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8" r:id="rId6"/>
    <p:sldId id="266" r:id="rId7"/>
    <p:sldId id="269" r:id="rId8"/>
    <p:sldId id="270" r:id="rId9"/>
    <p:sldId id="267" r:id="rId10"/>
    <p:sldId id="262" r:id="rId11"/>
    <p:sldId id="271" r:id="rId12"/>
    <p:sldId id="272" r:id="rId13"/>
    <p:sldId id="273" r:id="rId14"/>
    <p:sldId id="274" r:id="rId15"/>
    <p:sldId id="275" r:id="rId16"/>
    <p:sldId id="258" r:id="rId17"/>
    <p:sldId id="261" r:id="rId18"/>
    <p:sldId id="263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0000"/>
    <a:srgbClr val="003399"/>
    <a:srgbClr val="36D6FC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A7F0-0B58-498B-A186-CE0473542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2C1DC-583A-4653-93A5-8AB7A2D24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C6AC5-6A72-4B74-952A-9976A89F5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1793A-3526-4380-A0D0-E6991B494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4F7F-5142-44D6-9A71-ADC56CA35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4E89F-F003-4767-9ED4-DBC52E0FC6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CCA56-A547-418C-9AE2-133B95158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F8870-C1E9-4416-8A5D-1DDCFD93F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A2D6-F95C-419A-B63C-4B3AFDF6C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6293-5F24-4C31-8E5C-FC11AC71C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2C95-2505-40BE-ACF5-2C77E3B37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266896-A19A-4816-89E9-9691F4D6C1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4/45/OdysseyUnderworl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2/24/Johann_Heinrich_F%C3%BCssli_06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eremeny.ru/UserFiles/Image/DavydovO/Fiusis/kirk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reamworlds.ru/uploads/posts/2009-06/thumbs/1246359603_odissey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2/20/Penelope-Homer-Odyssey-Project_Gutenberg_eText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Achilles_embassy_Louvre_G264_n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Aeolus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2/26/Lotus-eaters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7/79/Jakob_Jordaens_00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a/Odysseus_bei_den_Laestrygone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2/25/Arnold_B%C3%B6cklin_00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283942177_odiss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860800"/>
            <a:ext cx="7772400" cy="1470025"/>
          </a:xfrm>
        </p:spPr>
        <p:txBody>
          <a:bodyPr/>
          <a:lstStyle/>
          <a:p>
            <a:r>
              <a:rPr lang="ru-RU" sz="9600" b="1">
                <a:solidFill>
                  <a:srgbClr val="FF0000"/>
                </a:solidFill>
              </a:rPr>
              <a:t>ОДИССЕЯ</a:t>
            </a:r>
            <a:br>
              <a:rPr lang="ru-RU" sz="9600" b="1">
                <a:solidFill>
                  <a:srgbClr val="FF0000"/>
                </a:solidFill>
              </a:rPr>
            </a:br>
            <a:r>
              <a:rPr lang="ru-RU" sz="9600" b="1">
                <a:solidFill>
                  <a:srgbClr val="FF0000"/>
                </a:solidFill>
              </a:rPr>
              <a:t>ГОМЕРА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400" b="1">
                <a:solidFill>
                  <a:srgbClr val="003399"/>
                </a:solidFill>
              </a:rPr>
              <a:t>По совету Кирки отправился в </a:t>
            </a:r>
            <a:r>
              <a:rPr lang="ru-RU" sz="2800" b="1" i="1">
                <a:solidFill>
                  <a:srgbClr val="FF0000"/>
                </a:solidFill>
              </a:rPr>
              <a:t>Аид</a:t>
            </a:r>
            <a:r>
              <a:rPr lang="ru-RU" sz="2400" b="1">
                <a:solidFill>
                  <a:srgbClr val="003399"/>
                </a:solidFill>
              </a:rPr>
              <a:t> узнать от прорицателя </a:t>
            </a:r>
            <a:r>
              <a:rPr lang="ru-RU" sz="2800" b="1" i="1">
                <a:solidFill>
                  <a:srgbClr val="FF0000"/>
                </a:solidFill>
              </a:rPr>
              <a:t>Тересия</a:t>
            </a:r>
            <a:r>
              <a:rPr lang="ru-RU" sz="2400" b="1">
                <a:solidFill>
                  <a:srgbClr val="003399"/>
                </a:solidFill>
              </a:rPr>
              <a:t> о своем будущем. Он получает необходимую информацию. Кроме Тересия он беседует в Аиде с матерью и некоторыми своими друзьями: Ахиллом, Агамемноном, Аяксом, Патроклом.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003399"/>
                </a:solidFill>
              </a:rPr>
              <a:t>    </a:t>
            </a:r>
          </a:p>
        </p:txBody>
      </p:sp>
      <p:pic>
        <p:nvPicPr>
          <p:cNvPr id="8201" name="Picture 9" descr="Файл:OdysseyUnderworl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7575"/>
            <a:ext cx="9140825" cy="5940425"/>
          </a:xfrm>
          <a:prstGeom prst="rect">
            <a:avLst/>
          </a:prstGeom>
          <a:noFill/>
        </p:spPr>
      </p:pic>
      <p:pic>
        <p:nvPicPr>
          <p:cNvPr id="8199" name="Picture 7" descr="Файл:Johann Heinrich Füssli 06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9050"/>
            <a:ext cx="4695825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792162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 </a:t>
            </a:r>
            <a:r>
              <a:rPr lang="ru-RU" sz="2400" b="1">
                <a:solidFill>
                  <a:srgbClr val="003399"/>
                </a:solidFill>
              </a:rPr>
              <a:t>Затем Одиссей проплывает мимо острова </a:t>
            </a:r>
            <a:r>
              <a:rPr lang="ru-RU" sz="2400" b="1">
                <a:solidFill>
                  <a:srgbClr val="FF0000"/>
                </a:solidFill>
              </a:rPr>
              <a:t>сирен</a:t>
            </a:r>
            <a:r>
              <a:rPr lang="ru-RU" sz="2400" b="1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17412" name="Picture 4" descr="Odysseus-Sir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9413"/>
            <a:ext cx="8410575" cy="647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7354888" cy="1181100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</a:t>
            </a:r>
            <a:r>
              <a:rPr lang="ru-RU" sz="2800" b="1">
                <a:solidFill>
                  <a:srgbClr val="003399"/>
                </a:solidFill>
              </a:rPr>
              <a:t>Затем корабль Одиссея проплывает между </a:t>
            </a:r>
            <a:r>
              <a:rPr lang="ru-RU" sz="2800" b="1" i="1">
                <a:solidFill>
                  <a:srgbClr val="FF0000"/>
                </a:solidFill>
              </a:rPr>
              <a:t>Сциллой</a:t>
            </a:r>
            <a:r>
              <a:rPr lang="ru-RU" sz="2800" b="1">
                <a:solidFill>
                  <a:srgbClr val="003399"/>
                </a:solidFill>
              </a:rPr>
              <a:t> и </a:t>
            </a:r>
            <a:r>
              <a:rPr lang="ru-RU" sz="2800" b="1" i="1">
                <a:solidFill>
                  <a:srgbClr val="FF0000"/>
                </a:solidFill>
              </a:rPr>
              <a:t>Харибдой</a:t>
            </a:r>
            <a:r>
              <a:rPr lang="ru-RU" sz="2800" b="1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18438" name="Picture 6" descr="Scylla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81225"/>
            <a:ext cx="6218237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9692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2333625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800" b="1">
                <a:solidFill>
                  <a:srgbClr val="003399"/>
                </a:solidFill>
              </a:rPr>
              <a:t>На одном из островов спутники Одиссея убили священных быков бога </a:t>
            </a:r>
            <a:r>
              <a:rPr lang="ru-RU" sz="2800" b="1" i="1">
                <a:solidFill>
                  <a:srgbClr val="FF0000"/>
                </a:solidFill>
              </a:rPr>
              <a:t>Гелиоса</a:t>
            </a:r>
            <a:r>
              <a:rPr lang="ru-RU" sz="2800" b="1">
                <a:solidFill>
                  <a:srgbClr val="003399"/>
                </a:solidFill>
              </a:rPr>
              <a:t>, и разгневанный </a:t>
            </a:r>
            <a:r>
              <a:rPr lang="ru-RU" sz="2800" b="1" i="1">
                <a:solidFill>
                  <a:srgbClr val="FF0000"/>
                </a:solidFill>
              </a:rPr>
              <a:t>Зевс</a:t>
            </a:r>
            <a:r>
              <a:rPr lang="ru-RU" sz="2800" b="1">
                <a:solidFill>
                  <a:srgbClr val="003399"/>
                </a:solidFill>
              </a:rPr>
              <a:t> наслал бурю погубившую корабль.                                Спасся только </a:t>
            </a:r>
            <a:r>
              <a:rPr lang="ru-RU" sz="2800" b="1" i="1">
                <a:solidFill>
                  <a:srgbClr val="FF0000"/>
                </a:solidFill>
              </a:rPr>
              <a:t>Одиссей</a:t>
            </a:r>
            <a:r>
              <a:rPr lang="ru-RU" sz="2800" b="1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19461" name="Picture 5" descr="z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60725"/>
            <a:ext cx="5030787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41388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989388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400" b="1">
                <a:solidFill>
                  <a:srgbClr val="003399"/>
                </a:solidFill>
              </a:rPr>
              <a:t>Одиссей попал на остров богини </a:t>
            </a:r>
            <a:r>
              <a:rPr lang="ru-RU" sz="2800" b="1" i="1">
                <a:solidFill>
                  <a:srgbClr val="FF0000"/>
                </a:solidFill>
              </a:rPr>
              <a:t>Калипсо</a:t>
            </a:r>
            <a:r>
              <a:rPr lang="ru-RU" sz="2400" b="1">
                <a:solidFill>
                  <a:srgbClr val="003399"/>
                </a:solidFill>
              </a:rPr>
              <a:t>, и она полюбив его, продержала на своем острове, скрывая от остального мира, семь лет. Калипсо обещала Одиссею даровать бессмертие и сделать счастливым, но не смогла заставить его забыть родину. Повинуясь переданному через </a:t>
            </a:r>
            <a:r>
              <a:rPr lang="ru-RU" sz="2800" b="1" i="1">
                <a:solidFill>
                  <a:srgbClr val="FF0000"/>
                </a:solidFill>
              </a:rPr>
              <a:t>Гермеса</a:t>
            </a:r>
            <a:r>
              <a:rPr lang="ru-RU" sz="2400" b="1">
                <a:solidFill>
                  <a:srgbClr val="003399"/>
                </a:solidFill>
              </a:rPr>
              <a:t> повелению </a:t>
            </a:r>
            <a:r>
              <a:rPr lang="ru-RU" sz="2800" b="1" i="1">
                <a:solidFill>
                  <a:srgbClr val="FF0000"/>
                </a:solidFill>
              </a:rPr>
              <a:t>Зевса</a:t>
            </a:r>
            <a:r>
              <a:rPr lang="ru-RU" sz="2400" b="1">
                <a:solidFill>
                  <a:srgbClr val="003399"/>
                </a:solidFill>
              </a:rPr>
              <a:t>, Калипсо вручила Одиссею инструменты, необходимые для строительства плота, а также снабдила его в дорогу хлебом, вином и водой. </a:t>
            </a:r>
          </a:p>
        </p:txBody>
      </p:sp>
      <p:pic>
        <p:nvPicPr>
          <p:cNvPr id="20485" name="Picture 5" descr="Картинка 21 из 1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739775"/>
            <a:ext cx="6118225" cy="611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9692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13787" cy="4968875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400" b="1">
                <a:solidFill>
                  <a:srgbClr val="003399"/>
                </a:solidFill>
              </a:rPr>
              <a:t>Чудом спасшись от бури, поднятой враждебным ему </a:t>
            </a:r>
            <a:r>
              <a:rPr lang="ru-RU" sz="2800" b="1" i="1">
                <a:solidFill>
                  <a:srgbClr val="FF0000"/>
                </a:solidFill>
              </a:rPr>
              <a:t>Посейдоном</a:t>
            </a:r>
            <a:r>
              <a:rPr lang="ru-RU" sz="2400" b="1">
                <a:solidFill>
                  <a:srgbClr val="003399"/>
                </a:solidFill>
              </a:rPr>
              <a:t>, Одиссей выплывает на берег острова Схарии, где живёт счастливый народ - феаки, мореплаватели со сказочно быстроходными кораблями.</a:t>
            </a:r>
            <a:r>
              <a:rPr lang="ru-RU"/>
              <a:t> 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ru-RU" sz="2400" b="1">
                <a:solidFill>
                  <a:srgbClr val="003399"/>
                </a:solidFill>
              </a:rPr>
              <a:t>Одиссея радушно встречает царь феаков </a:t>
            </a:r>
            <a:r>
              <a:rPr lang="ru-RU" sz="2800" b="1" i="1">
                <a:solidFill>
                  <a:srgbClr val="FF0000"/>
                </a:solidFill>
              </a:rPr>
              <a:t>Алкиной</a:t>
            </a:r>
            <a:r>
              <a:rPr lang="ru-RU" sz="2400" b="1">
                <a:solidFill>
                  <a:srgbClr val="003399"/>
                </a:solidFill>
              </a:rPr>
              <a:t>. Одиссей рассказывает о своих приключениях и феаки доставляют его на родину. Разгневанный этим Посейдон превращает корабль феаков в скалу.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003399"/>
                </a:solidFill>
              </a:rPr>
              <a:t>    А Афина временно превращает Одиссея в старика (чтобы его не узнали).</a:t>
            </a:r>
          </a:p>
        </p:txBody>
      </p:sp>
      <p:pic>
        <p:nvPicPr>
          <p:cNvPr id="21509" name="Picture 5" descr="Картинка 22 из 6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848350" cy="684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Возвращение Одиссея</a:t>
            </a:r>
          </a:p>
        </p:txBody>
      </p:sp>
      <p:pic>
        <p:nvPicPr>
          <p:cNvPr id="4103" name="Picture 7" descr="568-Odysseus-toetet-die-Freier-q32-1595x9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220788"/>
            <a:ext cx="9140825" cy="563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92275" y="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99"/>
                </a:solidFill>
              </a:rPr>
              <a:t>Возвращение Одиссея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45370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</a:rPr>
              <a:t>Убив женихов Одиссей наконец то становится сам собой. </a:t>
            </a:r>
            <a:r>
              <a:rPr lang="ru-RU" sz="2800" b="1" i="1">
                <a:solidFill>
                  <a:srgbClr val="FF0000"/>
                </a:solidFill>
              </a:rPr>
              <a:t>Пенелопа</a:t>
            </a:r>
            <a:r>
              <a:rPr lang="ru-RU" sz="2400" b="1">
                <a:solidFill>
                  <a:srgbClr val="003399"/>
                </a:solidFill>
              </a:rPr>
              <a:t> его узнает и наступает счастливый конец.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 sz="3200" b="1" i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i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Всего Одиссей отсутствовал  дома больше 19 лет.</a:t>
            </a:r>
          </a:p>
        </p:txBody>
      </p:sp>
      <p:pic>
        <p:nvPicPr>
          <p:cNvPr id="7177" name="Picture 9" descr="Файл:Penelope-Homer-Odyssey-Project Gutenberg eTex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08050"/>
            <a:ext cx="3876675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odyssey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20638"/>
            <a:ext cx="7669212" cy="6837362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792162" cy="3816350"/>
          </a:xfrm>
        </p:spPr>
        <p:txBody>
          <a:bodyPr/>
          <a:lstStyle/>
          <a:p>
            <a:r>
              <a:rPr lang="ru-RU" sz="4000" b="1" i="1">
                <a:solidFill>
                  <a:srgbClr val="000099"/>
                </a:solidFill>
              </a:rPr>
              <a:t>Од и с с е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   </a:t>
            </a:r>
            <a:r>
              <a:rPr lang="ru-RU" b="1">
                <a:solidFill>
                  <a:schemeClr val="accent2"/>
                </a:solidFill>
              </a:rPr>
              <a:t>Полный комплект презентаций </a:t>
            </a:r>
            <a:r>
              <a:rPr lang="en-US" b="1">
                <a:solidFill>
                  <a:schemeClr val="accent2"/>
                </a:solidFill>
              </a:rPr>
              <a:t>                     </a:t>
            </a:r>
            <a:r>
              <a:rPr lang="ru-RU" b="1">
                <a:solidFill>
                  <a:schemeClr val="accent2"/>
                </a:solidFill>
              </a:rPr>
              <a:t>по курсу                                              Мировой художественной культуры (часть 1: от возникновения человека до окончания эпохи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ru-RU" b="1">
                <a:solidFill>
                  <a:schemeClr val="accent2"/>
                </a:solidFill>
              </a:rPr>
              <a:t>античности)                  Вы можете скачать на сайте</a:t>
            </a:r>
          </a:p>
          <a:p>
            <a:pPr algn="ctr">
              <a:buFontTx/>
              <a:buNone/>
            </a:pPr>
            <a:r>
              <a:rPr lang="ru-RU" b="1"/>
              <a:t>      </a:t>
            </a:r>
            <a:r>
              <a:rPr lang="ru-RU" b="1">
                <a:solidFill>
                  <a:srgbClr val="FF0000"/>
                </a:solidFill>
              </a:rPr>
              <a:t>http://presentation-history.ru/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1. Гомер и его «Одиссея»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968875" cy="561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   </a:t>
            </a:r>
            <a:r>
              <a:rPr lang="ru-RU" sz="2800" b="1">
                <a:solidFill>
                  <a:srgbClr val="FF0000"/>
                </a:solidFill>
              </a:rPr>
              <a:t>«Одиссе́я»</a:t>
            </a:r>
            <a:r>
              <a:rPr lang="ru-RU" sz="2800"/>
              <a:t> </a:t>
            </a:r>
            <a:r>
              <a:rPr lang="ru-RU" sz="2800" b="1">
                <a:solidFill>
                  <a:srgbClr val="003399"/>
                </a:solidFill>
              </a:rPr>
              <a:t>- вторая классическая поэма, приписываемая древнегреческому поэту Гомеру. Создана, вероятно, в 8 веке до н.э.. Рассказывает о приключениях мифического героя по имени Одиссей во время его возвращения на родину после  окончания Троянской войны. </a:t>
            </a:r>
          </a:p>
        </p:txBody>
      </p:sp>
      <p:pic>
        <p:nvPicPr>
          <p:cNvPr id="6149" name="Picture 5" descr="1246359502_79b3754c428579228eeea99db1a1a9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575" y="915988"/>
            <a:ext cx="3908425" cy="594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Домашнее задание</a:t>
            </a:r>
          </a:p>
        </p:txBody>
      </p:sp>
      <p:pic>
        <p:nvPicPr>
          <p:cNvPr id="3077" name="Picture 5" descr="Odisseya2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39775"/>
            <a:ext cx="6632575" cy="61182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4525963"/>
          </a:xfr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>
                <a:solidFill>
                  <a:srgbClr val="003399"/>
                </a:solidFill>
              </a:rPr>
              <a:t>Темы докладов :</a:t>
            </a:r>
          </a:p>
          <a:p>
            <a:pPr marL="609600" indent="-609600">
              <a:buFontTx/>
              <a:buAutoNum type="arabicPeriod"/>
            </a:pPr>
            <a:r>
              <a:rPr lang="ru-RU" sz="3600" b="1">
                <a:solidFill>
                  <a:srgbClr val="003399"/>
                </a:solidFill>
              </a:rPr>
              <a:t>Гомер и его Одиссея</a:t>
            </a:r>
          </a:p>
          <a:p>
            <a:pPr marL="609600" indent="-609600">
              <a:buFontTx/>
              <a:buAutoNum type="arabicPeriod"/>
            </a:pPr>
            <a:r>
              <a:rPr lang="ru-RU" sz="3600" b="1">
                <a:solidFill>
                  <a:srgbClr val="003399"/>
                </a:solidFill>
              </a:rPr>
              <a:t>Одиссей</a:t>
            </a:r>
          </a:p>
          <a:p>
            <a:pPr marL="609600" indent="-609600">
              <a:buFontTx/>
              <a:buAutoNum type="arabicPeriod"/>
            </a:pPr>
            <a:r>
              <a:rPr lang="ru-RU" sz="3600" b="1">
                <a:solidFill>
                  <a:srgbClr val="003399"/>
                </a:solidFill>
              </a:rPr>
              <a:t>Телемах – сын Одиссея</a:t>
            </a:r>
          </a:p>
          <a:p>
            <a:pPr marL="609600" indent="-609600">
              <a:buFontTx/>
              <a:buAutoNum type="arabicPeriod"/>
            </a:pPr>
            <a:r>
              <a:rPr lang="ru-RU" sz="3600" b="1">
                <a:solidFill>
                  <a:srgbClr val="003399"/>
                </a:solidFill>
              </a:rPr>
              <a:t>Роль богов и других мифических существ в «Одиссее»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4176712"/>
          </a:xfr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 </a:t>
            </a:r>
            <a:r>
              <a:rPr lang="ru-RU" sz="2400" b="1">
                <a:solidFill>
                  <a:srgbClr val="003399"/>
                </a:solidFill>
              </a:rPr>
              <a:t>Путешествие </a:t>
            </a:r>
            <a:r>
              <a:rPr lang="ru-RU" sz="2400" b="1" i="1">
                <a:solidFill>
                  <a:srgbClr val="FF0000"/>
                </a:solidFill>
              </a:rPr>
              <a:t>Одиссея</a:t>
            </a:r>
            <a:r>
              <a:rPr lang="ru-RU" sz="2400" b="1">
                <a:solidFill>
                  <a:srgbClr val="003399"/>
                </a:solidFill>
              </a:rPr>
              <a:t> от стен захваченной по его совету </a:t>
            </a:r>
            <a:r>
              <a:rPr lang="ru-RU" sz="2400" b="1">
                <a:solidFill>
                  <a:srgbClr val="FF0000"/>
                </a:solidFill>
              </a:rPr>
              <a:t>Трои </a:t>
            </a:r>
            <a:r>
              <a:rPr lang="ru-RU" sz="2400" b="1">
                <a:solidFill>
                  <a:srgbClr val="003399"/>
                </a:solidFill>
              </a:rPr>
              <a:t>до острова </a:t>
            </a:r>
            <a:r>
              <a:rPr lang="ru-RU" sz="2400" b="1" i="1">
                <a:solidFill>
                  <a:srgbClr val="FF0000"/>
                </a:solidFill>
              </a:rPr>
              <a:t>Итаки</a:t>
            </a:r>
            <a:r>
              <a:rPr lang="ru-RU" sz="2400" b="1">
                <a:solidFill>
                  <a:srgbClr val="003399"/>
                </a:solidFill>
              </a:rPr>
              <a:t> занимают </a:t>
            </a:r>
            <a:r>
              <a:rPr lang="ru-RU" sz="2400" b="1" i="1">
                <a:solidFill>
                  <a:srgbClr val="FF0000"/>
                </a:solidFill>
              </a:rPr>
              <a:t>10 лет</a:t>
            </a:r>
            <a:r>
              <a:rPr lang="ru-RU" sz="2400" b="1">
                <a:solidFill>
                  <a:srgbClr val="003399"/>
                </a:solidFill>
              </a:rPr>
              <a:t>. По часто упоминаемым в поэме положениям Меркурия, Венеры, Луны относительно созвездий  ученые Национальной академии наук США смогли определить, что </a:t>
            </a:r>
            <a:r>
              <a:rPr lang="ru-RU" sz="2400" b="1" i="1">
                <a:solidFill>
                  <a:srgbClr val="FF0000"/>
                </a:solidFill>
              </a:rPr>
              <a:t>Одиссей вернулся домой 16 апреля 1178 года до н.э.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3399"/>
                </a:solidFill>
              </a:rPr>
              <a:t>    Хотя поэма - героическая, в образе главного героя героические черты - не главное. Они отступают на задний план по сравнению с такими качествами, как ум, хитрость, изобретательность и расчётливость. Основная черта Одиссея - непреодолимое желание вернуться домой, к семье. </a:t>
            </a:r>
          </a:p>
        </p:txBody>
      </p:sp>
      <p:pic>
        <p:nvPicPr>
          <p:cNvPr id="10245" name="Picture 5" descr="220px-Achilles_embassy_Louvre_G264_n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841875"/>
            <a:ext cx="2101850" cy="2016125"/>
          </a:xfrm>
          <a:prstGeom prst="rect">
            <a:avLst/>
          </a:prstGeom>
          <a:noFill/>
        </p:spPr>
      </p:pic>
      <p:pic>
        <p:nvPicPr>
          <p:cNvPr id="10247" name="Picture 7" descr="220px-Aeolus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40288"/>
            <a:ext cx="3081337" cy="20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08962" cy="5184775"/>
          </a:xfr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400" b="1">
                <a:solidFill>
                  <a:srgbClr val="003399"/>
                </a:solidFill>
              </a:rPr>
              <a:t>Судя по обеим гомеровским поэмам, </a:t>
            </a:r>
            <a:r>
              <a:rPr lang="ru-RU" sz="2400" b="1" i="1">
                <a:solidFill>
                  <a:srgbClr val="FF0000"/>
                </a:solidFill>
              </a:rPr>
              <a:t>Одиссей</a:t>
            </a:r>
            <a:r>
              <a:rPr lang="ru-RU" sz="2400" b="1">
                <a:solidFill>
                  <a:srgbClr val="003399"/>
                </a:solidFill>
              </a:rPr>
              <a:t> - подлинно эпический герой и вместе с тем то, что называют «всесторонне развитой личностью»: храбрый воин и умный военачальник, опытный разведчик, первый в кулачном бою и беге атлет, отважный мореход, искусный плотник, охотник, торговец, рачительный хозяин, сказитель. 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003399"/>
                </a:solidFill>
              </a:rPr>
              <a:t>   На протяжении десяти лет возвращения домой он предстаёт мореплавателем, разбойником, шаманом, вызывающим души мёртвых (сцены в Аиде), жертвой кораблекрушения, нищим стариком и т. д.</a:t>
            </a:r>
            <a:r>
              <a:rPr lang="ru-RU"/>
              <a:t> </a:t>
            </a:r>
            <a:r>
              <a:rPr lang="ru-RU" sz="2400" b="1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11268" name="Picture 4" descr="z-Underworld-Tires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0638"/>
            <a:ext cx="5016500" cy="683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13325"/>
            <a:ext cx="8497888" cy="1617663"/>
          </a:xfr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  <a:r>
              <a:rPr lang="ru-RU" sz="2400" b="1">
                <a:solidFill>
                  <a:srgbClr val="003399"/>
                </a:solidFill>
              </a:rPr>
              <a:t>Сначала Одиссей и его спутники попадают на остров лотофагов (поедателей цветков лотоса лишающего памяти о родине). Одиссею удается спастись и увести своих товарищей.</a:t>
            </a:r>
          </a:p>
        </p:txBody>
      </p:sp>
      <p:pic>
        <p:nvPicPr>
          <p:cNvPr id="14341" name="Picture 5" descr="Файл:Lotus-eat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49275"/>
            <a:ext cx="5635625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5247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400" b="1" i="1">
                <a:solidFill>
                  <a:srgbClr val="FF0000"/>
                </a:solidFill>
              </a:rPr>
              <a:t>Одиссей</a:t>
            </a:r>
            <a:r>
              <a:rPr lang="ru-RU" sz="2400" b="1">
                <a:solidFill>
                  <a:srgbClr val="003399"/>
                </a:solidFill>
              </a:rPr>
              <a:t> высаживается со спутниками на острове киклопов и попадает в пещеру, оказавшуюся жилищем великана. Тот обнаруживает пришельцев, берёт их в плен, запирает в пещере и пожирает три пары спутников Одиссея. Хитроумный Одиссей дожидается, пока Полифем уснет, и во сне выкалывает единственный глаз киклопа. Пленникам удаётся покинуть пещеру разъяренного, но слепого Полифема, спрятавшись в стаде овец. Полифем призвал своего отца Посейдона отомстить Одиссею. </a:t>
            </a:r>
          </a:p>
        </p:txBody>
      </p:sp>
      <p:pic>
        <p:nvPicPr>
          <p:cNvPr id="12293" name="Picture 5" descr="Файл:Jakob Jordaens 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739775"/>
            <a:ext cx="7637463" cy="6118225"/>
          </a:xfrm>
          <a:prstGeom prst="rect">
            <a:avLst/>
          </a:prstGeom>
          <a:noFill/>
        </p:spPr>
      </p:pic>
      <p:pic>
        <p:nvPicPr>
          <p:cNvPr id="12294" name="Picture 6" descr="Odysseus_Polyphemos_Cdm_Paris_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9050"/>
            <a:ext cx="6888162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2808288"/>
          </a:xfrm>
          <a:solidFill>
            <a:srgbClr val="CCFFFF"/>
          </a:solidFill>
          <a:ln w="28575" cap="flat">
            <a:solidFill>
              <a:srgbClr val="3366FF"/>
            </a:solidFill>
            <a:prstDash val="lgDash"/>
          </a:ln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800" b="1">
                <a:solidFill>
                  <a:schemeClr val="accent2"/>
                </a:solidFill>
              </a:rPr>
              <a:t>Прибытие на остров Эолию, где бог ветров </a:t>
            </a:r>
            <a:r>
              <a:rPr lang="ru-RU" sz="2800" b="1" i="1">
                <a:solidFill>
                  <a:srgbClr val="FF0000"/>
                </a:solidFill>
              </a:rPr>
              <a:t>Эол</a:t>
            </a:r>
            <a:r>
              <a:rPr lang="ru-RU" sz="2800" b="1">
                <a:solidFill>
                  <a:schemeClr val="accent2"/>
                </a:solidFill>
              </a:rPr>
              <a:t> дал Одиссею мешок с завязанными в нем ветрами. Уже почти достигнув родины, любопытные спутники Одиссея развязали его и корабли были отброшены назад к острову Эолии.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3399"/>
                </a:solidFill>
              </a:rPr>
              <a:t>Далее </a:t>
            </a:r>
            <a:r>
              <a:rPr lang="ru-RU" sz="2800" b="1" i="1">
                <a:solidFill>
                  <a:srgbClr val="FF0000"/>
                </a:solidFill>
              </a:rPr>
              <a:t>Одиссей</a:t>
            </a:r>
            <a:r>
              <a:rPr lang="ru-RU" sz="2800" b="1">
                <a:solidFill>
                  <a:srgbClr val="003399"/>
                </a:solidFill>
              </a:rPr>
              <a:t> и его корабли подплыли к «высокому городу» Ламоса. Одного из посланных Одиссеем на разведку спутников проглотил царь </a:t>
            </a:r>
            <a:r>
              <a:rPr lang="ru-RU" sz="2800" b="1" i="1">
                <a:solidFill>
                  <a:srgbClr val="FF0000"/>
                </a:solidFill>
              </a:rPr>
              <a:t>лестригонов </a:t>
            </a:r>
            <a:r>
              <a:rPr lang="ru-RU" sz="2800" b="1">
                <a:solidFill>
                  <a:srgbClr val="003399"/>
                </a:solidFill>
              </a:rPr>
              <a:t>(людоедов-великанов). Потом Антифат позвал других лестригонов, которые стали уничтожать корабли, бросая в них со скал огромные камни. Людей они нанизали на колья и унесли на съедение в город. Спастись удалось одному кораблю.</a:t>
            </a:r>
          </a:p>
        </p:txBody>
      </p:sp>
      <p:pic>
        <p:nvPicPr>
          <p:cNvPr id="16389" name="Picture 5" descr="Файл:Odysseus bei den Laestrygo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738188"/>
            <a:ext cx="7669212" cy="611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Одиссея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  <a:solidFill>
            <a:srgbClr val="CCFFFF"/>
          </a:solidFill>
          <a:ln w="34925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</a:t>
            </a:r>
            <a:r>
              <a:rPr lang="ru-RU" sz="2400" b="1">
                <a:solidFill>
                  <a:srgbClr val="003399"/>
                </a:solidFill>
              </a:rPr>
              <a:t>Последний корабль причалил к острову волшебницы </a:t>
            </a:r>
            <a:r>
              <a:rPr lang="ru-RU" sz="2800" b="1" i="1">
                <a:solidFill>
                  <a:srgbClr val="FF0000"/>
                </a:solidFill>
              </a:rPr>
              <a:t>Кирки</a:t>
            </a:r>
            <a:r>
              <a:rPr lang="ru-RU" sz="2400" b="1">
                <a:solidFill>
                  <a:srgbClr val="003399"/>
                </a:solidFill>
              </a:rPr>
              <a:t>. Когда часть его спутников, отправившаяся для исследования острова, была обращена Киркой в свиней, Одиссей отправился один к дому волшебницы и с помощью данного ему Гермесом чудесного растения победил чары богини, которая, признав в отважном госте Одиссея, предложила ему остаться у нее на острове. Одиссей склонился на предложение богини, но прежде заставил её поклясться, что она не замышляет против него ничего дурного, и вернуть человеческий образ его спутникам, обращённым в свиней. Прожив год на острове в неге и довольстве, Одиссей, по настоянию товарищей, стал просить Кирку отпустить их на родину. </a:t>
            </a:r>
          </a:p>
        </p:txBody>
      </p:sp>
      <p:pic>
        <p:nvPicPr>
          <p:cNvPr id="13317" name="Picture 5" descr="Файл:Arnold Böcklin 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39775"/>
            <a:ext cx="8586788" cy="611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706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Оформление по умолчанию</vt:lpstr>
      <vt:lpstr>ОДИССЕЯ ГОМЕРА</vt:lpstr>
      <vt:lpstr>1. Гомер и его «Одиссея»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Одиссея</vt:lpstr>
      <vt:lpstr>Возвращение Одиссея</vt:lpstr>
      <vt:lpstr>Slide 17</vt:lpstr>
      <vt:lpstr>Од и с с е я</vt:lpstr>
      <vt:lpstr>Slide 19</vt:lpstr>
      <vt:lpstr>Домашнее задание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ГОМЕР Одиссея</dc:title>
  <dc:creator>Нафор Маточ</dc:creator>
  <cp:lastModifiedBy>Windows User</cp:lastModifiedBy>
  <cp:revision>64</cp:revision>
  <dcterms:created xsi:type="dcterms:W3CDTF">2011-01-29T17:11:10Z</dcterms:created>
  <dcterms:modified xsi:type="dcterms:W3CDTF">2016-02-10T08:12:25Z</dcterms:modified>
</cp:coreProperties>
</file>