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9" r:id="rId4"/>
    <p:sldId id="258" r:id="rId5"/>
    <p:sldId id="299" r:id="rId6"/>
    <p:sldId id="298" r:id="rId7"/>
    <p:sldId id="260" r:id="rId8"/>
    <p:sldId id="261" r:id="rId9"/>
    <p:sldId id="262" r:id="rId10"/>
    <p:sldId id="268" r:id="rId11"/>
    <p:sldId id="269" r:id="rId12"/>
    <p:sldId id="271" r:id="rId13"/>
    <p:sldId id="264" r:id="rId14"/>
    <p:sldId id="267" r:id="rId15"/>
    <p:sldId id="266" r:id="rId16"/>
    <p:sldId id="270" r:id="rId17"/>
    <p:sldId id="265" r:id="rId18"/>
    <p:sldId id="263" r:id="rId19"/>
    <p:sldId id="272" r:id="rId20"/>
    <p:sldId id="273" r:id="rId21"/>
    <p:sldId id="274" r:id="rId22"/>
    <p:sldId id="277" r:id="rId23"/>
    <p:sldId id="285" r:id="rId24"/>
    <p:sldId id="286" r:id="rId25"/>
    <p:sldId id="287" r:id="rId26"/>
    <p:sldId id="290" r:id="rId27"/>
    <p:sldId id="289" r:id="rId28"/>
    <p:sldId id="275" r:id="rId29"/>
    <p:sldId id="276" r:id="rId30"/>
    <p:sldId id="278" r:id="rId31"/>
    <p:sldId id="279" r:id="rId32"/>
    <p:sldId id="280" r:id="rId33"/>
    <p:sldId id="281" r:id="rId34"/>
    <p:sldId id="292" r:id="rId35"/>
    <p:sldId id="294" r:id="rId36"/>
    <p:sldId id="295" r:id="rId37"/>
    <p:sldId id="296" r:id="rId38"/>
    <p:sldId id="297" r:id="rId39"/>
    <p:sldId id="300" r:id="rId40"/>
    <p:sldId id="301" r:id="rId41"/>
    <p:sldId id="293" r:id="rId42"/>
    <p:sldId id="288" r:id="rId43"/>
    <p:sldId id="282" r:id="rId44"/>
    <p:sldId id="283" r:id="rId45"/>
    <p:sldId id="28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33C"/>
    <a:srgbClr val="EBF1DE"/>
    <a:srgbClr val="180C00"/>
    <a:srgbClr val="261300"/>
    <a:srgbClr val="422100"/>
    <a:srgbClr val="502800"/>
    <a:srgbClr val="663300"/>
    <a:srgbClr val="C3D69B"/>
    <a:srgbClr val="4F6228"/>
    <a:srgbClr val="FBE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212" y="-198"/>
      </p:cViewPr>
      <p:guideLst>
        <p:guide orient="horz" pos="4201"/>
        <p:guide pos="519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95DA7-3FCC-409C-8580-29D6CDEB7DDF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8B361-B01C-43BF-B1BA-94A041B43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4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8B361-B01C-43BF-B1BA-94A041B4344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6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8B361-B01C-43BF-B1BA-94A041B4344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62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8B361-B01C-43BF-B1BA-94A041B4344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6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8B361-B01C-43BF-B1BA-94A041B4344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3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8B361-B01C-43BF-B1BA-94A041B4344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865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8B361-B01C-43BF-B1BA-94A041B4344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865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8B361-B01C-43BF-B1BA-94A041B4344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865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8B361-B01C-43BF-B1BA-94A041B43443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86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5.jpeg"/><Relationship Id="rId5" Type="http://schemas.openxmlformats.org/officeDocument/2006/relationships/image" Target="../media/image19.png"/><Relationship Id="rId15" Type="http://schemas.openxmlformats.org/officeDocument/2006/relationships/image" Target="../media/image37.jpeg"/><Relationship Id="rId10" Type="http://schemas.openxmlformats.org/officeDocument/2006/relationships/image" Target="../media/image24.jpeg"/><Relationship Id="rId4" Type="http://schemas.openxmlformats.org/officeDocument/2006/relationships/image" Target="../media/image32.png"/><Relationship Id="rId9" Type="http://schemas.openxmlformats.org/officeDocument/2006/relationships/image" Target="../media/image34.jpe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Users\user\Desktop\676553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9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92696"/>
            <a:ext cx="9144000" cy="1752600"/>
          </a:xfrm>
          <a:solidFill>
            <a:srgbClr val="FFFFFF">
              <a:alpha val="70980"/>
            </a:srgbClr>
          </a:solidFill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Обучающие программы 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АПРЕЛЬ</a:t>
            </a:r>
            <a:endParaRPr lang="ru-RU" sz="48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10818" y="5029809"/>
            <a:ext cx="9144000" cy="7920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gradFill flip="none" rotWithShape="1">
                  <a:gsLst>
                    <a:gs pos="5000">
                      <a:schemeClr val="tx1"/>
                    </a:gs>
                    <a:gs pos="62000">
                      <a:schemeClr val="accent6">
                        <a:lumMod val="75000"/>
                      </a:schemeClr>
                    </a:gs>
                    <a:gs pos="9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atin typeface="Bookman Old Style" pitchFamily="18" charset="0"/>
              </a:rPr>
              <a:t>ВЫСШАЯ КОННАЯ ШКОЛА</a:t>
            </a:r>
            <a:endParaRPr lang="ru-RU" sz="4400" b="1" dirty="0">
              <a:gradFill flip="none" rotWithShape="1">
                <a:gsLst>
                  <a:gs pos="5000">
                    <a:schemeClr val="tx1"/>
                  </a:gs>
                  <a:gs pos="62000">
                    <a:schemeClr val="accent6">
                      <a:lumMod val="75000"/>
                    </a:schemeClr>
                  </a:gs>
                  <a:gs pos="9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4" y="459705"/>
            <a:ext cx="9154953" cy="639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0953" y="1268760"/>
            <a:ext cx="6114594" cy="55892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chemeClr val="accent6">
                  <a:lumMod val="50000"/>
                  <a:alpha val="47000"/>
                </a:schemeClr>
              </a:gs>
              <a:gs pos="14000">
                <a:schemeClr val="accent6">
                  <a:lumMod val="50000"/>
                  <a:alpha val="68000"/>
                </a:schemeClr>
              </a:gs>
              <a:gs pos="92000">
                <a:srgbClr val="984807">
                  <a:tint val="44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10953" y="4835213"/>
            <a:ext cx="9154953" cy="2022787"/>
          </a:xfrm>
          <a:prstGeom prst="rect">
            <a:avLst/>
          </a:prstGeom>
          <a:gradFill flip="none" rotWithShape="1">
            <a:gsLst>
              <a:gs pos="54000">
                <a:schemeClr val="bg1"/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682" y="1556792"/>
            <a:ext cx="5527646" cy="2551387"/>
          </a:xfrm>
          <a:noFill/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2000" b="1" dirty="0" smtClean="0">
                <a:solidFill>
                  <a:schemeClr val="bg1"/>
                </a:solidFill>
                <a:latin typeface="Bookman Old Style" pitchFamily="18" charset="0"/>
              </a:rPr>
              <a:t>В ПРОГРАММЕ:</a:t>
            </a:r>
          </a:p>
          <a:p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Экспертиза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–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выводка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Оценка двигательных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качеств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Оценка прыжковых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качеств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Чемпионат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берейторов</a:t>
            </a:r>
          </a:p>
          <a:p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Круглый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стол </a:t>
            </a:r>
            <a:endParaRPr lang="ru-RU" sz="72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Соревнования среди молодых лошадей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endParaRPr lang="ru-RU" sz="4800" dirty="0">
              <a:solidFill>
                <a:schemeClr val="bg1"/>
              </a:solidFill>
              <a:latin typeface="Bookman Old Style" pitchFamily="18" charset="0"/>
            </a:endParaRPr>
          </a:p>
          <a:p>
            <a:endParaRPr lang="ru-RU" dirty="0"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rgbClr val="FFCC0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ПРИГЛАШАЕМ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НА ИСПЫТАНИЯ </a:t>
            </a:r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ПЛЕМЕННЫХ ЛОШАДЕЙ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ВЕРХОВЫХ </a:t>
            </a:r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ПОРОД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СПОРТИВНОГО НАПРАВЛЕНИЯ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759" y="1556792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8490" y="3729216"/>
            <a:ext cx="5383630" cy="14401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>ЗАЯВКИ: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По форме на почту </a:t>
            </a:r>
          </a:p>
          <a:p>
            <a:pPr marL="0" indent="0">
              <a:buNone/>
            </a:pPr>
            <a:r>
              <a:rPr lang="en-US" sz="1900" u="sng" dirty="0" smtClean="0">
                <a:solidFill>
                  <a:schemeClr val="bg1"/>
                </a:solidFill>
                <a:latin typeface="Bookman Old Style" pitchFamily="18" charset="0"/>
              </a:rPr>
              <a:t>roman@0705.ru</a:t>
            </a: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 до 10.10.19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Bookman Old Style" pitchFamily="18" charset="0"/>
              </a:rPr>
              <a:t>Место проведения: КСК «Вента-Арена»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Bookman Old Style" pitchFamily="18" charset="0"/>
              </a:rPr>
              <a:t>Контакты: </a:t>
            </a: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8-921-845-75-07, 8-921-746-32-67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47349" y="958586"/>
            <a:ext cx="1173123" cy="9864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13082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70" y="4063380"/>
            <a:ext cx="853479" cy="7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97" y="4934806"/>
            <a:ext cx="1057553" cy="9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Users\user\Downloads\logo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52" y="3378889"/>
            <a:ext cx="1071913" cy="5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Users\user\Desktop\Нужно\Логотипы\Академия менеджмента и агробизнеса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2" y="5725605"/>
            <a:ext cx="1058559" cy="10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Users\user\Desktop\Нужно\Логотипы\Белая лошадь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b="16122"/>
          <a:stretch/>
        </p:blipFill>
        <p:spPr bwMode="auto">
          <a:xfrm>
            <a:off x="4644008" y="5725605"/>
            <a:ext cx="1423588" cy="5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Users\user\Desktop\Нужно\Логотипы\ГранПри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7" b="37981"/>
          <a:stretch/>
        </p:blipFill>
        <p:spPr bwMode="auto">
          <a:xfrm>
            <a:off x="4644008" y="6387780"/>
            <a:ext cx="1423588" cy="36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Users\user\Desktop\Нужно\Логотипы\Первая Конная Мануфактура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11" y="5725605"/>
            <a:ext cx="1036434" cy="103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Users\user\Desktop\Нужно\Логотипы\Импульс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426" y="5873840"/>
            <a:ext cx="1642410" cy="72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generalexpo.ru/common/upload/ipposfera_logo_prew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1" b="20524"/>
          <a:stretch/>
        </p:blipFill>
        <p:spPr bwMode="auto">
          <a:xfrm>
            <a:off x="7410604" y="5706707"/>
            <a:ext cx="1773338" cy="103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:\Users\user\Desktop\Нужно\Логотипы\Экустор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58" y="5823926"/>
            <a:ext cx="1487870" cy="9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Users\user\Desktop\Нужно\Логотипы\Высшая конная школа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36" y="5725605"/>
            <a:ext cx="764976" cy="105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бъект 2"/>
          <p:cNvSpPr txBox="1">
            <a:spLocks/>
          </p:cNvSpPr>
          <p:nvPr/>
        </p:nvSpPr>
        <p:spPr>
          <a:xfrm>
            <a:off x="1731885" y="5114642"/>
            <a:ext cx="5615568" cy="7715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Спонсоры мероприятия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2" y="459705"/>
            <a:ext cx="9154953" cy="639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25331" y="1268760"/>
            <a:ext cx="6114594" cy="55892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chemeClr val="accent6">
                  <a:lumMod val="50000"/>
                  <a:alpha val="47000"/>
                </a:schemeClr>
              </a:gs>
              <a:gs pos="14000">
                <a:schemeClr val="accent6">
                  <a:lumMod val="50000"/>
                  <a:alpha val="68000"/>
                </a:schemeClr>
              </a:gs>
              <a:gs pos="92000">
                <a:srgbClr val="984807">
                  <a:tint val="44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10953" y="4835213"/>
            <a:ext cx="9154953" cy="2022787"/>
          </a:xfrm>
          <a:prstGeom prst="rect">
            <a:avLst/>
          </a:prstGeom>
          <a:gradFill flip="none" rotWithShape="1">
            <a:gsLst>
              <a:gs pos="54000">
                <a:schemeClr val="bg1"/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482" y="1700808"/>
            <a:ext cx="5527646" cy="2551387"/>
          </a:xfrm>
          <a:noFill/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 smtClean="0">
                <a:solidFill>
                  <a:schemeClr val="bg1"/>
                </a:solidFill>
                <a:latin typeface="Bookman Old Style" pitchFamily="18" charset="0"/>
              </a:rPr>
              <a:t>В ПРОГРАММЕ:</a:t>
            </a:r>
          </a:p>
          <a:p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Экспертиза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–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выводка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Оценка двигательных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качеств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Оценка прыжковых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качеств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Чемпионат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берейторов</a:t>
            </a: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Соревнования среди молодых лошадей</a:t>
            </a:r>
          </a:p>
          <a:p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Круглый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стол </a:t>
            </a:r>
            <a:endParaRPr lang="ru-RU" sz="72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endParaRPr lang="ru-RU" sz="4800" dirty="0">
              <a:solidFill>
                <a:schemeClr val="bg1"/>
              </a:solidFill>
              <a:latin typeface="Bookman Old Style" pitchFamily="18" charset="0"/>
            </a:endParaRPr>
          </a:p>
          <a:p>
            <a:endParaRPr lang="ru-RU" dirty="0"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3"/>
          </a:xfrm>
          <a:solidFill>
            <a:srgbClr val="FFCC0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ИСПЫТАНИЯ </a:t>
            </a:r>
            <a:r>
              <a:rPr lang="ru-RU" sz="2400" b="1" dirty="0">
                <a:solidFill>
                  <a:srgbClr val="000000"/>
                </a:solidFill>
                <a:latin typeface="Bookman Old Style" pitchFamily="18" charset="0"/>
              </a:rPr>
              <a:t>ПЛЕМЕННЫХ ЛОШАДЕЙ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ВЕРХОВЫХ </a:t>
            </a:r>
            <a:r>
              <a:rPr lang="ru-RU" sz="2400" b="1" dirty="0">
                <a:solidFill>
                  <a:srgbClr val="000000"/>
                </a:solidFill>
                <a:latin typeface="Bookman Old Style" pitchFamily="18" charset="0"/>
              </a:rPr>
              <a:t>ПОРОД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СПОРТИВНОГО НАПРАВЛЕНИЯ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759" y="1556792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8490" y="3729216"/>
            <a:ext cx="5383630" cy="14401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100" b="1" dirty="0" smtClean="0">
                <a:solidFill>
                  <a:schemeClr val="bg1"/>
                </a:solidFill>
                <a:latin typeface="Bookman Old Style" pitchFamily="18" charset="0"/>
              </a:rPr>
              <a:t>ЗАЯВКИ:</a:t>
            </a:r>
          </a:p>
          <a:p>
            <a:pPr marL="0" indent="0">
              <a:buNone/>
            </a:pPr>
            <a:r>
              <a:rPr lang="ru-RU" sz="2100" dirty="0" smtClean="0">
                <a:solidFill>
                  <a:schemeClr val="bg1"/>
                </a:solidFill>
                <a:latin typeface="Bookman Old Style" pitchFamily="18" charset="0"/>
              </a:rPr>
              <a:t>По форме на почту </a:t>
            </a:r>
          </a:p>
          <a:p>
            <a:pPr marL="0" indent="0">
              <a:buNone/>
            </a:pPr>
            <a:r>
              <a:rPr lang="en-US" sz="2100" u="sng" dirty="0" smtClean="0">
                <a:solidFill>
                  <a:schemeClr val="bg1"/>
                </a:solidFill>
                <a:latin typeface="Bookman Old Style" pitchFamily="18" charset="0"/>
              </a:rPr>
              <a:t>roman@0705.ru</a:t>
            </a:r>
            <a:r>
              <a:rPr lang="ru-RU" sz="2100" dirty="0" smtClean="0">
                <a:solidFill>
                  <a:schemeClr val="bg1"/>
                </a:solidFill>
                <a:latin typeface="Bookman Old Style" pitchFamily="18" charset="0"/>
              </a:rPr>
              <a:t> до 10.10.19</a:t>
            </a:r>
          </a:p>
          <a:p>
            <a:pPr marL="0" indent="0">
              <a:buNone/>
            </a:pPr>
            <a:r>
              <a:rPr lang="ru-RU" sz="2100" b="1" dirty="0" smtClean="0">
                <a:solidFill>
                  <a:schemeClr val="bg1"/>
                </a:solidFill>
                <a:latin typeface="Bookman Old Style" pitchFamily="18" charset="0"/>
              </a:rPr>
              <a:t>Место проведения: КСК «Вента-Арена»</a:t>
            </a:r>
          </a:p>
          <a:p>
            <a:pPr marL="0" indent="0">
              <a:buNone/>
            </a:pPr>
            <a:r>
              <a:rPr lang="ru-RU" sz="2100" b="1" dirty="0" smtClean="0">
                <a:solidFill>
                  <a:schemeClr val="bg1"/>
                </a:solidFill>
                <a:latin typeface="Bookman Old Style" pitchFamily="18" charset="0"/>
              </a:rPr>
              <a:t>Контакты: </a:t>
            </a:r>
            <a:r>
              <a:rPr lang="ru-RU" sz="2100" dirty="0" smtClean="0">
                <a:solidFill>
                  <a:schemeClr val="bg1"/>
                </a:solidFill>
                <a:latin typeface="Bookman Old Style" pitchFamily="18" charset="0"/>
              </a:rPr>
              <a:t>8-921-845-75-07, 8-921-746-32-67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70" y="4063380"/>
            <a:ext cx="853479" cy="7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97" y="4934806"/>
            <a:ext cx="1057553" cy="9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Users\user\Downloads\logo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52" y="3378889"/>
            <a:ext cx="1071913" cy="5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бъект 2"/>
          <p:cNvSpPr txBox="1">
            <a:spLocks/>
          </p:cNvSpPr>
          <p:nvPr/>
        </p:nvSpPr>
        <p:spPr>
          <a:xfrm>
            <a:off x="1830127" y="5102321"/>
            <a:ext cx="5615568" cy="7715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Спонсоры мероприятия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32332" y="1040092"/>
            <a:ext cx="9176331" cy="5887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bg1"/>
                </a:solidFill>
                <a:latin typeface="Bookman Old Style" pitchFamily="18" charset="0"/>
              </a:rPr>
              <a:t>ПРИГЛАШАЕМ</a:t>
            </a:r>
            <a:endParaRPr lang="ru-RU" sz="4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47349" y="839722"/>
            <a:ext cx="1173123" cy="9864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05" y="720858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" y="5733256"/>
            <a:ext cx="90408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2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31" y="842463"/>
            <a:ext cx="859631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G:\Users\user\Downloads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/>
          <a:stretch/>
        </p:blipFill>
        <p:spPr bwMode="auto">
          <a:xfrm>
            <a:off x="2865595" y="842463"/>
            <a:ext cx="7444343" cy="564154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0953" y="1268760"/>
            <a:ext cx="6114594" cy="55892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chemeClr val="accent6">
                  <a:lumMod val="50000"/>
                  <a:alpha val="47000"/>
                </a:schemeClr>
              </a:gs>
              <a:gs pos="14000">
                <a:schemeClr val="accent6">
                  <a:lumMod val="50000"/>
                  <a:alpha val="68000"/>
                </a:schemeClr>
              </a:gs>
              <a:gs pos="92000">
                <a:srgbClr val="984807">
                  <a:tint val="44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10953" y="4835213"/>
            <a:ext cx="9154953" cy="2022787"/>
          </a:xfrm>
          <a:prstGeom prst="rect">
            <a:avLst/>
          </a:prstGeom>
          <a:gradFill flip="none" rotWithShape="1">
            <a:gsLst>
              <a:gs pos="54000">
                <a:schemeClr val="bg1"/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643" y="1700808"/>
            <a:ext cx="5527646" cy="2551387"/>
          </a:xfrm>
          <a:noFill/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7000" b="1" dirty="0" smtClean="0">
                <a:solidFill>
                  <a:schemeClr val="bg1"/>
                </a:solidFill>
                <a:latin typeface="Bookman Old Style" pitchFamily="18" charset="0"/>
              </a:rPr>
              <a:t>В ПРОГРАММЕ </a:t>
            </a:r>
          </a:p>
          <a:p>
            <a:pPr marL="0" indent="0">
              <a:buNone/>
            </a:pPr>
            <a:r>
              <a:rPr lang="ru-RU" sz="7000" b="1" dirty="0" smtClean="0">
                <a:solidFill>
                  <a:schemeClr val="bg1"/>
                </a:solidFill>
                <a:latin typeface="Bookman Old Style" pitchFamily="18" charset="0"/>
              </a:rPr>
              <a:t>ТУРНИРА:</a:t>
            </a:r>
          </a:p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Соревнования для лошадей 3-4 лет</a:t>
            </a:r>
          </a:p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Соревнования для лошадей 4 лет</a:t>
            </a:r>
          </a:p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Соревнования для лошадей 5 лет</a:t>
            </a:r>
          </a:p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Соревнования для лошадей 6 лет</a:t>
            </a:r>
          </a:p>
          <a:p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Соревнования для лошадей 7 </a:t>
            </a:r>
            <a:r>
              <a:rPr lang="ru-RU" sz="4000" dirty="0" smtClean="0">
                <a:solidFill>
                  <a:schemeClr val="bg1"/>
                </a:solidFill>
                <a:latin typeface="Bookman Old Style" pitchFamily="18" charset="0"/>
              </a:rPr>
              <a:t>лет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Bookman Old Style" pitchFamily="18" charset="0"/>
              </a:rPr>
              <a:t>Открытый </a:t>
            </a:r>
            <a:r>
              <a:rPr lang="ru-RU" sz="4000" dirty="0">
                <a:solidFill>
                  <a:schemeClr val="bg1"/>
                </a:solidFill>
                <a:latin typeface="Bookman Old Style" pitchFamily="18" charset="0"/>
              </a:rPr>
              <a:t>класс</a:t>
            </a:r>
          </a:p>
          <a:p>
            <a:endParaRPr lang="ru-RU" dirty="0"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3"/>
          </a:xfrm>
          <a:solidFill>
            <a:srgbClr val="FFCC00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Bookman Old Style" pitchFamily="18" charset="0"/>
              </a:rPr>
              <a:t>КУБОК СРЕДИ МОЛОДЫХ ЛОШАДЕЙ ПО ВЫЕЗДКЕ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759" y="1556792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8490" y="4053690"/>
            <a:ext cx="5383630" cy="121244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Bookman Old Style" pitchFamily="18" charset="0"/>
              </a:rPr>
              <a:t>Место проведения: КСК «Вента-Арена»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Bookman Old Style" pitchFamily="18" charset="0"/>
              </a:rPr>
              <a:t>ЗАЯВКИ:</a:t>
            </a:r>
            <a:r>
              <a:rPr lang="en-US" sz="3000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3100" dirty="0">
                <a:solidFill>
                  <a:schemeClr val="bg1"/>
                </a:solidFill>
                <a:latin typeface="Bookman Old Style" pitchFamily="18" charset="0"/>
              </a:rPr>
              <a:t>По форме на почту </a:t>
            </a:r>
            <a:endParaRPr lang="ru-RU" sz="31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en-US" sz="3100" u="sng" dirty="0" smtClean="0">
                <a:solidFill>
                  <a:schemeClr val="bg1"/>
                </a:solidFill>
                <a:latin typeface="Bookman Old Style" pitchFamily="18" charset="0"/>
              </a:rPr>
              <a:t>venta-arena@mail.ru </a:t>
            </a:r>
            <a:endParaRPr lang="ru-RU" sz="3100" u="sng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Bookman Old Style" pitchFamily="18" charset="0"/>
              </a:rPr>
              <a:t>8-911-266-04-24</a:t>
            </a:r>
            <a:r>
              <a:rPr lang="ru-RU" sz="2100" dirty="0" smtClean="0">
                <a:solidFill>
                  <a:schemeClr val="bg1"/>
                </a:solidFill>
                <a:latin typeface="Bookman Old Style" pitchFamily="18" charset="0"/>
              </a:rPr>
              <a:t/>
            </a:r>
            <a:br>
              <a:rPr lang="ru-RU" sz="2100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sz="2600" dirty="0">
                <a:solidFill>
                  <a:schemeClr val="bg1"/>
                </a:solidFill>
                <a:latin typeface="Bookman Old Style" pitchFamily="18" charset="0"/>
              </a:rPr>
              <a:t>Положение на сайте ФКС </a:t>
            </a:r>
            <a:r>
              <a:rPr lang="ru-RU" sz="2600" dirty="0" smtClean="0">
                <a:solidFill>
                  <a:schemeClr val="bg1"/>
                </a:solidFill>
                <a:latin typeface="Bookman Old Style" pitchFamily="18" charset="0"/>
              </a:rPr>
              <a:t>СПб</a:t>
            </a:r>
            <a:endParaRPr lang="ru-RU" sz="45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70" y="4063380"/>
            <a:ext cx="853479" cy="7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97" y="4934806"/>
            <a:ext cx="1057553" cy="9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Users\user\Downloads\logo (3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52" y="3378889"/>
            <a:ext cx="1071913" cy="5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Users\user\Desktop\Нужно\Логотипы\Академия менеджмента и агробизнеса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3" y="5814114"/>
            <a:ext cx="970544" cy="97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Users\user\Desktop\Нужно\Логотипы\Белая лошадь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b="16122"/>
          <a:stretch/>
        </p:blipFill>
        <p:spPr bwMode="auto">
          <a:xfrm>
            <a:off x="4258225" y="5773721"/>
            <a:ext cx="1305222" cy="5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Users\user\Desktop\Нужно\Логотипы\ГранПри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7" b="37981"/>
          <a:stretch/>
        </p:blipFill>
        <p:spPr bwMode="auto">
          <a:xfrm>
            <a:off x="4258225" y="6418349"/>
            <a:ext cx="1305222" cy="3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Users\user\Desktop\Нужно\Логотипы\Первая Конная Мануфактура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58" y="5764313"/>
            <a:ext cx="950258" cy="9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Users\user\Desktop\Нужно\Логотипы\Импульс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08" y="5935648"/>
            <a:ext cx="1505850" cy="6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generalexpo.ru/common/upload/ipposfera_logo_prew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1" b="20524"/>
          <a:stretch/>
        </p:blipFill>
        <p:spPr bwMode="auto">
          <a:xfrm>
            <a:off x="7518107" y="5805188"/>
            <a:ext cx="1625892" cy="9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:\Users\user\Desktop\Нужно\Логотипы\Экустор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044" y="5873985"/>
            <a:ext cx="1364160" cy="90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Users\user\Desktop\Нужно\Логотипы\Высшая конная школа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53" y="5822776"/>
            <a:ext cx="701372" cy="96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бъект 2"/>
          <p:cNvSpPr txBox="1">
            <a:spLocks/>
          </p:cNvSpPr>
          <p:nvPr/>
        </p:nvSpPr>
        <p:spPr>
          <a:xfrm>
            <a:off x="1830127" y="5102321"/>
            <a:ext cx="5615568" cy="7715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Спонсоры мероприятия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32332" y="1040092"/>
            <a:ext cx="9176331" cy="5887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bg1"/>
                </a:solidFill>
                <a:latin typeface="Bookman Old Style" pitchFamily="18" charset="0"/>
              </a:rPr>
              <a:t>ПРИГЛАШАЕМ</a:t>
            </a:r>
            <a:endParaRPr lang="ru-RU" sz="4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47349" y="839722"/>
            <a:ext cx="1173123" cy="9864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05" y="720858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Users\user\Desktop\Безымянный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39" y="5966675"/>
            <a:ext cx="676675" cy="70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4" y="459705"/>
            <a:ext cx="9154953" cy="639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0953" y="1268760"/>
            <a:ext cx="6114594" cy="5589240"/>
          </a:xfrm>
          <a:prstGeom prst="rect">
            <a:avLst/>
          </a:prstGeom>
          <a:gradFill flip="none" rotWithShape="1">
            <a:gsLst>
              <a:gs pos="44000">
                <a:srgbClr val="303C18">
                  <a:alpha val="59000"/>
                </a:srgbClr>
              </a:gs>
              <a:gs pos="4000">
                <a:srgbClr val="34411B">
                  <a:alpha val="71000"/>
                </a:srgbClr>
              </a:gs>
              <a:gs pos="97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54" y="0"/>
            <a:ext cx="9184907" cy="1268760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ИСПЫТАНИЯ </a:t>
            </a:r>
            <a:r>
              <a:rPr lang="ru-RU" sz="2400" b="1" dirty="0">
                <a:solidFill>
                  <a:srgbClr val="000000"/>
                </a:solidFill>
                <a:latin typeface="Bookman Old Style" pitchFamily="18" charset="0"/>
              </a:rPr>
              <a:t>ПЛЕМЕННЫХ ЛОШАДЕЙ ВЕРХОВЫХ ПОРОД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СПОРТИВНОГО НАПРАВЛЕНИЯ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ЛЕНИНГРАДСКОЙ ОБЛАСТИ 2019 Г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.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759" y="1556792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5957" y="6093296"/>
            <a:ext cx="9184908" cy="63075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Место проведения: КСК «Вента-Арена»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Контакты: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konikurs@mail.ru/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8-921-746-32-67 Головина Татьяна/8-911-266-04-24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Кушнир Мария</a:t>
            </a: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47349" y="807639"/>
            <a:ext cx="1173123" cy="9864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62135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70" y="4063380"/>
            <a:ext cx="853479" cy="7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97" y="4934806"/>
            <a:ext cx="1057553" cy="9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Users\user\Downloads\logo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52" y="3378889"/>
            <a:ext cx="1071913" cy="5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1011" y="1522267"/>
            <a:ext cx="5688632" cy="1907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Оргкомитет приглашает стать частью нашей команды единомышленников! Наша цель и задача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- развитие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коневодства и конного спорта России! </a:t>
            </a:r>
            <a:endParaRPr lang="ru-RU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576753" y="4999177"/>
            <a:ext cx="3728609" cy="1374514"/>
          </a:xfrm>
          <a:prstGeom prst="downArrow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Bookman Old Style" pitchFamily="18" charset="0"/>
              </a:rPr>
              <a:t>подробной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информации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957" y="3579023"/>
            <a:ext cx="55081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7"/>
          <p:cNvSpPr txBox="1">
            <a:spLocks/>
          </p:cNvSpPr>
          <p:nvPr/>
        </p:nvSpPr>
        <p:spPr>
          <a:xfrm>
            <a:off x="121092" y="3717032"/>
            <a:ext cx="5688633" cy="2021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Bookman Old Style" pitchFamily="18" charset="0"/>
              </a:rPr>
              <a:t>Приглашаем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волонтеров</a:t>
            </a:r>
            <a:r>
              <a:rPr lang="ru-RU" sz="2000" b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Bookman Old Style" pitchFamily="18" charset="0"/>
              </a:rPr>
              <a:t>(питание и участие во всех закрытых мероприятиях проекта + огромный опыт и общение с специалистами международного уровня за круглым столом)</a:t>
            </a: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9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4" y="459705"/>
            <a:ext cx="9154953" cy="639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0953" y="1268760"/>
            <a:ext cx="6114594" cy="5589240"/>
          </a:xfrm>
          <a:prstGeom prst="rect">
            <a:avLst/>
          </a:prstGeom>
          <a:gradFill flip="none" rotWithShape="1">
            <a:gsLst>
              <a:gs pos="87000">
                <a:schemeClr val="accent1">
                  <a:lumMod val="75000"/>
                  <a:alpha val="34000"/>
                </a:schemeClr>
              </a:gs>
              <a:gs pos="4000">
                <a:schemeClr val="accent1">
                  <a:lumMod val="50000"/>
                </a:schemeClr>
              </a:gs>
              <a:gs pos="97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54" y="0"/>
            <a:ext cx="9184907" cy="1268760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ИСПЫТАНИЯ </a:t>
            </a:r>
            <a:r>
              <a:rPr lang="ru-RU" sz="2400" b="1" dirty="0">
                <a:solidFill>
                  <a:srgbClr val="000000"/>
                </a:solidFill>
                <a:latin typeface="Bookman Old Style" pitchFamily="18" charset="0"/>
              </a:rPr>
              <a:t>ПЛЕМЕННЫХ ЛОШАДЕЙ ВЕРХОВЫХ ПОРОД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СПОРТИВНОГО НАПРАВЛЕНИЯ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ЛЕНИНГРАДСКОЙ ОБЛАСТИ 2019 Г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.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759" y="1556792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5957" y="6093296"/>
            <a:ext cx="9184908" cy="63075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Место проведения: КСК «Вента-Арена»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Контакты: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konikurs@mail.ru/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8-921-746-32-67 Головина Татьяна/8-911-266-04-24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Кушнир Мария</a:t>
            </a: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47349" y="807639"/>
            <a:ext cx="1173123" cy="9864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62135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70" y="4063380"/>
            <a:ext cx="853479" cy="7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97" y="4934806"/>
            <a:ext cx="1057553" cy="9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Users\user\Downloads\logo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52" y="3378889"/>
            <a:ext cx="1071913" cy="5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7504" y="1471591"/>
            <a:ext cx="6480720" cy="1907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Оргкомитет приглашает к взаимовыгодному сотрудничеству</a:t>
            </a:r>
            <a:r>
              <a:rPr lang="ru-RU" sz="2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спонсоров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и партнеров! </a:t>
            </a:r>
            <a:b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Наша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цель и задача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- развитие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коневодства и конного спорта России! </a:t>
            </a:r>
            <a:endParaRPr lang="ru-RU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617480" y="4949269"/>
            <a:ext cx="3728609" cy="1374514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Bookman Old Style" pitchFamily="18" charset="0"/>
              </a:rPr>
              <a:t>подробной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информации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1817" y="3921168"/>
            <a:ext cx="55081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7"/>
          <p:cNvSpPr txBox="1">
            <a:spLocks/>
          </p:cNvSpPr>
          <p:nvPr/>
        </p:nvSpPr>
        <p:spPr>
          <a:xfrm>
            <a:off x="91817" y="4063380"/>
            <a:ext cx="5688632" cy="2142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Bookman Old Style" pitchFamily="18" charset="0"/>
              </a:rPr>
              <a:t>В обмен на спонсорскую поддержку организаторы предоставляют :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размещение рекламы на мероприятии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публикация в каталогах</a:t>
            </a:r>
          </a:p>
        </p:txBody>
      </p:sp>
    </p:spTree>
    <p:extLst>
      <p:ext uri="{BB962C8B-B14F-4D97-AF65-F5344CB8AC3E}">
        <p14:creationId xmlns:p14="http://schemas.microsoft.com/office/powerpoint/2010/main" val="14807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4" y="459705"/>
            <a:ext cx="9154953" cy="639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0953" y="1268760"/>
            <a:ext cx="6114594" cy="5589240"/>
          </a:xfrm>
          <a:prstGeom prst="rect">
            <a:avLst/>
          </a:prstGeom>
          <a:gradFill flip="none" rotWithShape="1">
            <a:gsLst>
              <a:gs pos="70000">
                <a:schemeClr val="accent5">
                  <a:lumMod val="75000"/>
                  <a:alpha val="43000"/>
                </a:schemeClr>
              </a:gs>
              <a:gs pos="4000">
                <a:schemeClr val="accent5">
                  <a:lumMod val="75000"/>
                  <a:alpha val="60000"/>
                </a:schemeClr>
              </a:gs>
              <a:gs pos="92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54" y="0"/>
            <a:ext cx="9184907" cy="12687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ИСПЫТАНИЯ </a:t>
            </a:r>
            <a:r>
              <a:rPr lang="ru-RU" sz="2400" b="1" dirty="0">
                <a:solidFill>
                  <a:srgbClr val="000000"/>
                </a:solidFill>
                <a:latin typeface="Bookman Old Style" pitchFamily="18" charset="0"/>
              </a:rPr>
              <a:t>ПЛЕМЕННЫХ ЛОШАДЕЙ ВЕРХОВЫХ ПОРОД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СПОРТИВНОГО НАПРАВЛЕНИЯ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ЛЕНИНГРАДСКОЙ ОБЛАСТИ 2019 Г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.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759" y="1556792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-10954" y="6103365"/>
            <a:ext cx="9184908" cy="764704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Место проведения: КСК «Вента-Арена»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Контакты: 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konikurs@mail.ru /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8-921-746-32-67 Головина Татьяна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47349" y="807639"/>
            <a:ext cx="1173123" cy="9864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62135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70" y="4063380"/>
            <a:ext cx="853479" cy="7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97" y="4934806"/>
            <a:ext cx="1057553" cy="9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Users\user\Downloads\logo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52" y="3378889"/>
            <a:ext cx="1071913" cy="5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4716016" y="5103895"/>
            <a:ext cx="3728609" cy="1374514"/>
          </a:xfrm>
          <a:prstGeom prst="downArrow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Bookman Old Style" pitchFamily="18" charset="0"/>
              </a:rPr>
              <a:t>подробной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информацией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7504" y="1395870"/>
            <a:ext cx="5852255" cy="4707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latin typeface="Bookman Old Style" pitchFamily="18" charset="0"/>
              </a:rPr>
              <a:t>Приглашаем стать частью </a:t>
            </a:r>
            <a:r>
              <a:rPr lang="ru-RU" sz="2800" b="1" dirty="0" smtClean="0">
                <a:solidFill>
                  <a:schemeClr val="bg1"/>
                </a:solidFill>
                <a:latin typeface="Bookman Old Style" pitchFamily="18" charset="0"/>
              </a:rPr>
              <a:t>оргкомитета испытаний и поддержать развитие коневодства и конного спорта!</a:t>
            </a:r>
            <a:endParaRPr lang="en-US" sz="28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К сотрудничеству приглашаем: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Спонсоров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(взаимовыгодное сотрудничество)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Волонтеров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(питание,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   круглый стол)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38" y="-531440"/>
            <a:ext cx="10332640" cy="688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0953" y="1268760"/>
            <a:ext cx="6114594" cy="5589240"/>
          </a:xfrm>
          <a:prstGeom prst="rect">
            <a:avLst/>
          </a:prstGeom>
          <a:gradFill flip="none" rotWithShape="1">
            <a:gsLst>
              <a:gs pos="70000">
                <a:schemeClr val="accent5">
                  <a:lumMod val="75000"/>
                  <a:alpha val="43000"/>
                </a:schemeClr>
              </a:gs>
              <a:gs pos="4000">
                <a:schemeClr val="accent5">
                  <a:lumMod val="75000"/>
                  <a:alpha val="60000"/>
                </a:schemeClr>
              </a:gs>
              <a:gs pos="92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54" y="0"/>
            <a:ext cx="9184907" cy="12687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ИСПЫТАНИЯ </a:t>
            </a:r>
            <a:r>
              <a:rPr lang="ru-RU" sz="2400" b="1" dirty="0">
                <a:solidFill>
                  <a:srgbClr val="000000"/>
                </a:solidFill>
                <a:latin typeface="Bookman Old Style" pitchFamily="18" charset="0"/>
              </a:rPr>
              <a:t>ПЛЕМЕННЫХ ЛОШАДЕЙ ВЕРХОВЫХ ПОРОД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СПОРТИВНОГО НАПРАВЛЕНИЯ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ЛЕНИНГРАДСКОЙ ОБЛАСТИ 2019 Г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.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759" y="1556792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-10954" y="6103365"/>
            <a:ext cx="9184908" cy="764704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Место проведения: КСК «Вента-Арена»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Контакты: 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konikurs@mail.ru /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8-921-746-32-67 Головина Татьяна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47349" y="807639"/>
            <a:ext cx="1173123" cy="9864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62135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70" y="4063380"/>
            <a:ext cx="853479" cy="7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97" y="4934806"/>
            <a:ext cx="1057553" cy="9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Users\user\Downloads\logo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52" y="3378889"/>
            <a:ext cx="1071913" cy="5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4716016" y="5103895"/>
            <a:ext cx="3728609" cy="1374514"/>
          </a:xfrm>
          <a:prstGeom prst="downArrow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Bookman Old Style" pitchFamily="18" charset="0"/>
              </a:rPr>
              <a:t>подробной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информацией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7504" y="1395870"/>
            <a:ext cx="5852255" cy="4707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latin typeface="Bookman Old Style" pitchFamily="18" charset="0"/>
              </a:rPr>
              <a:t>Приглашаем стать частью </a:t>
            </a:r>
            <a:r>
              <a:rPr lang="ru-RU" sz="2800" b="1" dirty="0" smtClean="0">
                <a:solidFill>
                  <a:schemeClr val="bg1"/>
                </a:solidFill>
                <a:latin typeface="Bookman Old Style" pitchFamily="18" charset="0"/>
              </a:rPr>
              <a:t>оргкомитета испытаний и поддержать развитие коневодства и конного спорта!</a:t>
            </a:r>
            <a:endParaRPr lang="en-US" sz="28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К сотрудничеству приглашаем: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Спонсоров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(взаимовыгодное сотрудничество)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Волонтеров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(питание,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   круглый стол)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4" y="459705"/>
            <a:ext cx="9154953" cy="639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0953" y="1268760"/>
            <a:ext cx="6114594" cy="5589240"/>
          </a:xfrm>
          <a:prstGeom prst="rect">
            <a:avLst/>
          </a:prstGeom>
          <a:gradFill flip="none" rotWithShape="1">
            <a:gsLst>
              <a:gs pos="70000">
                <a:schemeClr val="accent3">
                  <a:lumMod val="75000"/>
                  <a:alpha val="54000"/>
                </a:schemeClr>
              </a:gs>
              <a:gs pos="4000">
                <a:schemeClr val="accent3">
                  <a:lumMod val="75000"/>
                  <a:alpha val="54000"/>
                </a:schemeClr>
              </a:gs>
              <a:gs pos="92000">
                <a:srgbClr val="984807">
                  <a:tint val="44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54" y="0"/>
            <a:ext cx="9184907" cy="1268760"/>
          </a:xfrm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ИСПЫТАНИЯ </a:t>
            </a:r>
            <a:r>
              <a:rPr lang="ru-RU" sz="2400" b="1" dirty="0">
                <a:solidFill>
                  <a:srgbClr val="000000"/>
                </a:solidFill>
                <a:latin typeface="Bookman Old Style" pitchFamily="18" charset="0"/>
              </a:rPr>
              <a:t>ПЛЕМЕННЫХ ЛОШАДЕЙ ВЕРХОВЫХ ПОРОД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СПОРТИВНОГО НАПРАВЛЕНИЯ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ЛЕНИНГРАДСКОЙ ОБЛАСТИ 2019 Г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.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759" y="1556792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0" y="6103365"/>
            <a:ext cx="9173954" cy="7647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Место проведения: КСК «Вента-Арена»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Контакты: 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konikurs@mail.ru /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8-921-746-32-67 Головина Татьяна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47349" y="807639"/>
            <a:ext cx="1173123" cy="9864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62135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70" y="4063380"/>
            <a:ext cx="853479" cy="7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97" y="4934806"/>
            <a:ext cx="1057553" cy="9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Users\user\Downloads\logo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52" y="3378889"/>
            <a:ext cx="1071913" cy="5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7504" y="1395870"/>
            <a:ext cx="5852255" cy="44779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latin typeface="Bookman Old Style" pitchFamily="18" charset="0"/>
              </a:rPr>
              <a:t>Приглашаем стать частью </a:t>
            </a:r>
            <a:r>
              <a:rPr lang="ru-RU" sz="2800" b="1" dirty="0" smtClean="0">
                <a:solidFill>
                  <a:schemeClr val="bg1"/>
                </a:solidFill>
                <a:latin typeface="Bookman Old Style" pitchFamily="18" charset="0"/>
              </a:rPr>
              <a:t>оргкомитета испытаний и поддержать развитие коневодства и конного спорта!</a:t>
            </a:r>
            <a:endParaRPr lang="en-US" sz="28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К сотрудничеству приглашаем: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Спонсоров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(взаимовыгодное сотрудничество)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Волонтеров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(питание,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   круглый стол)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932040" y="5103895"/>
            <a:ext cx="3456384" cy="1374514"/>
          </a:xfrm>
          <a:prstGeom prst="downArrow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Bookman Old Style" pitchFamily="18" charset="0"/>
              </a:rPr>
              <a:t>подробной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28383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" y="467360"/>
            <a:ext cx="9144000" cy="639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0953" y="3789040"/>
            <a:ext cx="6114594" cy="29472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2000"/>
                </a:schemeClr>
              </a:gs>
              <a:gs pos="34000">
                <a:schemeClr val="accent6">
                  <a:lumMod val="50000"/>
                  <a:alpha val="67000"/>
                </a:schemeClr>
              </a:gs>
              <a:gs pos="14000">
                <a:schemeClr val="accent6">
                  <a:lumMod val="50000"/>
                  <a:alpha val="68000"/>
                </a:schemeClr>
              </a:gs>
              <a:gs pos="76000">
                <a:srgbClr val="984807">
                  <a:tint val="44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23125" y="1232934"/>
            <a:ext cx="6114594" cy="25561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2000"/>
                </a:schemeClr>
              </a:gs>
              <a:gs pos="19000">
                <a:schemeClr val="accent6">
                  <a:lumMod val="50000"/>
                  <a:alpha val="68000"/>
                </a:schemeClr>
              </a:gs>
              <a:gs pos="76000">
                <a:srgbClr val="984807">
                  <a:tint val="44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895161"/>
            <a:ext cx="5868144" cy="2673118"/>
          </a:xfrm>
          <a:noFill/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2000" b="1" dirty="0" smtClean="0">
                <a:latin typeface="Bookman Old Style" pitchFamily="18" charset="0"/>
              </a:rPr>
              <a:t>В ПРОГРАММЕ:</a:t>
            </a:r>
          </a:p>
          <a:p>
            <a:r>
              <a:rPr lang="ru-RU" sz="7200" dirty="0" smtClean="0">
                <a:latin typeface="Bookman Old Style" pitchFamily="18" charset="0"/>
              </a:rPr>
              <a:t>Экспертиза </a:t>
            </a:r>
            <a:r>
              <a:rPr lang="ru-RU" sz="7200" dirty="0">
                <a:latin typeface="Bookman Old Style" pitchFamily="18" charset="0"/>
              </a:rPr>
              <a:t>– </a:t>
            </a:r>
            <a:r>
              <a:rPr lang="ru-RU" sz="7200" dirty="0" smtClean="0">
                <a:latin typeface="Bookman Old Style" pitchFamily="18" charset="0"/>
              </a:rPr>
              <a:t>выводка</a:t>
            </a:r>
            <a:endParaRPr lang="ru-RU" sz="7200" dirty="0">
              <a:latin typeface="Bookman Old Style" pitchFamily="18" charset="0"/>
            </a:endParaRPr>
          </a:p>
          <a:p>
            <a:r>
              <a:rPr lang="ru-RU" sz="7200" dirty="0">
                <a:latin typeface="Bookman Old Style" pitchFamily="18" charset="0"/>
              </a:rPr>
              <a:t>Оценка двигательных </a:t>
            </a:r>
            <a:r>
              <a:rPr lang="ru-RU" sz="7200" dirty="0" smtClean="0">
                <a:latin typeface="Bookman Old Style" pitchFamily="18" charset="0"/>
              </a:rPr>
              <a:t>качеств</a:t>
            </a:r>
            <a:endParaRPr lang="ru-RU" sz="7200" dirty="0">
              <a:latin typeface="Bookman Old Style" pitchFamily="18" charset="0"/>
            </a:endParaRPr>
          </a:p>
          <a:p>
            <a:r>
              <a:rPr lang="ru-RU" sz="7200" dirty="0">
                <a:latin typeface="Bookman Old Style" pitchFamily="18" charset="0"/>
              </a:rPr>
              <a:t>Оценка прыжковых </a:t>
            </a:r>
            <a:r>
              <a:rPr lang="ru-RU" sz="7200" dirty="0" smtClean="0">
                <a:latin typeface="Bookman Old Style" pitchFamily="18" charset="0"/>
              </a:rPr>
              <a:t>качеств</a:t>
            </a:r>
            <a:endParaRPr lang="ru-RU" sz="7200" dirty="0">
              <a:latin typeface="Bookman Old Style" pitchFamily="18" charset="0"/>
            </a:endParaRPr>
          </a:p>
          <a:p>
            <a:r>
              <a:rPr lang="ru-RU" sz="7200" dirty="0">
                <a:latin typeface="Bookman Old Style" pitchFamily="18" charset="0"/>
              </a:rPr>
              <a:t>Чемпионат </a:t>
            </a:r>
            <a:r>
              <a:rPr lang="ru-RU" sz="7200" dirty="0" smtClean="0">
                <a:latin typeface="Bookman Old Style" pitchFamily="18" charset="0"/>
              </a:rPr>
              <a:t>берейторов</a:t>
            </a:r>
          </a:p>
          <a:p>
            <a:r>
              <a:rPr lang="ru-RU" sz="7200" dirty="0">
                <a:latin typeface="Bookman Old Style" pitchFamily="18" charset="0"/>
              </a:rPr>
              <a:t>Соревнования для </a:t>
            </a:r>
            <a:r>
              <a:rPr lang="ru-RU" sz="7200" dirty="0" smtClean="0">
                <a:latin typeface="Bookman Old Style" pitchFamily="18" charset="0"/>
              </a:rPr>
              <a:t>молодых лошадей</a:t>
            </a:r>
          </a:p>
          <a:p>
            <a:r>
              <a:rPr lang="ru-RU" sz="7200" dirty="0">
                <a:latin typeface="Bookman Old Style" pitchFamily="18" charset="0"/>
              </a:rPr>
              <a:t>Круглый стол </a:t>
            </a:r>
            <a:r>
              <a:rPr lang="ru-RU" sz="7200" dirty="0" smtClean="0">
                <a:latin typeface="Bookman Old Style" pitchFamily="18" charset="0"/>
              </a:rPr>
              <a:t>на </a:t>
            </a:r>
            <a:r>
              <a:rPr lang="ru-RU" sz="7200" dirty="0">
                <a:latin typeface="Bookman Old Style" pitchFamily="18" charset="0"/>
              </a:rPr>
              <a:t>тему Организация и проведение испытаний племенных лошадей </a:t>
            </a:r>
            <a:r>
              <a:rPr lang="ru-RU" sz="7200" dirty="0" smtClean="0">
                <a:latin typeface="Bookman Old Style" pitchFamily="18" charset="0"/>
              </a:rPr>
              <a:t>верховых </a:t>
            </a:r>
            <a:r>
              <a:rPr lang="ru-RU" sz="7200" dirty="0">
                <a:latin typeface="Bookman Old Style" pitchFamily="18" charset="0"/>
              </a:rPr>
              <a:t>пород спортивного направления</a:t>
            </a:r>
          </a:p>
          <a:p>
            <a:endParaRPr lang="ru-RU" sz="4800" dirty="0">
              <a:latin typeface="Bookman Old Style" pitchFamily="18" charset="0"/>
            </a:endParaRPr>
          </a:p>
          <a:p>
            <a:endParaRPr lang="ru-RU" dirty="0"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rgbClr val="FFCC0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ИСПЫТАНИЯ </a:t>
            </a:r>
            <a:r>
              <a:rPr lang="ru-RU" sz="2400" b="1" dirty="0">
                <a:solidFill>
                  <a:srgbClr val="000000"/>
                </a:solidFill>
                <a:latin typeface="Bookman Old Style" pitchFamily="18" charset="0"/>
              </a:rPr>
              <a:t>ПЛЕМЕННЫХ ЛОШАДЕЙ ВЕРХОВЫХ ПОРОД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СПОРТИВНОГО НАПРАВЛЕНИЯ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ЛЕНИНГРАДСКОЙ ОБЛАСТИ 2019 Г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.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1412776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1520" y="1437694"/>
            <a:ext cx="4078695" cy="24574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latin typeface="Bookman Old Style" pitchFamily="18" charset="0"/>
              </a:rPr>
              <a:t>ЗАЯВКИ:</a:t>
            </a:r>
          </a:p>
          <a:p>
            <a:pPr marL="0" indent="0">
              <a:buNone/>
            </a:pPr>
            <a:r>
              <a:rPr lang="ru-RU" sz="1900" dirty="0" smtClean="0">
                <a:latin typeface="Bookman Old Style" pitchFamily="18" charset="0"/>
              </a:rPr>
              <a:t>По форме а почту </a:t>
            </a:r>
          </a:p>
          <a:p>
            <a:pPr marL="0" indent="0">
              <a:buNone/>
            </a:pPr>
            <a:r>
              <a:rPr lang="en-US" sz="1900" u="sng" dirty="0" smtClean="0">
                <a:latin typeface="Bookman Old Style" pitchFamily="18" charset="0"/>
              </a:rPr>
              <a:t>roman@0705.ru</a:t>
            </a:r>
            <a:r>
              <a:rPr lang="ru-RU" sz="1900" dirty="0" smtClean="0">
                <a:latin typeface="Bookman Old Style" pitchFamily="18" charset="0"/>
              </a:rPr>
              <a:t> до 10.10.19</a:t>
            </a:r>
          </a:p>
          <a:p>
            <a:pPr marL="0" indent="0">
              <a:buNone/>
            </a:pPr>
            <a:r>
              <a:rPr lang="ru-RU" sz="1900" b="1" dirty="0" smtClean="0">
                <a:latin typeface="Bookman Old Style" pitchFamily="18" charset="0"/>
              </a:rPr>
              <a:t>Место проведения:</a:t>
            </a:r>
          </a:p>
          <a:p>
            <a:pPr marL="0" indent="0">
              <a:buNone/>
            </a:pPr>
            <a:r>
              <a:rPr lang="ru-RU" sz="1900" dirty="0" smtClean="0">
                <a:latin typeface="Bookman Old Style" pitchFamily="18" charset="0"/>
              </a:rPr>
              <a:t>КСК «Вента-Арена»</a:t>
            </a:r>
          </a:p>
          <a:p>
            <a:pPr marL="0" indent="0">
              <a:buNone/>
            </a:pPr>
            <a:r>
              <a:rPr lang="ru-RU" sz="1900" b="1" dirty="0" smtClean="0">
                <a:latin typeface="Bookman Old Style" pitchFamily="18" charset="0"/>
              </a:rPr>
              <a:t>Контакты:</a:t>
            </a:r>
          </a:p>
          <a:p>
            <a:pPr marL="0" indent="0">
              <a:buNone/>
            </a:pPr>
            <a:r>
              <a:rPr lang="ru-RU" sz="1900" dirty="0" smtClean="0">
                <a:latin typeface="Bookman Old Style" pitchFamily="18" charset="0"/>
              </a:rPr>
              <a:t>8-921-845-75-07</a:t>
            </a:r>
          </a:p>
          <a:p>
            <a:pPr marL="0" indent="0">
              <a:buNone/>
            </a:pPr>
            <a:r>
              <a:rPr lang="ru-RU" sz="1900" dirty="0">
                <a:latin typeface="Bookman Old Style" pitchFamily="18" charset="0"/>
              </a:rPr>
              <a:t>8-921-746-32-67</a:t>
            </a:r>
            <a:endParaRPr lang="ru-RU" sz="1900" dirty="0" smtClean="0">
              <a:latin typeface="Bookman Old Style" pitchFamily="18" charset="0"/>
            </a:endParaRPr>
          </a:p>
          <a:p>
            <a:pPr marL="0" indent="0">
              <a:buNone/>
            </a:pPr>
            <a:endParaRPr lang="ru-RU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G:\Users\user\Desktop\2019\h0BkG1czEQ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518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88565">
            <a:off x="-143877" y="1537991"/>
            <a:ext cx="3826768" cy="92211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Impact" pitchFamily="34" charset="0"/>
                <a:ea typeface="BatangChe" pitchFamily="49" charset="-127"/>
                <a:cs typeface="FrankRuehl" pitchFamily="34" charset="-79"/>
              </a:rPr>
              <a:t>12-13.11.2019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Impact" pitchFamily="34" charset="0"/>
              <a:ea typeface="BatangChe" pitchFamily="49" charset="-127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558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Users\user\Desktop\676553_ma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r="21736"/>
          <a:stretch/>
        </p:blipFill>
        <p:spPr bwMode="auto">
          <a:xfrm>
            <a:off x="1595628" y="1"/>
            <a:ext cx="5952744" cy="59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5776" y="1124744"/>
            <a:ext cx="5942670" cy="1224136"/>
          </a:xfrm>
          <a:solidFill>
            <a:srgbClr val="FFFFFF">
              <a:alpha val="70980"/>
            </a:srgbClr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Обучающие программы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АПРЕЛЬ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605702" y="5373216"/>
            <a:ext cx="5952744" cy="7920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gradFill flip="none" rotWithShape="1">
                  <a:gsLst>
                    <a:gs pos="5000">
                      <a:schemeClr val="tx1"/>
                    </a:gs>
                    <a:gs pos="62000">
                      <a:schemeClr val="accent6">
                        <a:lumMod val="75000"/>
                      </a:schemeClr>
                    </a:gs>
                    <a:gs pos="9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atin typeface="Bookman Old Style" pitchFamily="18" charset="0"/>
              </a:rPr>
              <a:t>ВЫСШАЯ КОННАЯ ШКОЛА</a:t>
            </a:r>
            <a:endParaRPr lang="ru-RU" sz="4400" b="1" dirty="0">
              <a:gradFill flip="none" rotWithShape="1">
                <a:gsLst>
                  <a:gs pos="5000">
                    <a:schemeClr val="tx1"/>
                  </a:gs>
                  <a:gs pos="62000">
                    <a:schemeClr val="accent6">
                      <a:lumMod val="75000"/>
                    </a:schemeClr>
                  </a:gs>
                  <a:gs pos="9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0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Users\user\Desktop\korre-semiary-Пони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/>
        </p:blipFill>
        <p:spPr bwMode="auto">
          <a:xfrm>
            <a:off x="1521619" y="-8805"/>
            <a:ext cx="6866805" cy="686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1618" y="5229200"/>
            <a:ext cx="6866805" cy="1368152"/>
          </a:xfrm>
          <a:solidFill>
            <a:srgbClr val="1E1C11">
              <a:alpha val="43137"/>
            </a:srgbClr>
          </a:solidFill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Franklin Gothic Heavy" pitchFamily="34" charset="0"/>
              </a:rPr>
              <a:t>Семинар «Подготовка </a:t>
            </a:r>
            <a:r>
              <a:rPr lang="ru-RU" sz="3600" dirty="0">
                <a:solidFill>
                  <a:schemeClr val="bg1"/>
                </a:solidFill>
                <a:latin typeface="Franklin Gothic Heavy" pitchFamily="34" charset="0"/>
              </a:rPr>
              <a:t>пони. Обучение всадника на </a:t>
            </a:r>
            <a:r>
              <a:rPr lang="ru-RU" sz="3600" dirty="0" smtClean="0">
                <a:solidFill>
                  <a:schemeClr val="bg1"/>
                </a:solidFill>
                <a:latin typeface="Franklin Gothic Heavy" pitchFamily="34" charset="0"/>
              </a:rPr>
              <a:t>пони»</a:t>
            </a:r>
            <a:endParaRPr lang="ru-RU" sz="36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3849" y="332656"/>
            <a:ext cx="3414478" cy="523220"/>
          </a:xfrm>
          <a:prstGeom prst="rect">
            <a:avLst/>
          </a:prstGeom>
          <a:solidFill>
            <a:srgbClr val="80008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Franklin Gothic Heavy" pitchFamily="34" charset="0"/>
                <a:ea typeface="+mj-ea"/>
                <a:cs typeface="+mj-cs"/>
              </a:rPr>
              <a:t>28 ОКТЯБРЯ 2019</a:t>
            </a:r>
          </a:p>
        </p:txBody>
      </p:sp>
    </p:spTree>
    <p:extLst>
      <p:ext uri="{BB962C8B-B14F-4D97-AF65-F5344CB8AC3E}">
        <p14:creationId xmlns:p14="http://schemas.microsoft.com/office/powerpoint/2010/main" val="38592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Users\user\Desktop\s_MXNlq71l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r="16680"/>
          <a:stretch/>
        </p:blipFill>
        <p:spPr bwMode="auto">
          <a:xfrm>
            <a:off x="242596" y="1"/>
            <a:ext cx="8337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42596" y="5229200"/>
            <a:ext cx="8337263" cy="1368152"/>
          </a:xfrm>
          <a:prstGeom prst="rect">
            <a:avLst/>
          </a:prstGeom>
          <a:solidFill>
            <a:schemeClr val="tx2">
              <a:lumMod val="60000"/>
              <a:lumOff val="40000"/>
              <a:alpha val="43137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  <a:latin typeface="Franklin Gothic Heavy" pitchFamily="34" charset="0"/>
              </a:rPr>
              <a:t>Семинар «Работа лошади </a:t>
            </a:r>
          </a:p>
          <a:p>
            <a:r>
              <a:rPr lang="ru-RU" dirty="0" smtClean="0">
                <a:solidFill>
                  <a:schemeClr val="bg1"/>
                </a:solidFill>
                <a:latin typeface="Franklin Gothic Heavy" pitchFamily="34" charset="0"/>
              </a:rPr>
              <a:t>«в руках»</a:t>
            </a:r>
            <a:endParaRPr lang="ru-RU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029" y="579660"/>
            <a:ext cx="4470987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Franklin Gothic Heavy" pitchFamily="34" charset="0"/>
                <a:ea typeface="+mj-ea"/>
                <a:cs typeface="+mj-cs"/>
              </a:rPr>
              <a:t>9-10 НОЯБРЯ </a:t>
            </a:r>
            <a:r>
              <a:rPr lang="ru-RU" sz="3600" dirty="0">
                <a:solidFill>
                  <a:schemeClr val="bg1"/>
                </a:solidFill>
                <a:latin typeface="Franklin Gothic Heavy" pitchFamily="34" charset="0"/>
                <a:ea typeface="+mj-ea"/>
                <a:cs typeface="+mj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4655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2638"/>
          <a:stretch/>
        </p:blipFill>
        <p:spPr bwMode="auto">
          <a:xfrm>
            <a:off x="181607" y="-85361"/>
            <a:ext cx="7652657" cy="693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81608" y="5517232"/>
            <a:ext cx="7652657" cy="1224136"/>
          </a:xfrm>
          <a:prstGeom prst="rect">
            <a:avLst/>
          </a:prstGeom>
          <a:solidFill>
            <a:srgbClr val="632523">
              <a:alpha val="58824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bg1"/>
                </a:solidFill>
                <a:latin typeface="Franklin Gothic Heavy" pitchFamily="34" charset="0"/>
              </a:rPr>
              <a:t>Семинар </a:t>
            </a:r>
            <a:r>
              <a:rPr lang="ru-RU" sz="3600" dirty="0">
                <a:solidFill>
                  <a:schemeClr val="bg1"/>
                </a:solidFill>
                <a:latin typeface="Franklin Gothic Heavy" pitchFamily="34" charset="0"/>
              </a:rPr>
              <a:t>«Коррекция посадки с помощью методики </a:t>
            </a:r>
            <a:r>
              <a:rPr lang="ru-RU" sz="3600" dirty="0" err="1">
                <a:solidFill>
                  <a:schemeClr val="bg1"/>
                </a:solidFill>
                <a:latin typeface="Franklin Gothic Heavy" pitchFamily="34" charset="0"/>
              </a:rPr>
              <a:t>Bioriding</a:t>
            </a:r>
            <a:r>
              <a:rPr lang="ru-RU" sz="3600" dirty="0">
                <a:solidFill>
                  <a:schemeClr val="bg1"/>
                </a:solidFill>
                <a:latin typeface="Franklin Gothic Heavy" pitchFamily="34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1607" y="188640"/>
            <a:ext cx="4356749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Franklin Gothic Heavy" pitchFamily="34" charset="0"/>
                <a:ea typeface="+mj-ea"/>
                <a:cs typeface="+mj-cs"/>
              </a:rPr>
              <a:t>20-21 НОЯБРЯ </a:t>
            </a:r>
            <a:r>
              <a:rPr lang="ru-RU" sz="2800" dirty="0">
                <a:solidFill>
                  <a:schemeClr val="bg1"/>
                </a:solidFill>
                <a:latin typeface="Franklin Gothic Heavy" pitchFamily="34" charset="0"/>
                <a:ea typeface="+mj-ea"/>
                <a:cs typeface="+mj-cs"/>
              </a:rPr>
              <a:t>2019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1608" y="116631"/>
            <a:ext cx="7652657" cy="662473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6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r="50922"/>
          <a:stretch/>
        </p:blipFill>
        <p:spPr bwMode="auto">
          <a:xfrm>
            <a:off x="251520" y="-3797"/>
            <a:ext cx="6861795" cy="686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121581" y="5631336"/>
            <a:ext cx="5991734" cy="1224136"/>
          </a:xfrm>
          <a:prstGeom prst="rect">
            <a:avLst/>
          </a:prstGeom>
          <a:solidFill>
            <a:schemeClr val="accent1">
              <a:lumMod val="75000"/>
              <a:alpha val="5882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latin typeface="Franklin Gothic Heavy" pitchFamily="34" charset="0"/>
              </a:rPr>
              <a:t>Курс «Основы ветеринарной помощи лошадям»</a:t>
            </a:r>
            <a:endParaRPr lang="ru-RU" sz="32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6" y="5631335"/>
            <a:ext cx="890031" cy="12216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66" y="-3797"/>
            <a:ext cx="6840549" cy="6861797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31202"/>
            <a:ext cx="5090266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Franklin Gothic Heavy" pitchFamily="34" charset="0"/>
                <a:ea typeface="+mj-ea"/>
                <a:cs typeface="+mj-cs"/>
              </a:rPr>
              <a:t>19 марта – 22 мая 2020</a:t>
            </a:r>
            <a:endParaRPr lang="ru-RU" sz="3200" dirty="0">
              <a:solidFill>
                <a:schemeClr val="bg1"/>
              </a:solidFill>
              <a:latin typeface="Franklin Gothic Heavy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82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r="2329" b="19401"/>
          <a:stretch/>
        </p:blipFill>
        <p:spPr bwMode="auto">
          <a:xfrm>
            <a:off x="272765" y="12057"/>
            <a:ext cx="6840549" cy="487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12057"/>
            <a:ext cx="2683509" cy="12057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92604" y="4883980"/>
            <a:ext cx="6838801" cy="1974020"/>
          </a:xfrm>
          <a:prstGeom prst="rect">
            <a:avLst/>
          </a:prstGeom>
          <a:solidFill>
            <a:schemeClr val="accent1">
              <a:lumMod val="75000"/>
              <a:alpha val="5882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Семинар: «Организация и судейство соревнований по конному спорту» (</a:t>
            </a:r>
            <a:r>
              <a:rPr lang="ru-RU" sz="3200" b="1" dirty="0" err="1" smtClean="0">
                <a:solidFill>
                  <a:schemeClr val="bg1"/>
                </a:solidFill>
                <a:latin typeface="Century Gothic" pitchFamily="34" charset="0"/>
              </a:rPr>
              <a:t>выездка,конкур</a:t>
            </a:r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)</a:t>
            </a:r>
            <a:endParaRPr lang="ru-RU" sz="32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03" y="12057"/>
            <a:ext cx="890031" cy="12216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66" y="-3797"/>
            <a:ext cx="6840549" cy="6861797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12057"/>
            <a:ext cx="2683509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Franklin Gothic Heavy" pitchFamily="34" charset="0"/>
                <a:ea typeface="+mj-ea"/>
                <a:cs typeface="+mj-cs"/>
              </a:rPr>
              <a:t>4-15 марта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Franklin Gothic Heavy" pitchFamily="34" charset="0"/>
                <a:ea typeface="+mj-ea"/>
                <a:cs typeface="+mj-cs"/>
              </a:rPr>
              <a:t>2020</a:t>
            </a:r>
            <a:endParaRPr lang="ru-RU" sz="3200" dirty="0">
              <a:solidFill>
                <a:schemeClr val="bg1"/>
              </a:solidFill>
              <a:latin typeface="Franklin Gothic Heavy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23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 r="12433"/>
          <a:stretch/>
        </p:blipFill>
        <p:spPr bwMode="auto">
          <a:xfrm>
            <a:off x="275505" y="-3798"/>
            <a:ext cx="6856771" cy="685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389864" y="2420888"/>
            <a:ext cx="5762463" cy="1479757"/>
          </a:xfrm>
          <a:prstGeom prst="rect">
            <a:avLst/>
          </a:prstGeom>
          <a:solidFill>
            <a:schemeClr val="accent1">
              <a:lumMod val="75000"/>
              <a:alpha val="5882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latin typeface="Franklin Gothic Heavy" pitchFamily="34" charset="0"/>
              </a:rPr>
              <a:t>Курс «Основные принципы курс-дизайна на соревнованиях по конкуру»</a:t>
            </a:r>
            <a:endParaRPr lang="ru-RU" sz="32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6" y="2420885"/>
            <a:ext cx="1078086" cy="14797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66" y="-3797"/>
            <a:ext cx="6840549" cy="6861797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5392"/>
            <a:ext cx="2304256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Franklin Gothic Heavy" pitchFamily="34" charset="0"/>
                <a:ea typeface="+mj-ea"/>
                <a:cs typeface="+mj-cs"/>
              </a:rPr>
              <a:t>16 – 20 марта 2020</a:t>
            </a:r>
            <a:endParaRPr lang="ru-RU" sz="3200" dirty="0">
              <a:solidFill>
                <a:schemeClr val="bg1"/>
              </a:solidFill>
              <a:latin typeface="Franklin Gothic Heavy" pitchFamily="34" charset="0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11964" r="79074" b="84423"/>
          <a:stretch/>
        </p:blipFill>
        <p:spPr bwMode="auto">
          <a:xfrm>
            <a:off x="355641" y="496711"/>
            <a:ext cx="1614311" cy="29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235"/>
            <a:ext cx="9149063" cy="686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772343" y="167261"/>
            <a:ext cx="991345" cy="1517990"/>
          </a:xfrm>
          <a:prstGeom prst="rect">
            <a:avLst/>
          </a:prstGeom>
          <a:solidFill>
            <a:schemeClr val="accent1">
              <a:lumMod val="75000"/>
              <a:alpha val="5882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9704" y="6231175"/>
            <a:ext cx="6807565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23-28 марта 2020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763688" y="116632"/>
            <a:ext cx="5813581" cy="1568619"/>
          </a:xfrm>
          <a:prstGeom prst="rect">
            <a:avLst/>
          </a:prstGeom>
          <a:solidFill>
            <a:schemeClr val="accent1">
              <a:lumMod val="75000"/>
              <a:alpha val="5882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Семинар «Подготовка лошади и всадника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в конкуре»</a:t>
            </a:r>
            <a:endParaRPr lang="ru-RU" sz="32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1327" y="151704"/>
            <a:ext cx="6835943" cy="6696744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96" y="332656"/>
            <a:ext cx="864000" cy="1185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7" t="94441" r="23135"/>
          <a:stretch/>
        </p:blipFill>
        <p:spPr bwMode="auto">
          <a:xfrm>
            <a:off x="7136268" y="5712099"/>
            <a:ext cx="331975" cy="38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8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2" y="1800786"/>
            <a:ext cx="1078086" cy="14797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317" y="3286420"/>
            <a:ext cx="8864443" cy="359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"/>
            <a:ext cx="1806662" cy="18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356508" y="1806663"/>
            <a:ext cx="5742235" cy="1479757"/>
          </a:xfrm>
          <a:prstGeom prst="rect">
            <a:avLst/>
          </a:prstGeom>
          <a:solidFill>
            <a:srgbClr val="376092">
              <a:alpha val="6902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</a:rPr>
              <a:t>Цикл </a:t>
            </a:r>
            <a:r>
              <a:rPr lang="ru-RU" sz="2800" b="1" dirty="0">
                <a:solidFill>
                  <a:schemeClr val="bg1"/>
                </a:solidFill>
                <a:latin typeface="Century Gothic" pitchFamily="34" charset="0"/>
              </a:rPr>
              <a:t>мастер-классов от </a:t>
            </a:r>
            <a:r>
              <a:rPr lang="ru-RU" sz="2800" b="1" dirty="0" err="1">
                <a:solidFill>
                  <a:schemeClr val="bg1"/>
                </a:solidFill>
                <a:latin typeface="Century Gothic" pitchFamily="34" charset="0"/>
              </a:rPr>
              <a:t>АВКоМ</a:t>
            </a:r>
            <a:r>
              <a:rPr lang="ru-RU" sz="28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latin typeface="Century Gothic" pitchFamily="34" charset="0"/>
              </a:rPr>
              <a:t>ПОПУЛЯРНАЯ </a:t>
            </a:r>
            <a:r>
              <a:rPr lang="ru-RU" sz="3200" b="1" dirty="0" err="1">
                <a:solidFill>
                  <a:schemeClr val="bg1"/>
                </a:solidFill>
                <a:latin typeface="Century Gothic" pitchFamily="34" charset="0"/>
              </a:rPr>
              <a:t>ХРОМОТАлогия</a:t>
            </a:r>
            <a:r>
              <a:rPr lang="ru-RU" sz="3200" b="1" dirty="0">
                <a:solidFill>
                  <a:schemeClr val="bg1"/>
                </a:solidFill>
                <a:latin typeface="Century Gothic" pitchFamily="34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2766" y="-3797"/>
            <a:ext cx="6840549" cy="6861797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-3797"/>
            <a:ext cx="2304256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21-22 марта 2020</a:t>
            </a:r>
            <a:endParaRPr lang="ru-RU" sz="3200" b="1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284480" y="3280546"/>
            <a:ext cx="6857241" cy="796940"/>
          </a:xfrm>
          <a:prstGeom prst="rect">
            <a:avLst/>
          </a:prstGeom>
          <a:solidFill>
            <a:srgbClr val="376092">
              <a:alpha val="6902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Century Gothic" pitchFamily="34" charset="0"/>
              </a:rPr>
              <a:t>1-ый мастер класс: Хромота. Причинно-следственные связи. Роль и возможности ветеринарного Врача и коваля!</a:t>
            </a:r>
          </a:p>
        </p:txBody>
      </p:sp>
    </p:spTree>
    <p:extLst>
      <p:ext uri="{BB962C8B-B14F-4D97-AF65-F5344CB8AC3E}">
        <p14:creationId xmlns:p14="http://schemas.microsoft.com/office/powerpoint/2010/main" val="40913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22532"/>
          <a:stretch/>
        </p:blipFill>
        <p:spPr bwMode="auto">
          <a:xfrm>
            <a:off x="-9737" y="3433468"/>
            <a:ext cx="3779912" cy="344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sun9-23.userapi.com/c858432/v858432223/ab95d/tmABD81XG3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8784"/>
          <a:stretch/>
        </p:blipFill>
        <p:spPr bwMode="auto">
          <a:xfrm>
            <a:off x="3769567" y="5172"/>
            <a:ext cx="3779912" cy="343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un9-4.userapi.com/c858432/v858432223/ab966/0qfPhlmTXF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t="-486" r="13390" b="486"/>
          <a:stretch/>
        </p:blipFill>
        <p:spPr bwMode="auto">
          <a:xfrm>
            <a:off x="3779912" y="3433468"/>
            <a:ext cx="3769567" cy="34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5" y="-7370"/>
            <a:ext cx="3779912" cy="344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3786605" y="6011890"/>
            <a:ext cx="3793097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Семинар «Основы кормления спортивных лошадей»</a:t>
            </a:r>
            <a:endParaRPr lang="ru-RU" sz="18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028" y="5694590"/>
            <a:ext cx="3793097" cy="106552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Семинар «Проектирование и строительство КСК. Зоогигиена. Содержание спортивных лошадей»</a:t>
            </a:r>
            <a:endParaRPr lang="ru-RU" sz="18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3756382" y="2636912"/>
            <a:ext cx="3793097" cy="64807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«Охрана труда в конном клубе»  «Первая помощь»</a:t>
            </a:r>
            <a:endParaRPr lang="ru-RU" sz="18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 rot="682502">
            <a:off x="2141376" y="5195783"/>
            <a:ext cx="1551328" cy="508887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682502">
            <a:off x="2148970" y="5249594"/>
            <a:ext cx="1583391" cy="40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ea typeface="BatangChe" pitchFamily="49" charset="-127"/>
                <a:cs typeface="FrankRuehl" pitchFamily="34" charset="-79"/>
              </a:rPr>
              <a:t>18-20.11.2019</a:t>
            </a:r>
            <a:endParaRPr lang="ru-RU" sz="1900" dirty="0">
              <a:solidFill>
                <a:schemeClr val="accent6">
                  <a:lumMod val="50000"/>
                </a:schemeClr>
              </a:solidFill>
              <a:latin typeface="Impact" pitchFamily="34" charset="0"/>
              <a:ea typeface="BatangChe" pitchFamily="49" charset="-127"/>
              <a:cs typeface="FrankRuehl" pitchFamily="34" charset="-79"/>
            </a:endParaRPr>
          </a:p>
        </p:txBody>
      </p:sp>
      <p:sp>
        <p:nvSpPr>
          <p:cNvPr id="15" name="Овал 14"/>
          <p:cNvSpPr/>
          <p:nvPr/>
        </p:nvSpPr>
        <p:spPr>
          <a:xfrm rot="682502">
            <a:off x="5831084" y="1946773"/>
            <a:ext cx="1551328" cy="508887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 rot="682502">
            <a:off x="5894698" y="1993692"/>
            <a:ext cx="1462294" cy="40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dirty="0" smtClean="0">
                <a:solidFill>
                  <a:schemeClr val="tx2"/>
                </a:solidFill>
                <a:latin typeface="Impact" pitchFamily="34" charset="0"/>
                <a:ea typeface="BatangChe" pitchFamily="49" charset="-127"/>
                <a:cs typeface="FrankRuehl" pitchFamily="34" charset="-79"/>
              </a:rPr>
              <a:t>19-23.11.2019</a:t>
            </a:r>
            <a:endParaRPr lang="ru-RU" sz="1900" dirty="0">
              <a:solidFill>
                <a:schemeClr val="tx2"/>
              </a:solidFill>
              <a:latin typeface="Impact" pitchFamily="34" charset="0"/>
              <a:ea typeface="BatangChe" pitchFamily="49" charset="-127"/>
              <a:cs typeface="FrankRuehl" pitchFamily="34" charset="-79"/>
            </a:endParaRPr>
          </a:p>
        </p:txBody>
      </p:sp>
      <p:sp>
        <p:nvSpPr>
          <p:cNvPr id="17" name="Овал 16"/>
          <p:cNvSpPr/>
          <p:nvPr/>
        </p:nvSpPr>
        <p:spPr>
          <a:xfrm rot="20668089">
            <a:off x="3862250" y="5544924"/>
            <a:ext cx="1551328" cy="508887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 rot="20782064">
            <a:off x="3882564" y="5616899"/>
            <a:ext cx="1462294" cy="40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BatangChe" pitchFamily="49" charset="-127"/>
                <a:cs typeface="FrankRuehl" pitchFamily="34" charset="-79"/>
              </a:rPr>
              <a:t>20,22.11.2019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BatangChe" pitchFamily="49" charset="-127"/>
              <a:cs typeface="FrankRuehl" pitchFamily="34" charset="-79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756382" y="-7370"/>
            <a:ext cx="13185" cy="6865369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-10345" y="3425314"/>
            <a:ext cx="7559824" cy="1900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t="8254" b="26349"/>
          <a:stretch/>
        </p:blipFill>
        <p:spPr>
          <a:xfrm rot="16200000">
            <a:off x="-1562517" y="1557446"/>
            <a:ext cx="6904947" cy="37799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3" b="8639"/>
          <a:stretch/>
        </p:blipFill>
        <p:spPr>
          <a:xfrm rot="16200000">
            <a:off x="3569201" y="1283199"/>
            <a:ext cx="6858003" cy="42915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1106994" y="2528898"/>
            <a:ext cx="6858004" cy="180020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Продолжается набор для тренеров по двум направлениям: </a:t>
            </a:r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«Тренинг лошадей, подготовка всадников» </a:t>
            </a:r>
            <a:r>
              <a:rPr lang="ru-RU" sz="2800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и</a:t>
            </a:r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 «Физическая культура, конный спорт»</a:t>
            </a:r>
            <a:endParaRPr lang="ru-RU" sz="2800" b="1" dirty="0">
              <a:solidFill>
                <a:schemeClr val="bg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049" y="58314"/>
            <a:ext cx="9036496" cy="674136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7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Users\user\Desktop\Фотки\Судейство выездка 2019\DSC056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r="5191"/>
          <a:stretch/>
        </p:blipFill>
        <p:spPr bwMode="auto">
          <a:xfrm>
            <a:off x="1391180" y="116632"/>
            <a:ext cx="597666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91180" y="764704"/>
            <a:ext cx="5976664" cy="1368152"/>
          </a:xfrm>
          <a:solidFill>
            <a:srgbClr val="FFFFFF">
              <a:alpha val="36863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man Old Style" pitchFamily="18" charset="0"/>
              </a:rPr>
              <a:t>Семинар «Организация и судейство соревнований по выездке»</a:t>
            </a:r>
            <a:endParaRPr lang="ru-RU" sz="3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331640" y="5589240"/>
            <a:ext cx="5952744" cy="7920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gradFill flip="none" rotWithShape="1">
                  <a:gsLst>
                    <a:gs pos="5000">
                      <a:schemeClr val="tx1"/>
                    </a:gs>
                    <a:gs pos="62000">
                      <a:schemeClr val="bg1"/>
                    </a:gs>
                    <a:gs pos="9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atin typeface="Bookman Old Style" pitchFamily="18" charset="0"/>
              </a:rPr>
              <a:t>ВЫСШАЯ КОННАЯ ШКОЛА</a:t>
            </a:r>
            <a:endParaRPr lang="ru-RU" sz="4400" b="1" dirty="0">
              <a:gradFill flip="none" rotWithShape="1">
                <a:gsLst>
                  <a:gs pos="5000">
                    <a:schemeClr val="tx1"/>
                  </a:gs>
                  <a:gs pos="62000">
                    <a:schemeClr val="bg1"/>
                  </a:gs>
                  <a:gs pos="9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7697" r="61725" b="16059"/>
          <a:stretch/>
        </p:blipFill>
        <p:spPr>
          <a:xfrm>
            <a:off x="0" y="0"/>
            <a:ext cx="5436096" cy="68112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/>
          <a:stretch/>
        </p:blipFill>
        <p:spPr>
          <a:xfrm>
            <a:off x="2830286" y="732047"/>
            <a:ext cx="6313714" cy="446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rgbClr val="6699FF"/>
              </a:solidFill>
            </a:endParaRPr>
          </a:p>
        </p:txBody>
      </p:sp>
      <p:pic>
        <p:nvPicPr>
          <p:cNvPr id="4" name="Рисунок 3" descr="\\server\Share\konikurs.ru\Рабочая папка\Сборник\Реклама-Гран-При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07"/>
          <a:stretch/>
        </p:blipFill>
        <p:spPr bwMode="auto">
          <a:xfrm>
            <a:off x="539552" y="0"/>
            <a:ext cx="6935107" cy="47790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948264" y="332656"/>
            <a:ext cx="526395" cy="64807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91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632271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81A1E9"/>
                </a:solidFill>
                <a:latin typeface="Franklin Gothic Medium Cond" pitchFamily="34" charset="0"/>
              </a:rPr>
              <a:t>МЫ РАДЫ БЫТЬ ЛУЧШИМИ – </a:t>
            </a:r>
            <a:br>
              <a:rPr lang="ru-RU" sz="3200" b="1" dirty="0" smtClean="0">
                <a:solidFill>
                  <a:srgbClr val="81A1E9"/>
                </a:solidFill>
                <a:latin typeface="Franklin Gothic Medium Cond" pitchFamily="34" charset="0"/>
              </a:rPr>
            </a:br>
            <a:r>
              <a:rPr lang="ru-RU" sz="3200" dirty="0" smtClean="0">
                <a:solidFill>
                  <a:srgbClr val="81A1E9"/>
                </a:solidFill>
                <a:latin typeface="Franklin Gothic Medium Cond" pitchFamily="34" charset="0"/>
              </a:rPr>
              <a:t>ДЛЯ ВАС И ДЛЯ ВАШИХ ЛОШАДЕЙ</a:t>
            </a:r>
            <a:r>
              <a:rPr lang="ru-RU" sz="3200" dirty="0" smtClean="0">
                <a:solidFill>
                  <a:srgbClr val="A1A5C9"/>
                </a:solidFill>
                <a:latin typeface="Franklin Gothic Medium Cond" pitchFamily="34" charset="0"/>
              </a:rPr>
              <a:t/>
            </a:r>
            <a:br>
              <a:rPr lang="ru-RU" sz="3200" dirty="0" smtClean="0">
                <a:solidFill>
                  <a:srgbClr val="A1A5C9"/>
                </a:solidFill>
                <a:latin typeface="Franklin Gothic Medium Cond" pitchFamily="34" charset="0"/>
              </a:rPr>
            </a:br>
            <a:r>
              <a:rPr lang="ru-RU" sz="2000" dirty="0" smtClean="0">
                <a:latin typeface="Franklin Gothic Medium Cond" pitchFamily="34" charset="0"/>
              </a:rPr>
              <a:t>Компания «Гран-При» предлагает корма, кормовые и биологически активные добавки, премиксы для лошадей. Мы используем передовые технологии и самые современные компоненты ведущих производителей Германии, Франции, Венгрии и США.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Franklin Gothic Medium Cond" pitchFamily="34" charset="0"/>
              </a:rPr>
              <a:t/>
            </a:r>
            <a:b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Franklin Gothic Medium Cond" pitchFamily="34" charset="0"/>
              </a:rPr>
            </a:br>
            <a:r>
              <a:rPr lang="en-US" sz="3200" b="1" dirty="0">
                <a:solidFill>
                  <a:srgbClr val="81A1E9"/>
                </a:solidFill>
                <a:latin typeface="Franklin Gothic Medium Cond" pitchFamily="34" charset="0"/>
              </a:rPr>
              <a:t>www.grandp.spb.ru</a:t>
            </a:r>
            <a:r>
              <a:rPr lang="en-US" sz="3200" dirty="0" smtClean="0">
                <a:latin typeface="Franklin Gothic Medium Cond" pitchFamily="34" charset="0"/>
              </a:rPr>
              <a:t/>
            </a:r>
            <a:br>
              <a:rPr lang="en-US" sz="3200" dirty="0" smtClean="0">
                <a:latin typeface="Franklin Gothic Medium Cond" pitchFamily="34" charset="0"/>
              </a:rPr>
            </a:br>
            <a:r>
              <a:rPr lang="ru-RU" sz="2000" dirty="0" smtClean="0">
                <a:latin typeface="Franklin Gothic Medium Cond" pitchFamily="34" charset="0"/>
              </a:rPr>
              <a:t>КОМПАНИЯ ОСНОВАНА В 2004 ГОДУ.</a:t>
            </a:r>
            <a:endParaRPr lang="ru-RU" sz="2000" dirty="0">
              <a:latin typeface="Franklin Gothic Medium Cond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89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7305"/>
          <a:stretch/>
        </p:blipFill>
        <p:spPr bwMode="auto">
          <a:xfrm>
            <a:off x="0" y="-1825"/>
            <a:ext cx="91550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650" y="3933056"/>
            <a:ext cx="9155021" cy="15841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600" dirty="0" smtClean="0">
                <a:ln w="762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  <a:ea typeface="MS PMincho" pitchFamily="18" charset="-128"/>
              </a:rPr>
              <a:t>ОБУЧАЮЩИЕ ПРОГРАММЫ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3600" b="1" dirty="0" smtClean="0">
                <a:ln w="762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  <a:ea typeface="MS PMincho" pitchFamily="18" charset="-128"/>
              </a:rPr>
              <a:t>МАРТ</a:t>
            </a:r>
            <a:endParaRPr lang="ru-RU" sz="3600" b="1" dirty="0">
              <a:ln w="76200"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latin typeface="Century Schoolbook" pitchFamily="18" charset="0"/>
              <a:ea typeface="MS PMincho" pitchFamily="18" charset="-12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03952"/>
            <a:ext cx="8028384" cy="1154047"/>
          </a:xfrm>
        </p:spPr>
        <p:txBody>
          <a:bodyPr>
            <a:noAutofit/>
          </a:bodyPr>
          <a:lstStyle/>
          <a:p>
            <a:r>
              <a:rPr lang="ru-RU" sz="4000" dirty="0" smtClean="0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chemeClr val="accent6">
                        <a:lumMod val="40000"/>
                        <a:lumOff val="60000"/>
                      </a:schemeClr>
                    </a:gs>
                    <a:gs pos="59000">
                      <a:schemeClr val="accent4">
                        <a:lumMod val="50000"/>
                      </a:schemeClr>
                    </a:gs>
                  </a:gsLst>
                  <a:lin ang="2700000" scaled="1"/>
                  <a:tileRect/>
                </a:gradFill>
                <a:latin typeface="Century Schoolbook" pitchFamily="18" charset="0"/>
                <a:ea typeface="MS PMincho" pitchFamily="18" charset="-128"/>
              </a:rPr>
              <a:t>ВЫСШАЯ КОННАЯ ШКОЛА</a:t>
            </a:r>
            <a:endParaRPr lang="ru-RU" sz="4000" dirty="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  <a:gs pos="59000">
                    <a:schemeClr val="accent4">
                      <a:lumMod val="50000"/>
                    </a:schemeClr>
                  </a:gs>
                </a:gsLst>
                <a:lin ang="2700000" scaled="1"/>
                <a:tileRect/>
              </a:gradFill>
              <a:latin typeface="Century Schoolbook" pitchFamily="18" charset="0"/>
              <a:ea typeface="MS PMincho" pitchFamily="18" charset="-128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430837"/>
            <a:ext cx="133508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25491" y="3933056"/>
            <a:ext cx="9155021" cy="1584176"/>
          </a:xfrm>
          <a:gradFill flip="none" rotWithShape="1">
            <a:gsLst>
              <a:gs pos="46000">
                <a:srgbClr val="E197AE">
                  <a:tint val="66000"/>
                  <a:satMod val="160000"/>
                  <a:alpha val="48000"/>
                </a:srgbClr>
              </a:gs>
              <a:gs pos="100000">
                <a:srgbClr val="E197AE">
                  <a:tint val="23500"/>
                  <a:satMod val="160000"/>
                  <a:alpha val="0"/>
                </a:srgbClr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  <a:ea typeface="MS PMincho" pitchFamily="18" charset="-128"/>
              </a:rPr>
              <a:t>ОБУЧАЮЩИЕ ПРОГРАММЫ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  <a:ea typeface="MS PMincho" pitchFamily="18" charset="-128"/>
              </a:rPr>
              <a:t>МАРТ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Century Schoolbook" pitchFamily="18" charset="0"/>
              <a:ea typeface="MS PMincho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1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obilmusic.ru/mfile/7e/4a/01/13998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r="8460"/>
          <a:stretch/>
        </p:blipFill>
        <p:spPr bwMode="auto">
          <a:xfrm>
            <a:off x="0" y="0"/>
            <a:ext cx="9144000" cy="689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-13816" y="4771594"/>
            <a:ext cx="1633488" cy="1897766"/>
          </a:xfrm>
          <a:prstGeom prst="rect">
            <a:avLst/>
          </a:prstGeom>
          <a:solidFill>
            <a:srgbClr val="4F6228">
              <a:alpha val="34902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3600" b="1" dirty="0">
              <a:solidFill>
                <a:schemeClr val="bg1"/>
              </a:solidFill>
              <a:latin typeface="Century Schoolbook" pitchFamily="18" charset="0"/>
              <a:ea typeface="MS PMincho" pitchFamily="18" charset="-128"/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619672" y="4769204"/>
            <a:ext cx="7524328" cy="1882147"/>
          </a:xfrm>
          <a:solidFill>
            <a:srgbClr val="4F6228">
              <a:alpha val="34902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0" indent="0" algn="r">
              <a:buNone/>
            </a:pPr>
            <a:endParaRPr lang="ru-RU" sz="17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pitchFamily="18" charset="0"/>
              <a:ea typeface="MS PMincho" pitchFamily="18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3" y="4913220"/>
            <a:ext cx="1104055" cy="150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620316" y="4769204"/>
            <a:ext cx="7632204" cy="7414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3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ОБУЧАЮЩИЕ ПРОГРАММЫ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691680" y="5366599"/>
            <a:ext cx="7272808" cy="770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АПРЕЛЬ 2020 Г.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511796" y="6038663"/>
            <a:ext cx="7452692" cy="458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www.konikurs.ru /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inst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: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 @konikurs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/ email: konikurs@mail.ru</a:t>
            </a:r>
            <a:endParaRPr lang="ru-RU" sz="1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pitchFamily="18" charset="0"/>
              <a:ea typeface="MS PMincho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38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r="2329" b="9051"/>
          <a:stretch/>
        </p:blipFill>
        <p:spPr bwMode="auto">
          <a:xfrm>
            <a:off x="272766" y="57188"/>
            <a:ext cx="6660000" cy="53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8562" y="112992"/>
            <a:ext cx="2683509" cy="1360524"/>
          </a:xfrm>
          <a:prstGeom prst="rect">
            <a:avLst/>
          </a:prstGeom>
          <a:solidFill>
            <a:srgbClr val="EBF1DE">
              <a:alpha val="21961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92604" y="5135268"/>
            <a:ext cx="6640162" cy="164136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latin typeface="Century Gothic" pitchFamily="34" charset="0"/>
              </a:rPr>
              <a:t>Семинар: «Организация и судейство соревнований по конному спорту» (конкур)</a:t>
            </a:r>
            <a:endParaRPr lang="ru-RU" sz="32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57" y="188640"/>
            <a:ext cx="936103" cy="12848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66" y="116632"/>
            <a:ext cx="6660000" cy="66600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263550"/>
            <a:ext cx="2683509" cy="10772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9-11 апреля </a:t>
            </a:r>
          </a:p>
          <a:p>
            <a:pPr algn="ctr">
              <a:spcBef>
                <a:spcPct val="0"/>
              </a:spcBef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171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Users\user\Desktop\Фотки\Массаж 2019\9Yn6NTBpc8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5" y="-1755576"/>
            <a:ext cx="6660000" cy="999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06266" y="5085184"/>
            <a:ext cx="1169390" cy="1691448"/>
          </a:xfrm>
          <a:prstGeom prst="rect">
            <a:avLst/>
          </a:prstGeom>
          <a:solidFill>
            <a:schemeClr val="accent3">
              <a:lumMod val="75000"/>
              <a:alpha val="8980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75653" y="5085184"/>
            <a:ext cx="5457111" cy="1691448"/>
          </a:xfrm>
          <a:prstGeom prst="rect">
            <a:avLst/>
          </a:prstGeom>
          <a:solidFill>
            <a:schemeClr val="accent3">
              <a:lumMod val="75000"/>
              <a:alpha val="8980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Профессиональная переподготовка: </a:t>
            </a:r>
          </a:p>
          <a:p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«Массаж лошадей»</a:t>
            </a:r>
          </a:p>
          <a:p>
            <a:pPr algn="l"/>
            <a:r>
              <a:rPr lang="ru-RU" sz="1650" dirty="0" smtClean="0"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1 </a:t>
            </a:r>
            <a:r>
              <a:rPr lang="ru-RU" sz="1650" dirty="0"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этап - Ветеринарные аспекты работы спортивных лошадей. Оценка лошадей, рекомендации для </a:t>
            </a:r>
            <a:r>
              <a:rPr lang="ru-RU" sz="1650" dirty="0" smtClean="0"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массажа.</a:t>
            </a:r>
            <a:endParaRPr lang="ru-RU" sz="1650" dirty="0">
              <a:solidFill>
                <a:schemeClr val="bg1"/>
              </a:solidFill>
              <a:latin typeface="Franklin Gothic Book" pitchFamily="34" charset="0"/>
              <a:cs typeface="Browallia New" pitchFamily="34" charset="-3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9" y="5229200"/>
            <a:ext cx="1052745" cy="14449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66" y="116632"/>
            <a:ext cx="6660000" cy="66600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2685" y="116632"/>
            <a:ext cx="6660000" cy="769441"/>
          </a:xfrm>
          <a:prstGeom prst="rect">
            <a:avLst/>
          </a:prstGeom>
          <a:solidFill>
            <a:srgbClr val="77933C"/>
          </a:solidFill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400" b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ea typeface="+mj-ea"/>
                <a:cs typeface="Browallia New" pitchFamily="34" charset="-34"/>
              </a:rPr>
              <a:t>13-15 </a:t>
            </a:r>
            <a:r>
              <a:rPr lang="ru-RU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ea typeface="+mj-ea"/>
                <a:cs typeface="Browallia New" pitchFamily="34" charset="-34"/>
              </a:rPr>
              <a:t>апреля 2020</a:t>
            </a:r>
          </a:p>
        </p:txBody>
      </p:sp>
    </p:spTree>
    <p:extLst>
      <p:ext uri="{BB962C8B-B14F-4D97-AF65-F5344CB8AC3E}">
        <p14:creationId xmlns:p14="http://schemas.microsoft.com/office/powerpoint/2010/main" val="314329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Users\user\Desktop\Фотки\Массаж 2019\9Yn6NTBpc8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5" y="-1755576"/>
            <a:ext cx="6660000" cy="999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06266" y="5085184"/>
            <a:ext cx="1169390" cy="1691448"/>
          </a:xfrm>
          <a:prstGeom prst="rect">
            <a:avLst/>
          </a:prstGeom>
          <a:solidFill>
            <a:schemeClr val="accent3">
              <a:lumMod val="75000"/>
              <a:alpha val="8980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75653" y="5085184"/>
            <a:ext cx="5457111" cy="1691448"/>
          </a:xfrm>
          <a:prstGeom prst="rect">
            <a:avLst/>
          </a:prstGeom>
          <a:solidFill>
            <a:schemeClr val="accent3">
              <a:lumMod val="75000"/>
              <a:alpha val="8980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Профессиональная переподготовка: </a:t>
            </a:r>
          </a:p>
          <a:p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«Массаж лошадей»</a:t>
            </a:r>
          </a:p>
          <a:p>
            <a:pPr algn="l"/>
            <a:r>
              <a:rPr lang="ru-RU" sz="1650" dirty="0" smtClean="0"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1 </a:t>
            </a:r>
            <a:r>
              <a:rPr lang="ru-RU" sz="1650" dirty="0"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этап - Ветеринарные аспекты работы спортивных лошадей. Оценка лошадей, рекомендации для </a:t>
            </a:r>
            <a:r>
              <a:rPr lang="ru-RU" sz="1650" dirty="0" smtClean="0"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массажа.</a:t>
            </a:r>
            <a:endParaRPr lang="ru-RU" sz="1650" dirty="0">
              <a:solidFill>
                <a:schemeClr val="bg1"/>
              </a:solidFill>
              <a:latin typeface="Franklin Gothic Book" pitchFamily="34" charset="0"/>
              <a:cs typeface="Browallia New" pitchFamily="34" charset="-3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9" y="5229200"/>
            <a:ext cx="1052745" cy="14449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66" y="116632"/>
            <a:ext cx="6660000" cy="66600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2685" y="116632"/>
            <a:ext cx="6660000" cy="769441"/>
          </a:xfrm>
          <a:prstGeom prst="rect">
            <a:avLst/>
          </a:prstGeom>
          <a:solidFill>
            <a:srgbClr val="77933C"/>
          </a:solidFill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ea typeface="+mj-ea"/>
                <a:cs typeface="Browallia New" pitchFamily="34" charset="-34"/>
              </a:rPr>
              <a:t>9-11 апреля 2020</a:t>
            </a:r>
          </a:p>
        </p:txBody>
      </p:sp>
    </p:spTree>
    <p:extLst>
      <p:ext uri="{BB962C8B-B14F-4D97-AF65-F5344CB8AC3E}">
        <p14:creationId xmlns:p14="http://schemas.microsoft.com/office/powerpoint/2010/main" val="324779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475653" y="5085184"/>
            <a:ext cx="5457111" cy="1691448"/>
          </a:xfrm>
          <a:prstGeom prst="rect">
            <a:avLst/>
          </a:prstGeom>
          <a:solidFill>
            <a:schemeClr val="accent3">
              <a:lumMod val="75000"/>
              <a:alpha val="8980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Повышение квалификации:</a:t>
            </a:r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/>
            </a:r>
            <a:b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</a:br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«</a:t>
            </a:r>
            <a:r>
              <a:rPr lang="ru-RU" sz="26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Иппотерапия</a:t>
            </a:r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 и адаптивная верховая езда в системе адаптивной физической культуры»</a:t>
            </a:r>
            <a:endParaRPr lang="ru-RU" sz="1650" b="1" dirty="0">
              <a:solidFill>
                <a:schemeClr val="bg1"/>
              </a:solidFill>
              <a:latin typeface="Franklin Gothic Book" pitchFamily="34" charset="0"/>
              <a:cs typeface="Browallia New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7836"/>
          <a:stretch/>
        </p:blipFill>
        <p:spPr bwMode="auto">
          <a:xfrm>
            <a:off x="272766" y="886073"/>
            <a:ext cx="6659998" cy="419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06266" y="5085184"/>
            <a:ext cx="1169390" cy="1691448"/>
          </a:xfrm>
          <a:prstGeom prst="rect">
            <a:avLst/>
          </a:prstGeom>
          <a:solidFill>
            <a:schemeClr val="accent3">
              <a:lumMod val="75000"/>
              <a:alpha val="8980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9" y="5229200"/>
            <a:ext cx="1052745" cy="14449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66" y="116632"/>
            <a:ext cx="6660000" cy="66600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2685" y="116632"/>
            <a:ext cx="6660000" cy="769441"/>
          </a:xfrm>
          <a:prstGeom prst="rect">
            <a:avLst/>
          </a:prstGeom>
          <a:solidFill>
            <a:srgbClr val="77933C"/>
          </a:solidFill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ea typeface="+mj-ea"/>
                <a:cs typeface="Browallia New" pitchFamily="34" charset="-34"/>
              </a:rPr>
              <a:t>13-24 </a:t>
            </a:r>
            <a:r>
              <a:rPr lang="ru-RU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ea typeface="+mj-ea"/>
                <a:cs typeface="Browallia New" pitchFamily="34" charset="-34"/>
              </a:rPr>
              <a:t>апреля 2020</a:t>
            </a:r>
          </a:p>
        </p:txBody>
      </p:sp>
    </p:spTree>
    <p:extLst>
      <p:ext uri="{BB962C8B-B14F-4D97-AF65-F5344CB8AC3E}">
        <p14:creationId xmlns:p14="http://schemas.microsoft.com/office/powerpoint/2010/main" val="60238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08912" cy="546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06266" y="5373216"/>
            <a:ext cx="1169390" cy="1403416"/>
          </a:xfrm>
          <a:prstGeom prst="rect">
            <a:avLst/>
          </a:prstGeom>
          <a:solidFill>
            <a:srgbClr val="77933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75653" y="5373216"/>
            <a:ext cx="5457111" cy="1403416"/>
          </a:xfrm>
          <a:prstGeom prst="rect">
            <a:avLst/>
          </a:prstGeom>
          <a:solidFill>
            <a:srgbClr val="77933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Информационный </a:t>
            </a:r>
            <a:r>
              <a:rPr lang="ru-RU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семинар: "ДЖИГИТОВКА.ПОДГОТОВКА ЛОШАДИ И СПОРТСМЕНА</a:t>
            </a:r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"</a:t>
            </a:r>
            <a:endParaRPr lang="ru-RU" sz="1650" dirty="0">
              <a:solidFill>
                <a:schemeClr val="bg1"/>
              </a:solidFill>
              <a:latin typeface="Franklin Gothic Book" pitchFamily="34" charset="0"/>
              <a:cs typeface="Browallia New" pitchFamily="34" charset="-3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17232"/>
            <a:ext cx="836723" cy="11484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66" y="116632"/>
            <a:ext cx="6660000" cy="66600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2685" y="116632"/>
            <a:ext cx="6660000" cy="769441"/>
          </a:xfrm>
          <a:prstGeom prst="rect">
            <a:avLst/>
          </a:prstGeom>
          <a:solidFill>
            <a:srgbClr val="77933C"/>
          </a:solidFill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ea typeface="+mj-ea"/>
                <a:cs typeface="Browallia New" pitchFamily="34" charset="-34"/>
              </a:rPr>
              <a:t>15 </a:t>
            </a:r>
            <a:r>
              <a:rPr lang="ru-RU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ea typeface="+mj-ea"/>
                <a:cs typeface="Browallia New" pitchFamily="34" charset="-34"/>
              </a:rPr>
              <a:t>апреля 2020</a:t>
            </a:r>
          </a:p>
        </p:txBody>
      </p:sp>
    </p:spTree>
    <p:extLst>
      <p:ext uri="{BB962C8B-B14F-4D97-AF65-F5344CB8AC3E}">
        <p14:creationId xmlns:p14="http://schemas.microsoft.com/office/powerpoint/2010/main" val="16509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4"/>
          <a:stretch/>
        </p:blipFill>
        <p:spPr bwMode="auto">
          <a:xfrm>
            <a:off x="5928816" y="1822329"/>
            <a:ext cx="1623221" cy="503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3240"/>
          <a:stretch/>
        </p:blipFill>
        <p:spPr bwMode="auto">
          <a:xfrm>
            <a:off x="-108520" y="1823368"/>
            <a:ext cx="6958177" cy="31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Объект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0"/>
          <a:stretch/>
        </p:blipFill>
        <p:spPr>
          <a:xfrm>
            <a:off x="35496" y="6592528"/>
            <a:ext cx="5904656" cy="27923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348880"/>
            <a:ext cx="6476919" cy="4320105"/>
          </a:xfr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4"/>
          <a:stretch/>
        </p:blipFill>
        <p:spPr bwMode="auto">
          <a:xfrm>
            <a:off x="7076163" y="807744"/>
            <a:ext cx="1970182" cy="60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58" y="1811335"/>
            <a:ext cx="6958177" cy="464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444" y="0"/>
            <a:ext cx="9167444" cy="1844824"/>
          </a:xfrm>
          <a:solidFill>
            <a:srgbClr val="646624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НАЦИОНАЛЬНЫЙ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ФОРУМ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КОННАЯ ИНДУСТРИЯ И СОВРЕМЕННОЕ ОБЩЕСТВО: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ПЕРСПЕКТИВЫ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, ТЕНДЕНЦИИ, РЕГУЛИРОВАНИЕ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849269" y="5733256"/>
            <a:ext cx="45975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6940878" y="1844824"/>
            <a:ext cx="2195737" cy="5074049"/>
          </a:xfrm>
          <a:prstGeom prst="rect">
            <a:avLst/>
          </a:prstGeom>
          <a:gradFill flip="none" rotWithShape="1">
            <a:gsLst>
              <a:gs pos="53000">
                <a:schemeClr val="bg1">
                  <a:alpha val="82000"/>
                </a:schemeClr>
              </a:gs>
              <a:gs pos="100000">
                <a:schemeClr val="bg1">
                  <a:lumMod val="95000"/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236296" y="1883342"/>
            <a:ext cx="1738041" cy="584775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39471D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3343"/>
            <a:ext cx="1368151" cy="45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2"/>
          <a:stretch/>
        </p:blipFill>
        <p:spPr bwMode="auto">
          <a:xfrm>
            <a:off x="7740352" y="3145389"/>
            <a:ext cx="938945" cy="97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157" y="2453404"/>
            <a:ext cx="1255924" cy="6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187599"/>
            <a:ext cx="797000" cy="109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99" y="6100886"/>
            <a:ext cx="1161896" cy="67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0617" y="1844823"/>
            <a:ext cx="7247686" cy="584775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rgbClr val="39471D"/>
                </a:solidFill>
                <a:latin typeface="Bookman Old Style" pitchFamily="18" charset="0"/>
              </a:rPr>
              <a:t>К участию в форуме приглашаем всех специалистов отрасли </a:t>
            </a:r>
            <a:r>
              <a:rPr lang="ru-RU" sz="1600" i="1" dirty="0" smtClean="0">
                <a:solidFill>
                  <a:srgbClr val="39471D"/>
                </a:solidFill>
                <a:latin typeface="Bookman Old Style" pitchFamily="18" charset="0"/>
              </a:rPr>
              <a:t>и </a:t>
            </a:r>
            <a:r>
              <a:rPr lang="ru-RU" sz="1600" i="1" dirty="0">
                <a:solidFill>
                  <a:srgbClr val="39471D"/>
                </a:solidFill>
                <a:latin typeface="Bookman Old Style" pitchFamily="18" charset="0"/>
              </a:rPr>
              <a:t>представителей конноспортивных и коневодческих </a:t>
            </a:r>
            <a:r>
              <a:rPr lang="ru-RU" sz="1600" i="1" dirty="0" smtClean="0">
                <a:solidFill>
                  <a:srgbClr val="39471D"/>
                </a:solidFill>
                <a:latin typeface="Bookman Old Style" pitchFamily="18" charset="0"/>
              </a:rPr>
              <a:t>предприятий</a:t>
            </a:r>
            <a:endParaRPr lang="ru-RU" sz="1600" i="1" dirty="0">
              <a:solidFill>
                <a:srgbClr val="39471D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6445" y="2837767"/>
            <a:ext cx="2341899" cy="1023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atin typeface="Bookman Old Style" pitchFamily="18" charset="0"/>
              </a:rPr>
              <a:t>2 </a:t>
            </a:r>
            <a:r>
              <a:rPr lang="ru-RU" sz="3200" b="1" dirty="0" smtClean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atin typeface="Bookman Old Style" pitchFamily="18" charset="0"/>
              </a:rPr>
              <a:t>АПРЕЛЯ 2020</a:t>
            </a:r>
            <a:endParaRPr lang="ru-RU" sz="3200" dirty="0"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5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804393"/>
            <a:ext cx="6966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i="1" dirty="0" smtClean="0">
                <a:latin typeface="Bookman Old Style" pitchFamily="18" charset="0"/>
                <a:ea typeface="Times New Roman"/>
              </a:rPr>
              <a:t>ФГБОУ </a:t>
            </a:r>
            <a:r>
              <a:rPr lang="ru-RU" b="1" i="1" dirty="0">
                <a:latin typeface="Bookman Old Style" pitchFamily="18" charset="0"/>
                <a:ea typeface="Times New Roman"/>
              </a:rPr>
              <a:t>ВО СПбГАУ</a:t>
            </a:r>
            <a:r>
              <a:rPr lang="ru-RU" b="1" i="1" dirty="0" smtClean="0">
                <a:latin typeface="Bookman Old Style" pitchFamily="18" charset="0"/>
                <a:ea typeface="Times New Roman"/>
              </a:rPr>
              <a:t>, СПб, г</a:t>
            </a:r>
            <a:r>
              <a:rPr lang="ru-RU" b="1" i="1" dirty="0">
                <a:latin typeface="Bookman Old Style" pitchFamily="18" charset="0"/>
                <a:ea typeface="Times New Roman"/>
              </a:rPr>
              <a:t>. </a:t>
            </a:r>
            <a:r>
              <a:rPr lang="ru-RU" b="1" i="1" dirty="0" smtClean="0">
                <a:latin typeface="Bookman Old Style" pitchFamily="18" charset="0"/>
                <a:ea typeface="Times New Roman"/>
              </a:rPr>
              <a:t>Пушкин</a:t>
            </a:r>
            <a:endParaRPr lang="ru-RU" sz="1600" b="1" i="1" dirty="0">
              <a:latin typeface="Bookman Old Style" pitchFamily="18" charset="0"/>
              <a:ea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380" y="6173725"/>
            <a:ext cx="6052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200" i="1" dirty="0" smtClean="0">
                <a:latin typeface="Bookman Old Style" pitchFamily="18" charset="0"/>
                <a:ea typeface="Times New Roman"/>
              </a:rPr>
              <a:t>Фото предоставлено Рязанцевой Светланой </a:t>
            </a:r>
            <a:r>
              <a:rPr lang="en-US" sz="1200" i="1" dirty="0">
                <a:latin typeface="Bookman Old Style" pitchFamily="18" charset="0"/>
                <a:ea typeface="Times New Roman"/>
              </a:rPr>
              <a:t>@</a:t>
            </a:r>
            <a:r>
              <a:rPr lang="en-US" sz="1200" i="1" dirty="0" err="1">
                <a:latin typeface="Bookman Old Style" pitchFamily="18" charset="0"/>
                <a:ea typeface="Times New Roman"/>
              </a:rPr>
              <a:t>svetlana_horsephoto</a:t>
            </a:r>
            <a:endParaRPr lang="ru-RU" sz="1100" i="1" dirty="0">
              <a:latin typeface="Bookman Old Style" pitchFamily="18" charset="0"/>
              <a:ea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6063678"/>
            <a:ext cx="792088" cy="791571"/>
          </a:xfrm>
          <a:prstGeom prst="rect">
            <a:avLst/>
          </a:prstGeom>
          <a:gradFill flip="none" rotWithShape="1">
            <a:gsLst>
              <a:gs pos="22000">
                <a:srgbClr val="180C00"/>
              </a:gs>
              <a:gs pos="100000">
                <a:schemeClr val="bg2">
                  <a:lumMod val="25000"/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617" y="17975"/>
            <a:ext cx="8975879" cy="6768752"/>
          </a:xfrm>
          <a:prstGeom prst="rect">
            <a:avLst/>
          </a:prstGeom>
          <a:noFill/>
          <a:ln w="76200" cmpd="thickThin">
            <a:solidFill>
              <a:srgbClr val="64662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81" y="5267719"/>
            <a:ext cx="873275" cy="8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 rot="522377">
            <a:off x="68642" y="3927079"/>
            <a:ext cx="4927094" cy="14864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n w="63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ЗАОЧНЫЙ ФОРМАТ</a:t>
            </a:r>
            <a:endParaRPr lang="ru-RU" sz="4000" dirty="0">
              <a:ln w="635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83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5" y="886073"/>
            <a:ext cx="6727429" cy="448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06266" y="5373216"/>
            <a:ext cx="1169390" cy="1403416"/>
          </a:xfrm>
          <a:prstGeom prst="rect">
            <a:avLst/>
          </a:prstGeom>
          <a:solidFill>
            <a:srgbClr val="77933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75653" y="5373216"/>
            <a:ext cx="5457111" cy="1403416"/>
          </a:xfrm>
          <a:prstGeom prst="rect">
            <a:avLst/>
          </a:prstGeom>
          <a:solidFill>
            <a:srgbClr val="77933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С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еминар </a:t>
            </a: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"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cs typeface="Browallia New" pitchFamily="34" charset="-34"/>
              </a:rPr>
              <a:t>УХОД ЗА ЗУБАМИ. ПОПУЛЯРНАЯ СТОМАТОЛОГИЯ»</a:t>
            </a:r>
            <a:endParaRPr lang="ru-RU" sz="1800" dirty="0">
              <a:solidFill>
                <a:schemeClr val="bg1"/>
              </a:solidFill>
              <a:latin typeface="Franklin Gothic Book" pitchFamily="34" charset="0"/>
              <a:cs typeface="Browallia New" pitchFamily="34" charset="-3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17232"/>
            <a:ext cx="836723" cy="11484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66" y="116632"/>
            <a:ext cx="6660000" cy="66600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2685" y="116632"/>
            <a:ext cx="6660000" cy="769441"/>
          </a:xfrm>
          <a:prstGeom prst="rect">
            <a:avLst/>
          </a:prstGeom>
          <a:solidFill>
            <a:srgbClr val="77933C"/>
          </a:solidFill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ea typeface="+mj-ea"/>
                <a:cs typeface="Browallia New" pitchFamily="34" charset="-34"/>
              </a:rPr>
              <a:t>16-17 </a:t>
            </a:r>
            <a:r>
              <a:rPr lang="ru-RU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anklin Gothic Book" pitchFamily="34" charset="0"/>
                <a:ea typeface="+mj-ea"/>
                <a:cs typeface="Browallia New" pitchFamily="34" charset="-34"/>
              </a:rPr>
              <a:t>апреля 2020</a:t>
            </a:r>
          </a:p>
        </p:txBody>
      </p:sp>
    </p:spTree>
    <p:extLst>
      <p:ext uri="{BB962C8B-B14F-4D97-AF65-F5344CB8AC3E}">
        <p14:creationId xmlns:p14="http://schemas.microsoft.com/office/powerpoint/2010/main" val="21833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obilmusic.ru/mfile/7e/4a/01/13998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6" t="-261" r="7298" b="261"/>
          <a:stretch/>
        </p:blipFill>
        <p:spPr bwMode="auto">
          <a:xfrm>
            <a:off x="1118535" y="-37323"/>
            <a:ext cx="6895323" cy="689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118535" y="4365104"/>
            <a:ext cx="6895323" cy="2530219"/>
          </a:xfrm>
          <a:solidFill>
            <a:srgbClr val="4F6228">
              <a:alpha val="34902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0" indent="0" algn="r">
              <a:buNone/>
            </a:pPr>
            <a:endParaRPr lang="ru-RU" sz="17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pitchFamily="18" charset="0"/>
              <a:ea typeface="MS PMincho" pitchFamily="18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71" y="4581128"/>
            <a:ext cx="1496688" cy="204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131839" y="4437112"/>
            <a:ext cx="7200801" cy="7415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ОБУЧАЮЩИЕ 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131840" y="5594171"/>
            <a:ext cx="6072851" cy="571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АПРЕЛЬ 2020 Г.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47732" y="5013176"/>
            <a:ext cx="3512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ПРОГРАММЫ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6146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www.konikurs.ru </a:t>
            </a:r>
            <a:endParaRPr lang="ru-RU" sz="1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pitchFamily="18" charset="0"/>
              <a:ea typeface="MS PMincho" pitchFamily="18" charset="-128"/>
            </a:endParaRPr>
          </a:p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email</a:t>
            </a:r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  <a:ea typeface="MS PMincho" pitchFamily="18" charset="-128"/>
              </a:rPr>
              <a:t>: konikurs@mail.ru</a:t>
            </a:r>
            <a:endParaRPr lang="ru-RU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Schoolbook" pitchFamily="18" charset="0"/>
              <a:ea typeface="MS PMincho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70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7305" r="10349"/>
          <a:stretch/>
        </p:blipFill>
        <p:spPr bwMode="auto">
          <a:xfrm>
            <a:off x="1148510" y="-1825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510" y="5703952"/>
            <a:ext cx="6879874" cy="1154047"/>
          </a:xfrm>
        </p:spPr>
        <p:txBody>
          <a:bodyPr>
            <a:noAutofit/>
          </a:bodyPr>
          <a:lstStyle/>
          <a:p>
            <a:r>
              <a:rPr lang="ru-RU" sz="3200" dirty="0" smtClean="0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chemeClr val="accent6">
                        <a:lumMod val="40000"/>
                        <a:lumOff val="60000"/>
                      </a:schemeClr>
                    </a:gs>
                    <a:gs pos="59000">
                      <a:schemeClr val="accent4">
                        <a:lumMod val="50000"/>
                      </a:schemeClr>
                    </a:gs>
                  </a:gsLst>
                  <a:lin ang="2700000" scaled="1"/>
                  <a:tileRect/>
                </a:gradFill>
                <a:latin typeface="Century Schoolbook" pitchFamily="18" charset="0"/>
                <a:ea typeface="MS PMincho" pitchFamily="18" charset="-128"/>
              </a:rPr>
              <a:t>ВЫСШАЯ КОННАЯ ШКОЛА</a:t>
            </a:r>
            <a:endParaRPr lang="ru-RU" sz="3200" dirty="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  <a:gs pos="59000">
                    <a:schemeClr val="accent4">
                      <a:lumMod val="50000"/>
                    </a:schemeClr>
                  </a:gs>
                </a:gsLst>
                <a:lin ang="2700000" scaled="1"/>
                <a:tileRect/>
              </a:gradFill>
              <a:latin typeface="Century Schoolbook" pitchFamily="18" charset="0"/>
              <a:ea typeface="MS PMincho" pitchFamily="18" charset="-128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93" y="116632"/>
            <a:ext cx="133508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119681" y="4005064"/>
            <a:ext cx="6858001" cy="1584176"/>
          </a:xfrm>
          <a:prstGeom prst="rect">
            <a:avLst/>
          </a:prstGeom>
          <a:solidFill>
            <a:srgbClr val="E197AE">
              <a:alpha val="61176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600" dirty="0" smtClean="0">
                <a:ln w="762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  <a:ea typeface="MS PMincho" pitchFamily="18" charset="-128"/>
              </a:rPr>
              <a:t>ОБУЧАЮЩИЕ ПРОГРАММЫ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3600" b="1" dirty="0" smtClean="0">
                <a:ln w="762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  <a:ea typeface="MS PMincho" pitchFamily="18" charset="-128"/>
              </a:rPr>
              <a:t>МАРТ</a:t>
            </a:r>
            <a:endParaRPr lang="ru-RU" sz="3600" b="1" dirty="0">
              <a:ln w="76200"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latin typeface="Century Schoolbook" pitchFamily="18" charset="0"/>
              <a:ea typeface="MS PMincho" pitchFamily="18" charset="-128"/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119681" y="4048261"/>
            <a:ext cx="6858000" cy="1497781"/>
          </a:xfrm>
          <a:noFill/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  <a:ea typeface="MS PMincho" pitchFamily="18" charset="-128"/>
              </a:rPr>
              <a:t>ОБУЧАЮЩИЕ ПРОГРАММЫ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  <a:ea typeface="MS PMincho" pitchFamily="18" charset="-128"/>
              </a:rPr>
              <a:t>МАРТ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Century Schoolbook" pitchFamily="18" charset="0"/>
              <a:ea typeface="MS PMincho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4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r="9948"/>
          <a:stretch/>
        </p:blipFill>
        <p:spPr bwMode="auto">
          <a:xfrm>
            <a:off x="0" y="23597"/>
            <a:ext cx="9144000" cy="687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7479"/>
            <a:ext cx="7808666" cy="1154047"/>
          </a:xfrm>
        </p:spPr>
        <p:txBody>
          <a:bodyPr>
            <a:noAutofit/>
          </a:bodyPr>
          <a:lstStyle/>
          <a:p>
            <a:r>
              <a:rPr lang="ru-RU" sz="4000" dirty="0" smtClean="0">
                <a:gradFill flip="none" rotWithShape="1">
                  <a:gsLst>
                    <a:gs pos="69000">
                      <a:schemeClr val="tx2">
                        <a:lumMod val="75000"/>
                      </a:schemeClr>
                    </a:gs>
                    <a:gs pos="83000">
                      <a:schemeClr val="bg2">
                        <a:lumMod val="25000"/>
                      </a:schemeClr>
                    </a:gs>
                    <a:gs pos="56250">
                      <a:srgbClr val="17375E"/>
                    </a:gs>
                    <a:gs pos="23000">
                      <a:schemeClr val="bg2">
                        <a:lumMod val="90000"/>
                      </a:schemeClr>
                    </a:gs>
                    <a:gs pos="32000">
                      <a:schemeClr val="tx2">
                        <a:lumMod val="75000"/>
                      </a:schemeClr>
                    </a:gs>
                  </a:gsLst>
                  <a:lin ang="0" scaled="1"/>
                  <a:tileRect/>
                </a:gradFill>
                <a:latin typeface="Century Schoolbook" pitchFamily="18" charset="0"/>
                <a:ea typeface="MS PMincho" pitchFamily="18" charset="-128"/>
              </a:rPr>
              <a:t>ВЫСШАЯ КОННАЯ ШКОЛА</a:t>
            </a:r>
            <a:endParaRPr lang="ru-RU" sz="4000" dirty="0">
              <a:gradFill flip="none" rotWithShape="1">
                <a:gsLst>
                  <a:gs pos="69000">
                    <a:schemeClr val="tx2">
                      <a:lumMod val="75000"/>
                    </a:schemeClr>
                  </a:gs>
                  <a:gs pos="83000">
                    <a:schemeClr val="bg2">
                      <a:lumMod val="25000"/>
                    </a:schemeClr>
                  </a:gs>
                  <a:gs pos="56250">
                    <a:srgbClr val="17375E"/>
                  </a:gs>
                  <a:gs pos="23000">
                    <a:schemeClr val="bg2">
                      <a:lumMod val="90000"/>
                    </a:schemeClr>
                  </a:gs>
                  <a:gs pos="32000">
                    <a:schemeClr val="tx2">
                      <a:lumMod val="75000"/>
                    </a:schemeClr>
                  </a:gs>
                </a:gsLst>
                <a:lin ang="0" scaled="1"/>
                <a:tileRect/>
              </a:gradFill>
              <a:latin typeface="Century Schoolbook" pitchFamily="18" charset="0"/>
              <a:ea typeface="MS PMincho" pitchFamily="18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5436096" cy="3600400"/>
          </a:xfrm>
          <a:gradFill>
            <a:gsLst>
              <a:gs pos="72000">
                <a:schemeClr val="tx2">
                  <a:lumMod val="50000"/>
                  <a:alpha val="68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Century Schoolbook" pitchFamily="18" charset="0"/>
                <a:ea typeface="MS PMincho" pitchFamily="18" charset="-128"/>
              </a:rPr>
              <a:t>Календарный план-график обучающих программ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Century Schoolbook" pitchFamily="18" charset="0"/>
                <a:ea typeface="MS PMincho" pitchFamily="18" charset="-128"/>
              </a:rPr>
              <a:t>2020</a:t>
            </a:r>
            <a:endParaRPr lang="ru-RU" sz="4000" b="1" dirty="0">
              <a:solidFill>
                <a:schemeClr val="bg1"/>
              </a:solidFill>
              <a:latin typeface="Century Schoolbook" pitchFamily="18" charset="0"/>
              <a:ea typeface="MS PMincho" pitchFamily="18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66" y="5429213"/>
            <a:ext cx="1335334" cy="142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bs.twimg.com/media/Dvz6sroWsAUN_GE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05264"/>
            <a:ext cx="7808666" cy="1154047"/>
          </a:xfrm>
        </p:spPr>
        <p:txBody>
          <a:bodyPr>
            <a:noAutofit/>
          </a:bodyPr>
          <a:lstStyle/>
          <a:p>
            <a:r>
              <a:rPr lang="ru-RU" sz="4000" dirty="0" smtClean="0">
                <a:gradFill flip="none" rotWithShape="1">
                  <a:gsLst>
                    <a:gs pos="69000">
                      <a:schemeClr val="bg1"/>
                    </a:gs>
                    <a:gs pos="83000">
                      <a:schemeClr val="accent3">
                        <a:lumMod val="40000"/>
                        <a:lumOff val="60000"/>
                      </a:schemeClr>
                    </a:gs>
                    <a:gs pos="56250">
                      <a:schemeClr val="bg1"/>
                    </a:gs>
                    <a:gs pos="7000">
                      <a:schemeClr val="accent1">
                        <a:lumMod val="40000"/>
                        <a:lumOff val="60000"/>
                      </a:schemeClr>
                    </a:gs>
                    <a:gs pos="32000">
                      <a:schemeClr val="accent5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atin typeface="Century Schoolbook" pitchFamily="18" charset="0"/>
                <a:ea typeface="MS PMincho" pitchFamily="18" charset="-128"/>
              </a:rPr>
              <a:t>ВЫСШАЯ КОННАЯ ШКОЛА</a:t>
            </a:r>
            <a:endParaRPr lang="ru-RU" sz="4000" dirty="0">
              <a:gradFill flip="none" rotWithShape="1">
                <a:gsLst>
                  <a:gs pos="69000">
                    <a:schemeClr val="bg1"/>
                  </a:gs>
                  <a:gs pos="83000">
                    <a:schemeClr val="accent3">
                      <a:lumMod val="40000"/>
                      <a:lumOff val="60000"/>
                    </a:schemeClr>
                  </a:gs>
                  <a:gs pos="56250">
                    <a:schemeClr val="bg1"/>
                  </a:gs>
                  <a:gs pos="7000">
                    <a:schemeClr val="accent1">
                      <a:lumMod val="40000"/>
                      <a:lumOff val="60000"/>
                    </a:schemeClr>
                  </a:gs>
                  <a:gs pos="32000">
                    <a:schemeClr val="accent5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atin typeface="Century Schoolbook" pitchFamily="18" charset="0"/>
              <a:ea typeface="MS PMincho" pitchFamily="18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404664"/>
            <a:ext cx="7038528" cy="2232248"/>
          </a:xfrm>
          <a:gradFill flip="none" rotWithShape="1">
            <a:gsLst>
              <a:gs pos="0">
                <a:srgbClr val="FFFFFF">
                  <a:alpha val="0"/>
                </a:srgbClr>
              </a:gs>
              <a:gs pos="0">
                <a:schemeClr val="bg1"/>
              </a:gs>
              <a:gs pos="52000">
                <a:srgbClr val="FFFFFF">
                  <a:shade val="100000"/>
                  <a:satMod val="11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6600" b="1" dirty="0" smtClean="0">
                <a:gradFill flip="none" rotWithShape="1">
                  <a:gsLst>
                    <a:gs pos="10000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0">
                      <a:srgbClr val="CC0099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  <a:ea typeface="MS PMincho" pitchFamily="18" charset="-128"/>
              </a:rPr>
              <a:t>Happy New Year </a:t>
            </a:r>
          </a:p>
          <a:p>
            <a:pPr marL="0" indent="0" algn="ctr">
              <a:buNone/>
            </a:pPr>
            <a:r>
              <a:rPr lang="en-US" sz="6600" b="1" dirty="0" smtClean="0">
                <a:gradFill flip="none" rotWithShape="1">
                  <a:gsLst>
                    <a:gs pos="10000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0">
                      <a:srgbClr val="CC0099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  <a:ea typeface="MS PMincho" pitchFamily="18" charset="-128"/>
              </a:rPr>
              <a:t>2020!</a:t>
            </a:r>
            <a:endParaRPr lang="ru-RU" sz="6600" b="1" dirty="0">
              <a:gradFill flip="none" rotWithShape="1">
                <a:gsLst>
                  <a:gs pos="100000">
                    <a:srgbClr val="CC0099">
                      <a:shade val="30000"/>
                      <a:satMod val="115000"/>
                    </a:srgbClr>
                  </a:gs>
                  <a:gs pos="50000">
                    <a:srgbClr val="CC0099">
                      <a:shade val="67500"/>
                      <a:satMod val="115000"/>
                    </a:srgbClr>
                  </a:gs>
                  <a:gs pos="0">
                    <a:srgbClr val="CC0099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ea typeface="MS PMincho" pitchFamily="18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42" y="5429213"/>
            <a:ext cx="1335334" cy="142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2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bs.twimg.com/media/Dvz6sroWsAUN_GE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05264"/>
            <a:ext cx="7808666" cy="1154047"/>
          </a:xfrm>
        </p:spPr>
        <p:txBody>
          <a:bodyPr>
            <a:noAutofit/>
          </a:bodyPr>
          <a:lstStyle/>
          <a:p>
            <a:r>
              <a:rPr lang="ru-RU" sz="4000" dirty="0" smtClean="0">
                <a:gradFill flip="none" rotWithShape="1">
                  <a:gsLst>
                    <a:gs pos="69000">
                      <a:schemeClr val="bg1"/>
                    </a:gs>
                    <a:gs pos="83000">
                      <a:schemeClr val="accent3">
                        <a:lumMod val="40000"/>
                        <a:lumOff val="60000"/>
                      </a:schemeClr>
                    </a:gs>
                    <a:gs pos="56250">
                      <a:schemeClr val="bg1"/>
                    </a:gs>
                    <a:gs pos="7000">
                      <a:schemeClr val="accent1">
                        <a:lumMod val="40000"/>
                        <a:lumOff val="60000"/>
                      </a:schemeClr>
                    </a:gs>
                    <a:gs pos="32000">
                      <a:schemeClr val="accent5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atin typeface="Century Schoolbook" pitchFamily="18" charset="0"/>
                <a:ea typeface="MS PMincho" pitchFamily="18" charset="-128"/>
              </a:rPr>
              <a:t>ВЫСШАЯ КОННАЯ ШКОЛА</a:t>
            </a:r>
            <a:endParaRPr lang="ru-RU" sz="4000" dirty="0">
              <a:gradFill flip="none" rotWithShape="1">
                <a:gsLst>
                  <a:gs pos="69000">
                    <a:schemeClr val="bg1"/>
                  </a:gs>
                  <a:gs pos="83000">
                    <a:schemeClr val="accent3">
                      <a:lumMod val="40000"/>
                      <a:lumOff val="60000"/>
                    </a:schemeClr>
                  </a:gs>
                  <a:gs pos="56250">
                    <a:schemeClr val="bg1"/>
                  </a:gs>
                  <a:gs pos="7000">
                    <a:schemeClr val="accent1">
                      <a:lumMod val="40000"/>
                      <a:lumOff val="60000"/>
                    </a:schemeClr>
                  </a:gs>
                  <a:gs pos="32000">
                    <a:schemeClr val="accent5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atin typeface="Century Schoolbook" pitchFamily="18" charset="0"/>
              <a:ea typeface="MS PMincho" pitchFamily="18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736" y="548680"/>
            <a:ext cx="7038528" cy="2232248"/>
          </a:xfrm>
          <a:gradFill flip="none" rotWithShape="1">
            <a:gsLst>
              <a:gs pos="0">
                <a:srgbClr val="FFFFFF">
                  <a:alpha val="0"/>
                </a:srgbClr>
              </a:gs>
              <a:gs pos="0">
                <a:schemeClr val="bg1"/>
              </a:gs>
              <a:gs pos="58000">
                <a:srgbClr val="FFFFFF">
                  <a:shade val="100000"/>
                  <a:satMod val="11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gradFill flip="none" rotWithShape="1">
                  <a:gsLst>
                    <a:gs pos="12000">
                      <a:srgbClr val="B469FF"/>
                    </a:gs>
                    <a:gs pos="50000">
                      <a:srgbClr val="9900FF">
                        <a:shade val="67500"/>
                        <a:satMod val="115000"/>
                      </a:srgbClr>
                    </a:gs>
                    <a:gs pos="80000">
                      <a:srgbClr val="6D00B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MS PMincho" pitchFamily="18" charset="-128"/>
              </a:rPr>
              <a:t>С Новым годом</a:t>
            </a:r>
          </a:p>
          <a:p>
            <a:pPr marL="0" indent="0" algn="ctr">
              <a:buNone/>
            </a:pPr>
            <a:r>
              <a:rPr lang="ru-RU" sz="6600" b="1" dirty="0">
                <a:gradFill flip="none" rotWithShape="1">
                  <a:gsLst>
                    <a:gs pos="12000">
                      <a:srgbClr val="B469FF"/>
                    </a:gs>
                    <a:gs pos="50000">
                      <a:srgbClr val="9900FF">
                        <a:shade val="67500"/>
                        <a:satMod val="115000"/>
                      </a:srgbClr>
                    </a:gs>
                    <a:gs pos="80000">
                      <a:srgbClr val="6D00B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MS PMincho" pitchFamily="18" charset="-128"/>
              </a:rPr>
              <a:t>2020</a:t>
            </a:r>
            <a:r>
              <a:rPr lang="ru-RU" sz="6600" b="1" dirty="0" smtClean="0">
                <a:gradFill flip="none" rotWithShape="1">
                  <a:gsLst>
                    <a:gs pos="12000">
                      <a:srgbClr val="B469FF"/>
                    </a:gs>
                    <a:gs pos="50000">
                      <a:srgbClr val="9900FF">
                        <a:shade val="67500"/>
                        <a:satMod val="115000"/>
                      </a:srgbClr>
                    </a:gs>
                    <a:gs pos="80000">
                      <a:srgbClr val="6D00B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MS PMincho" pitchFamily="18" charset="-128"/>
              </a:rPr>
              <a:t>!</a:t>
            </a:r>
            <a:endParaRPr lang="ru-RU" sz="6600" b="1" dirty="0">
              <a:gradFill flip="none" rotWithShape="1">
                <a:gsLst>
                  <a:gs pos="12000">
                    <a:srgbClr val="B469FF"/>
                  </a:gs>
                  <a:gs pos="50000">
                    <a:srgbClr val="9900FF">
                      <a:shade val="67500"/>
                      <a:satMod val="115000"/>
                    </a:srgbClr>
                  </a:gs>
                  <a:gs pos="80000">
                    <a:srgbClr val="6D00B0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MS PMincho" pitchFamily="18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42" y="5429213"/>
            <a:ext cx="1335334" cy="142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4"/>
          <a:stretch/>
        </p:blipFill>
        <p:spPr bwMode="auto">
          <a:xfrm>
            <a:off x="5928816" y="1822329"/>
            <a:ext cx="1623221" cy="503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3240"/>
          <a:stretch/>
        </p:blipFill>
        <p:spPr bwMode="auto">
          <a:xfrm>
            <a:off x="-108520" y="1823368"/>
            <a:ext cx="6958177" cy="31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Объект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0"/>
          <a:stretch/>
        </p:blipFill>
        <p:spPr>
          <a:xfrm>
            <a:off x="35496" y="6592528"/>
            <a:ext cx="5904656" cy="27923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348880"/>
            <a:ext cx="6476919" cy="4320105"/>
          </a:xfr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4"/>
          <a:stretch/>
        </p:blipFill>
        <p:spPr bwMode="auto">
          <a:xfrm>
            <a:off x="7076163" y="807744"/>
            <a:ext cx="1970182" cy="60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58" y="1811335"/>
            <a:ext cx="6958177" cy="464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444" y="0"/>
            <a:ext cx="9167444" cy="1844824"/>
          </a:xfrm>
          <a:solidFill>
            <a:srgbClr val="646624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НАЦИОНАЛЬНЫЙ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ФОРУМ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КОННАЯ ИНДУСТРИЯ И СОВРЕМЕННОЕ ОБЩЕСТВО: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ПЕРСПЕКТИВЫ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, ТЕНДЕНЦИИ, РЕГУЛИРОВАНИЕ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849269" y="5733256"/>
            <a:ext cx="45975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6940878" y="1844824"/>
            <a:ext cx="2195737" cy="5074049"/>
          </a:xfrm>
          <a:prstGeom prst="rect">
            <a:avLst/>
          </a:prstGeom>
          <a:gradFill flip="none" rotWithShape="1">
            <a:gsLst>
              <a:gs pos="53000">
                <a:schemeClr val="bg1">
                  <a:alpha val="82000"/>
                </a:schemeClr>
              </a:gs>
              <a:gs pos="100000">
                <a:schemeClr val="bg1">
                  <a:lumMod val="95000"/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236296" y="1883342"/>
            <a:ext cx="1738041" cy="584775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39471D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3343"/>
            <a:ext cx="1368151" cy="45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2"/>
          <a:stretch/>
        </p:blipFill>
        <p:spPr bwMode="auto">
          <a:xfrm>
            <a:off x="7740352" y="3145389"/>
            <a:ext cx="938945" cy="97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157" y="2453404"/>
            <a:ext cx="1255924" cy="6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187599"/>
            <a:ext cx="797000" cy="109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99" y="6100886"/>
            <a:ext cx="1161896" cy="67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0617" y="1844823"/>
            <a:ext cx="7247686" cy="584775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rgbClr val="39471D"/>
                </a:solidFill>
                <a:latin typeface="Bookman Old Style" pitchFamily="18" charset="0"/>
              </a:rPr>
              <a:t>К участию в форуме приглашаем всех специалистов отрасли </a:t>
            </a:r>
            <a:r>
              <a:rPr lang="ru-RU" sz="1600" i="1" dirty="0" smtClean="0">
                <a:solidFill>
                  <a:srgbClr val="39471D"/>
                </a:solidFill>
                <a:latin typeface="Bookman Old Style" pitchFamily="18" charset="0"/>
              </a:rPr>
              <a:t>и </a:t>
            </a:r>
            <a:r>
              <a:rPr lang="ru-RU" sz="1600" i="1" dirty="0">
                <a:solidFill>
                  <a:srgbClr val="39471D"/>
                </a:solidFill>
                <a:latin typeface="Bookman Old Style" pitchFamily="18" charset="0"/>
              </a:rPr>
              <a:t>представителей конноспортивных и коневодческих </a:t>
            </a:r>
            <a:r>
              <a:rPr lang="ru-RU" sz="1600" i="1" dirty="0" smtClean="0">
                <a:solidFill>
                  <a:srgbClr val="39471D"/>
                </a:solidFill>
                <a:latin typeface="Bookman Old Style" pitchFamily="18" charset="0"/>
              </a:rPr>
              <a:t>предприятий</a:t>
            </a:r>
            <a:endParaRPr lang="ru-RU" sz="1600" i="1" dirty="0">
              <a:solidFill>
                <a:srgbClr val="39471D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6445" y="2837767"/>
            <a:ext cx="2341899" cy="1023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atin typeface="Bookman Old Style" pitchFamily="18" charset="0"/>
              </a:rPr>
              <a:t>2 </a:t>
            </a:r>
            <a:r>
              <a:rPr lang="ru-RU" sz="3200" b="1" dirty="0" smtClean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atin typeface="Bookman Old Style" pitchFamily="18" charset="0"/>
              </a:rPr>
              <a:t>АПРЕЛЯ 2020</a:t>
            </a:r>
            <a:endParaRPr lang="ru-RU" sz="3200" dirty="0"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5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804393"/>
            <a:ext cx="6966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i="1" dirty="0" smtClean="0">
                <a:latin typeface="Bookman Old Style" pitchFamily="18" charset="0"/>
                <a:ea typeface="Times New Roman"/>
              </a:rPr>
              <a:t>ФГБОУ </a:t>
            </a:r>
            <a:r>
              <a:rPr lang="ru-RU" b="1" i="1" dirty="0">
                <a:latin typeface="Bookman Old Style" pitchFamily="18" charset="0"/>
                <a:ea typeface="Times New Roman"/>
              </a:rPr>
              <a:t>ВО СПбГАУ</a:t>
            </a:r>
            <a:r>
              <a:rPr lang="ru-RU" b="1" i="1" dirty="0" smtClean="0">
                <a:latin typeface="Bookman Old Style" pitchFamily="18" charset="0"/>
                <a:ea typeface="Times New Roman"/>
              </a:rPr>
              <a:t>, СПб, г</a:t>
            </a:r>
            <a:r>
              <a:rPr lang="ru-RU" b="1" i="1" dirty="0">
                <a:latin typeface="Bookman Old Style" pitchFamily="18" charset="0"/>
                <a:ea typeface="Times New Roman"/>
              </a:rPr>
              <a:t>. </a:t>
            </a:r>
            <a:r>
              <a:rPr lang="ru-RU" b="1" i="1" dirty="0" smtClean="0">
                <a:latin typeface="Bookman Old Style" pitchFamily="18" charset="0"/>
                <a:ea typeface="Times New Roman"/>
              </a:rPr>
              <a:t>Пушкин</a:t>
            </a:r>
            <a:endParaRPr lang="ru-RU" sz="1600" b="1" i="1" dirty="0">
              <a:latin typeface="Bookman Old Style" pitchFamily="18" charset="0"/>
              <a:ea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380" y="6173725"/>
            <a:ext cx="6052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200" i="1" dirty="0" smtClean="0">
                <a:latin typeface="Bookman Old Style" pitchFamily="18" charset="0"/>
                <a:ea typeface="Times New Roman"/>
              </a:rPr>
              <a:t>Фото предоставлено Рязанцевой Светланой </a:t>
            </a:r>
            <a:r>
              <a:rPr lang="en-US" sz="1200" i="1" dirty="0">
                <a:latin typeface="Bookman Old Style" pitchFamily="18" charset="0"/>
                <a:ea typeface="Times New Roman"/>
              </a:rPr>
              <a:t>@</a:t>
            </a:r>
            <a:r>
              <a:rPr lang="en-US" sz="1200" i="1" dirty="0" err="1">
                <a:latin typeface="Bookman Old Style" pitchFamily="18" charset="0"/>
                <a:ea typeface="Times New Roman"/>
              </a:rPr>
              <a:t>svetlana_horsephoto</a:t>
            </a:r>
            <a:endParaRPr lang="ru-RU" sz="1100" i="1" dirty="0">
              <a:latin typeface="Bookman Old Style" pitchFamily="18" charset="0"/>
              <a:ea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6063678"/>
            <a:ext cx="792088" cy="791571"/>
          </a:xfrm>
          <a:prstGeom prst="rect">
            <a:avLst/>
          </a:prstGeom>
          <a:gradFill flip="none" rotWithShape="1">
            <a:gsLst>
              <a:gs pos="22000">
                <a:srgbClr val="180C00"/>
              </a:gs>
              <a:gs pos="100000">
                <a:schemeClr val="bg2">
                  <a:lumMod val="25000"/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617" y="17975"/>
            <a:ext cx="8975879" cy="6768752"/>
          </a:xfrm>
          <a:prstGeom prst="rect">
            <a:avLst/>
          </a:prstGeom>
          <a:noFill/>
          <a:ln w="76200" cmpd="thickThin">
            <a:solidFill>
              <a:srgbClr val="64662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81" y="5267719"/>
            <a:ext cx="873275" cy="8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3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4"/>
          <a:stretch/>
        </p:blipFill>
        <p:spPr bwMode="auto">
          <a:xfrm>
            <a:off x="5928816" y="1822329"/>
            <a:ext cx="1623221" cy="503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3240"/>
          <a:stretch/>
        </p:blipFill>
        <p:spPr bwMode="auto">
          <a:xfrm>
            <a:off x="-108520" y="1823368"/>
            <a:ext cx="6958177" cy="31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Объект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0"/>
          <a:stretch/>
        </p:blipFill>
        <p:spPr>
          <a:xfrm>
            <a:off x="35496" y="6592528"/>
            <a:ext cx="5904656" cy="27923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348880"/>
            <a:ext cx="6476919" cy="4320105"/>
          </a:xfr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4"/>
          <a:stretch/>
        </p:blipFill>
        <p:spPr bwMode="auto">
          <a:xfrm>
            <a:off x="7076163" y="807744"/>
            <a:ext cx="1970182" cy="60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58" y="1811335"/>
            <a:ext cx="6958177" cy="464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444" y="0"/>
            <a:ext cx="9167444" cy="1844824"/>
          </a:xfrm>
          <a:solidFill>
            <a:srgbClr val="646624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НАЦИОНАЛЬНЫЙ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ФОРУМ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КОННАЯ ИНДУСТРИЯ И СОВРЕМЕННОЕ ОБЩЕСТВО: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ПЕРСПЕКТИВЫ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, ТЕНДЕНЦИИ, РЕГУЛИРОВАНИЕ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849269" y="5868851"/>
            <a:ext cx="45975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849270" y="5057308"/>
            <a:ext cx="45975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6940878" y="1844824"/>
            <a:ext cx="2195737" cy="5074049"/>
          </a:xfrm>
          <a:prstGeom prst="rect">
            <a:avLst/>
          </a:prstGeom>
          <a:gradFill flip="none" rotWithShape="1">
            <a:gsLst>
              <a:gs pos="53000">
                <a:schemeClr val="bg1">
                  <a:alpha val="82000"/>
                </a:schemeClr>
              </a:gs>
              <a:gs pos="100000">
                <a:schemeClr val="bg1">
                  <a:lumMod val="95000"/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236296" y="1883342"/>
            <a:ext cx="1738041" cy="584775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39471D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3343"/>
            <a:ext cx="1368151" cy="45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2"/>
          <a:stretch/>
        </p:blipFill>
        <p:spPr bwMode="auto">
          <a:xfrm>
            <a:off x="7740352" y="3145389"/>
            <a:ext cx="938945" cy="97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157" y="2453404"/>
            <a:ext cx="1255924" cy="6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187599"/>
            <a:ext cx="797000" cy="109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99" y="6100886"/>
            <a:ext cx="1161896" cy="67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0617" y="1844823"/>
            <a:ext cx="7247686" cy="584775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rgbClr val="39471D"/>
                </a:solidFill>
                <a:latin typeface="Bookman Old Style" pitchFamily="18" charset="0"/>
              </a:rPr>
              <a:t>К участию в форуме приглашаем всех специалистов отрасли </a:t>
            </a:r>
            <a:r>
              <a:rPr lang="ru-RU" sz="1600" i="1" dirty="0" smtClean="0">
                <a:solidFill>
                  <a:srgbClr val="39471D"/>
                </a:solidFill>
                <a:latin typeface="Bookman Old Style" pitchFamily="18" charset="0"/>
              </a:rPr>
              <a:t>и </a:t>
            </a:r>
            <a:r>
              <a:rPr lang="ru-RU" sz="1600" i="1" dirty="0">
                <a:solidFill>
                  <a:srgbClr val="39471D"/>
                </a:solidFill>
                <a:latin typeface="Bookman Old Style" pitchFamily="18" charset="0"/>
              </a:rPr>
              <a:t>представителей конноспортивных и коневодческих </a:t>
            </a:r>
            <a:r>
              <a:rPr lang="ru-RU" sz="1600" i="1" dirty="0" smtClean="0">
                <a:solidFill>
                  <a:srgbClr val="39471D"/>
                </a:solidFill>
                <a:latin typeface="Bookman Old Style" pitchFamily="18" charset="0"/>
              </a:rPr>
              <a:t>предприятий</a:t>
            </a:r>
            <a:endParaRPr lang="ru-RU" sz="1600" i="1" dirty="0">
              <a:solidFill>
                <a:srgbClr val="39471D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6445" y="2837767"/>
            <a:ext cx="2341899" cy="1023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atin typeface="Bookman Old Style" pitchFamily="18" charset="0"/>
              </a:rPr>
              <a:t>2 </a:t>
            </a:r>
            <a:r>
              <a:rPr lang="ru-RU" sz="3200" b="1" dirty="0" smtClean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atin typeface="Bookman Old Style" pitchFamily="18" charset="0"/>
              </a:rPr>
              <a:t>АПРЕЛЯ 2020</a:t>
            </a:r>
            <a:endParaRPr lang="ru-RU" sz="3200" dirty="0"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5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3286" y="5057308"/>
            <a:ext cx="4453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Зарегистрироваться и узнать подробную информацию можно на сайте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www.konikurs.ru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939988"/>
            <a:ext cx="6966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i="1" dirty="0" smtClean="0">
                <a:latin typeface="Bookman Old Style" pitchFamily="18" charset="0"/>
                <a:ea typeface="Times New Roman"/>
              </a:rPr>
              <a:t>ФГБОУ </a:t>
            </a:r>
            <a:r>
              <a:rPr lang="ru-RU" b="1" i="1" dirty="0">
                <a:latin typeface="Bookman Old Style" pitchFamily="18" charset="0"/>
                <a:ea typeface="Times New Roman"/>
              </a:rPr>
              <a:t>ВО СПбГАУ</a:t>
            </a:r>
            <a:r>
              <a:rPr lang="ru-RU" b="1" i="1" dirty="0" smtClean="0">
                <a:latin typeface="Bookman Old Style" pitchFamily="18" charset="0"/>
                <a:ea typeface="Times New Roman"/>
              </a:rPr>
              <a:t>, СПб, г</a:t>
            </a:r>
            <a:r>
              <a:rPr lang="ru-RU" b="1" i="1" dirty="0">
                <a:latin typeface="Bookman Old Style" pitchFamily="18" charset="0"/>
                <a:ea typeface="Times New Roman"/>
              </a:rPr>
              <a:t>. </a:t>
            </a:r>
            <a:r>
              <a:rPr lang="ru-RU" b="1" i="1" dirty="0" smtClean="0">
                <a:latin typeface="Bookman Old Style" pitchFamily="18" charset="0"/>
                <a:ea typeface="Times New Roman"/>
              </a:rPr>
              <a:t>Пушкин</a:t>
            </a:r>
            <a:endParaRPr lang="ru-RU" sz="1600" b="1" i="1" dirty="0">
              <a:latin typeface="Bookman Old Style" pitchFamily="18" charset="0"/>
              <a:ea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380" y="6309320"/>
            <a:ext cx="6052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200" i="1" dirty="0" smtClean="0">
                <a:latin typeface="Bookman Old Style" pitchFamily="18" charset="0"/>
                <a:ea typeface="Times New Roman"/>
              </a:rPr>
              <a:t>Фото предоставлено Рязанцевой Светланой </a:t>
            </a:r>
            <a:r>
              <a:rPr lang="en-US" sz="1200" i="1" dirty="0">
                <a:latin typeface="Bookman Old Style" pitchFamily="18" charset="0"/>
                <a:ea typeface="Times New Roman"/>
              </a:rPr>
              <a:t>@</a:t>
            </a:r>
            <a:r>
              <a:rPr lang="en-US" sz="1200" i="1" dirty="0" err="1">
                <a:latin typeface="Bookman Old Style" pitchFamily="18" charset="0"/>
                <a:ea typeface="Times New Roman"/>
              </a:rPr>
              <a:t>svetlana_horsephoto</a:t>
            </a:r>
            <a:endParaRPr lang="ru-RU" sz="1100" i="1" dirty="0">
              <a:latin typeface="Bookman Old Style" pitchFamily="18" charset="0"/>
              <a:ea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6063678"/>
            <a:ext cx="792088" cy="791571"/>
          </a:xfrm>
          <a:prstGeom prst="rect">
            <a:avLst/>
          </a:prstGeom>
          <a:gradFill flip="none" rotWithShape="1">
            <a:gsLst>
              <a:gs pos="22000">
                <a:srgbClr val="180C00"/>
              </a:gs>
              <a:gs pos="100000">
                <a:schemeClr val="bg2">
                  <a:lumMod val="25000"/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617" y="17975"/>
            <a:ext cx="8975879" cy="6768752"/>
          </a:xfrm>
          <a:prstGeom prst="rect">
            <a:avLst/>
          </a:prstGeom>
          <a:noFill/>
          <a:ln w="76200" cmpd="thickThin">
            <a:solidFill>
              <a:srgbClr val="64662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81" y="5267719"/>
            <a:ext cx="873275" cy="8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1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8" y="752143"/>
            <a:ext cx="9154208" cy="6105857"/>
          </a:xfrm>
        </p:spPr>
      </p:pic>
      <p:sp>
        <p:nvSpPr>
          <p:cNvPr id="8" name="Прямоугольник 7"/>
          <p:cNvSpPr/>
          <p:nvPr/>
        </p:nvSpPr>
        <p:spPr>
          <a:xfrm>
            <a:off x="60617" y="44624"/>
            <a:ext cx="8975879" cy="6768752"/>
          </a:xfrm>
          <a:prstGeom prst="rect">
            <a:avLst/>
          </a:prstGeom>
          <a:noFill/>
          <a:ln w="76200" cmpd="thickThin">
            <a:solidFill>
              <a:srgbClr val="64662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444" y="0"/>
            <a:ext cx="9167444" cy="1593155"/>
          </a:xfrm>
          <a:solidFill>
            <a:srgbClr val="646624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НАЦИОНАЛЬНЫЙ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ФОРУМ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АКТУАЛЬНЫЕ ПРОБЛЕМЫ ВЗАИМОСВЯЗИ КОННОЗАВОДСТВА И КОННОГО СПОРТА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РОССИИ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310820"/>
            <a:ext cx="876266" cy="24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/>
          <a:stretch/>
        </p:blipFill>
        <p:spPr bwMode="auto">
          <a:xfrm>
            <a:off x="7308304" y="4704120"/>
            <a:ext cx="336901" cy="33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23" y="4293096"/>
            <a:ext cx="537199" cy="27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43" y="4723407"/>
            <a:ext cx="216654" cy="29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23" y="4809828"/>
            <a:ext cx="603165" cy="20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33" y="4716186"/>
            <a:ext cx="492690" cy="32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48556" y="5013176"/>
            <a:ext cx="4453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Зарегистрироваться и узнать подробную информацию можно на сайте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www.konikurs.ru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3" y="2338906"/>
            <a:ext cx="4225026" cy="3108543"/>
          </a:xfrm>
          <a:prstGeom prst="rect">
            <a:avLst/>
          </a:prstGeom>
          <a:solidFill>
            <a:schemeClr val="accent6">
              <a:lumMod val="50000"/>
              <a:alpha val="72157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chemeClr val="bg1"/>
                </a:solidFill>
                <a:latin typeface="Bookman Old Style" pitchFamily="18" charset="0"/>
              </a:rPr>
              <a:t>Приходите </a:t>
            </a:r>
            <a:r>
              <a:rPr lang="ru-RU" sz="2800" dirty="0">
                <a:solidFill>
                  <a:schemeClr val="bg1"/>
                </a:solidFill>
                <a:latin typeface="Bookman Old Style" pitchFamily="18" charset="0"/>
              </a:rPr>
              <a:t>вместе с коллегами, друзьями</a:t>
            </a:r>
            <a:r>
              <a:rPr lang="ru-RU" sz="2800" dirty="0" smtClean="0">
                <a:solidFill>
                  <a:schemeClr val="bg1"/>
                </a:solidFill>
                <a:latin typeface="Bookman Old Style" pitchFamily="18" charset="0"/>
              </a:rPr>
              <a:t>, будет, что обсудить.</a:t>
            </a:r>
          </a:p>
          <a:p>
            <a:pPr lvl="0" algn="ctr"/>
            <a:r>
              <a:rPr lang="ru-RU" sz="28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Вход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бесплатный</a:t>
            </a:r>
            <a:r>
              <a:rPr lang="ru-RU" sz="2800" dirty="0" smtClean="0">
                <a:solidFill>
                  <a:schemeClr val="bg1"/>
                </a:solidFill>
                <a:latin typeface="Bookman Old Style" pitchFamily="18" charset="0"/>
              </a:rPr>
              <a:t>!</a:t>
            </a:r>
          </a:p>
          <a:p>
            <a:pPr lvl="0" algn="ctr"/>
            <a:r>
              <a:rPr lang="ru-RU" sz="2800" dirty="0" smtClean="0">
                <a:solidFill>
                  <a:schemeClr val="bg1"/>
                </a:solidFill>
                <a:latin typeface="Bookman Old Style" pitchFamily="18" charset="0"/>
              </a:rPr>
              <a:t>При регистрации на сайте, вручение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сертификата</a:t>
            </a:r>
            <a:r>
              <a:rPr lang="ru-RU" sz="2800" dirty="0" smtClean="0">
                <a:solidFill>
                  <a:schemeClr val="bg1"/>
                </a:solidFill>
                <a:latin typeface="Bookman Old Style" pitchFamily="18" charset="0"/>
              </a:rPr>
              <a:t>!</a:t>
            </a:r>
            <a:endParaRPr lang="ru-RU" sz="28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4404539" y="5824719"/>
            <a:ext cx="45975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4404540" y="5013176"/>
            <a:ext cx="45975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936641" y="5844173"/>
            <a:ext cx="6052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i="1" dirty="0" smtClean="0">
                <a:latin typeface="Bookman Old Style" pitchFamily="18" charset="0"/>
                <a:ea typeface="Times New Roman"/>
              </a:rPr>
              <a:t>ФГБОУ </a:t>
            </a:r>
            <a:r>
              <a:rPr lang="ru-RU" i="1" dirty="0">
                <a:latin typeface="Bookman Old Style" pitchFamily="18" charset="0"/>
                <a:ea typeface="Times New Roman"/>
              </a:rPr>
              <a:t>ВО СПбГАУ, Санкт-Петербург, г. Пушкин,  </a:t>
            </a:r>
            <a:endParaRPr lang="ru-RU" sz="1600" i="1" dirty="0">
              <a:latin typeface="Bookman Old Style" pitchFamily="18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i="1" dirty="0">
                <a:latin typeface="Bookman Old Style" pitchFamily="18" charset="0"/>
                <a:ea typeface="Times New Roman"/>
              </a:rPr>
              <a:t>Петербургское ш., </a:t>
            </a:r>
            <a:r>
              <a:rPr lang="ru-RU" i="1" dirty="0" smtClean="0">
                <a:latin typeface="Bookman Old Style" pitchFamily="18" charset="0"/>
                <a:ea typeface="Times New Roman"/>
              </a:rPr>
              <a:t>2</a:t>
            </a:r>
            <a:endParaRPr lang="ru-RU" sz="1600" i="1" dirty="0">
              <a:latin typeface="Bookman Old Style" pitchFamily="18" charset="0"/>
              <a:ea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94247" y="2276872"/>
            <a:ext cx="2341899" cy="1023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atin typeface="Bookman Old Style" pitchFamily="18" charset="0"/>
              </a:rPr>
              <a:t>4</a:t>
            </a:r>
            <a:r>
              <a:rPr lang="ru-RU" sz="3200" b="1" dirty="0" smtClean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atin typeface="Bookman Old Style" pitchFamily="18" charset="0"/>
              </a:rPr>
              <a:t> АПРЕЛЯ 2019</a:t>
            </a:r>
            <a:endParaRPr lang="ru-RU" sz="3200" dirty="0"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5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83650" y="6490504"/>
            <a:ext cx="6052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200" i="1" dirty="0" smtClean="0">
                <a:latin typeface="Bookman Old Style" pitchFamily="18" charset="0"/>
                <a:ea typeface="Times New Roman"/>
              </a:rPr>
              <a:t>Фото предоставлено Рязанцевой Светланой </a:t>
            </a:r>
            <a:r>
              <a:rPr lang="en-US" sz="1200" i="1" dirty="0">
                <a:latin typeface="Bookman Old Style" pitchFamily="18" charset="0"/>
                <a:ea typeface="Times New Roman"/>
              </a:rPr>
              <a:t>@</a:t>
            </a:r>
            <a:r>
              <a:rPr lang="en-US" sz="1200" i="1" dirty="0" err="1">
                <a:latin typeface="Bookman Old Style" pitchFamily="18" charset="0"/>
                <a:ea typeface="Times New Roman"/>
              </a:rPr>
              <a:t>svetlana_horsephoto</a:t>
            </a:r>
            <a:endParaRPr lang="ru-RU" sz="1100" i="1" dirty="0">
              <a:latin typeface="Bookman Old Style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95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" y="467360"/>
            <a:ext cx="9144000" cy="639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293096"/>
            <a:ext cx="9178213" cy="2457467"/>
          </a:xfrm>
          <a:prstGeom prst="rect">
            <a:avLst/>
          </a:prstGeom>
          <a:gradFill flip="none" rotWithShape="1">
            <a:gsLst>
              <a:gs pos="34000">
                <a:schemeClr val="accent6">
                  <a:lumMod val="50000"/>
                  <a:alpha val="78000"/>
                </a:schemeClr>
              </a:gs>
              <a:gs pos="16000">
                <a:schemeClr val="accent6">
                  <a:lumMod val="50000"/>
                  <a:alpha val="59000"/>
                </a:schemeClr>
              </a:gs>
              <a:gs pos="87000">
                <a:schemeClr val="accent6">
                  <a:lumMod val="50000"/>
                  <a:alpha val="77000"/>
                </a:schemeClr>
              </a:gs>
              <a:gs pos="54000">
                <a:srgbClr val="984807">
                  <a:tint val="44500"/>
                  <a:satMod val="160000"/>
                  <a:alpha val="0"/>
                </a:srgbClr>
              </a:gs>
              <a:gs pos="0">
                <a:srgbClr val="984807">
                  <a:tint val="23500"/>
                  <a:satMod val="160000"/>
                  <a:alpha val="6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435" y="4278828"/>
            <a:ext cx="5868144" cy="2448270"/>
          </a:xfrm>
          <a:noFill/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b="1" dirty="0" smtClean="0">
                <a:solidFill>
                  <a:schemeClr val="bg1"/>
                </a:solidFill>
                <a:latin typeface="Bookman Old Style" pitchFamily="18" charset="0"/>
              </a:rPr>
              <a:t>В ПРОГРАММЕ:</a:t>
            </a:r>
          </a:p>
          <a:p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Экспертиза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–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выводка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Оценка двигательных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качеств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Оценка прыжковых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качеств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Чемпионат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берейторов</a:t>
            </a: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Соревнования для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молодых лошадей</a:t>
            </a: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Круглый стол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на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тему Организация и проведение испытаний племенных лошадей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верховых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пород спортивного направления</a:t>
            </a:r>
          </a:p>
          <a:p>
            <a:endParaRPr lang="ru-RU" sz="4800" dirty="0">
              <a:solidFill>
                <a:schemeClr val="bg1"/>
              </a:solidFill>
              <a:latin typeface="Bookman Old Style" pitchFamily="18" charset="0"/>
            </a:endParaRPr>
          </a:p>
          <a:p>
            <a:endParaRPr lang="ru-RU" dirty="0"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rgbClr val="FFCC0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ИСПЫТАНИЯ </a:t>
            </a:r>
            <a:r>
              <a:rPr lang="ru-RU" sz="2400" b="1" dirty="0">
                <a:solidFill>
                  <a:srgbClr val="000000"/>
                </a:solidFill>
                <a:latin typeface="Bookman Old Style" pitchFamily="18" charset="0"/>
              </a:rPr>
              <a:t>ПЛЕМЕННЫХ ЛОШАДЕЙ ВЕРХОВЫХ ПОРОД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СПОРТИВНОГО НАПРАВЛЕНИЯ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ЛЕНИНГРАДСКОЙ ОБЛАСТИ 2019 Г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.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684584" y="1124742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083493" y="4278828"/>
            <a:ext cx="4078695" cy="24574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>ЗАЯВКИ:</a:t>
            </a:r>
          </a:p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По форме а почту </a:t>
            </a:r>
          </a:p>
          <a:p>
            <a:pPr marL="0" indent="0" algn="r">
              <a:buNone/>
            </a:pPr>
            <a:r>
              <a:rPr lang="en-US" sz="1900" u="sng" dirty="0" smtClean="0">
                <a:solidFill>
                  <a:schemeClr val="bg1"/>
                </a:solidFill>
                <a:latin typeface="Bookman Old Style" pitchFamily="18" charset="0"/>
              </a:rPr>
              <a:t>roman@0705.ru</a:t>
            </a: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 до 10.10.19</a:t>
            </a:r>
          </a:p>
          <a:p>
            <a:pPr marL="0" indent="0" algn="r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Bookman Old Style" pitchFamily="18" charset="0"/>
              </a:rPr>
              <a:t>Место проведения:</a:t>
            </a:r>
          </a:p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КСК «Вента-Арена»</a:t>
            </a:r>
          </a:p>
          <a:p>
            <a:pPr marL="0" indent="0" algn="r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Bookman Old Style" pitchFamily="18" charset="0"/>
              </a:rPr>
              <a:t>Контакты:</a:t>
            </a:r>
          </a:p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8-921-845-75-07</a:t>
            </a:r>
          </a:p>
          <a:p>
            <a:pPr marL="0" indent="0" algn="r">
              <a:buNone/>
            </a:pPr>
            <a:r>
              <a:rPr lang="ru-RU" sz="1900" dirty="0">
                <a:solidFill>
                  <a:schemeClr val="bg1"/>
                </a:solidFill>
                <a:latin typeface="Bookman Old Style" pitchFamily="18" charset="0"/>
              </a:rPr>
              <a:t>8-921-746-32-67</a:t>
            </a:r>
            <a:endParaRPr lang="ru-RU" sz="19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0" indent="0" algn="r">
              <a:buNone/>
            </a:pPr>
            <a:endParaRPr lang="ru-RU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3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4" y="459705"/>
            <a:ext cx="9154953" cy="639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0953" y="1268760"/>
            <a:ext cx="6114594" cy="55892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chemeClr val="accent6">
                  <a:lumMod val="50000"/>
                  <a:alpha val="47000"/>
                </a:schemeClr>
              </a:gs>
              <a:gs pos="14000">
                <a:schemeClr val="accent6">
                  <a:lumMod val="50000"/>
                  <a:alpha val="68000"/>
                </a:schemeClr>
              </a:gs>
              <a:gs pos="92000">
                <a:srgbClr val="984807">
                  <a:tint val="44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497" y="3938815"/>
            <a:ext cx="5868144" cy="2673118"/>
          </a:xfrm>
          <a:noFill/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2000" b="1" dirty="0" smtClean="0">
                <a:solidFill>
                  <a:schemeClr val="bg1"/>
                </a:solidFill>
                <a:latin typeface="Bookman Old Style" pitchFamily="18" charset="0"/>
              </a:rPr>
              <a:t>В ПРОГРАММЕ:</a:t>
            </a:r>
          </a:p>
          <a:p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Экспертиза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–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выводка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Оценка двигательных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качеств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Оценка прыжковых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качеств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Чемпионат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берейторов</a:t>
            </a:r>
          </a:p>
          <a:p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Круглый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стол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на тему: «Организация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и проведение испытаний племенных лошадей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верховых </a:t>
            </a:r>
            <a:r>
              <a:rPr lang="ru-RU" sz="7200" dirty="0">
                <a:solidFill>
                  <a:schemeClr val="bg1"/>
                </a:solidFill>
                <a:latin typeface="Bookman Old Style" pitchFamily="18" charset="0"/>
              </a:rPr>
              <a:t>пород спортивного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направления»</a:t>
            </a:r>
          </a:p>
          <a:p>
            <a:r>
              <a:rPr lang="ru-RU" sz="7200" smtClean="0">
                <a:solidFill>
                  <a:schemeClr val="bg1"/>
                </a:solidFill>
                <a:latin typeface="Bookman Old Style" pitchFamily="18" charset="0"/>
              </a:rPr>
              <a:t>Соревнования среди </a:t>
            </a:r>
            <a:r>
              <a:rPr lang="ru-RU" sz="7200" dirty="0" smtClean="0">
                <a:solidFill>
                  <a:schemeClr val="bg1"/>
                </a:solidFill>
                <a:latin typeface="Bookman Old Style" pitchFamily="18" charset="0"/>
              </a:rPr>
              <a:t>молодых лошадей</a:t>
            </a:r>
            <a:endParaRPr lang="ru-RU" sz="7200" dirty="0">
              <a:solidFill>
                <a:schemeClr val="bg1"/>
              </a:solidFill>
              <a:latin typeface="Bookman Old Style" pitchFamily="18" charset="0"/>
            </a:endParaRPr>
          </a:p>
          <a:p>
            <a:endParaRPr lang="ru-RU" sz="4800" dirty="0">
              <a:solidFill>
                <a:schemeClr val="bg1"/>
              </a:solidFill>
              <a:latin typeface="Bookman Old Style" pitchFamily="18" charset="0"/>
            </a:endParaRPr>
          </a:p>
          <a:p>
            <a:endParaRPr lang="ru-RU" dirty="0"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rgbClr val="FFCC0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ИСПЫТАНИЯ </a:t>
            </a:r>
            <a:r>
              <a:rPr lang="ru-RU" sz="2400" b="1" dirty="0">
                <a:solidFill>
                  <a:srgbClr val="000000"/>
                </a:solidFill>
                <a:latin typeface="Bookman Old Style" pitchFamily="18" charset="0"/>
              </a:rPr>
              <a:t>ПЛЕМЕННЫХ ЛОШАДЕЙ ВЕРХОВЫХ ПОРОД </a:t>
            </a:r>
            <a:r>
              <a:rPr lang="ru-RU" sz="2400" b="1" dirty="0" smtClean="0">
                <a:solidFill>
                  <a:srgbClr val="000000"/>
                </a:solidFill>
                <a:latin typeface="Bookman Old Style" pitchFamily="18" charset="0"/>
              </a:rPr>
              <a:t>СПОРТИВНОГО НАПРАВЛЕНИЯ 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ЛЕНИНГРАДСКОЙ ОБЛАСТИ 2019 Г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</a:rPr>
              <a:t>.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759" y="1556792"/>
            <a:ext cx="3960091" cy="2016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12-13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ОКТЯБРЯ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8490" y="1336169"/>
            <a:ext cx="4078695" cy="24574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>ЗАЯВКИ: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По </a:t>
            </a:r>
            <a:r>
              <a:rPr lang="ru-RU" sz="1900" smtClean="0">
                <a:solidFill>
                  <a:schemeClr val="bg1"/>
                </a:solidFill>
                <a:latin typeface="Bookman Old Style" pitchFamily="18" charset="0"/>
              </a:rPr>
              <a:t>форме на </a:t>
            </a: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почту </a:t>
            </a:r>
          </a:p>
          <a:p>
            <a:pPr marL="0" indent="0">
              <a:buNone/>
            </a:pPr>
            <a:r>
              <a:rPr lang="en-US" sz="1900" u="sng" dirty="0" smtClean="0">
                <a:solidFill>
                  <a:schemeClr val="bg1"/>
                </a:solidFill>
                <a:latin typeface="Bookman Old Style" pitchFamily="18" charset="0"/>
              </a:rPr>
              <a:t>roman@0705.ru</a:t>
            </a: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 до 10.10.19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Bookman Old Style" pitchFamily="18" charset="0"/>
              </a:rPr>
              <a:t>Место проведения: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Bookman Old Style" pitchFamily="18" charset="0"/>
              </a:rPr>
              <a:t>КСК «Вента-Арена»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Bookman Old Style" pitchFamily="18" charset="0"/>
              </a:rPr>
              <a:t>Контакты: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chemeClr val="bg1"/>
                </a:solidFill>
                <a:latin typeface="Bookman Old Style" pitchFamily="18" charset="0"/>
              </a:rPr>
              <a:t>8-921-845-75-07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bg1"/>
                </a:solidFill>
                <a:latin typeface="Bookman Old Style" pitchFamily="18" charset="0"/>
              </a:rPr>
              <a:t>8-921-746-32-67</a:t>
            </a:r>
            <a:endParaRPr lang="ru-RU" sz="19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47349" y="807639"/>
            <a:ext cx="1173123" cy="9864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62135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70" y="4063380"/>
            <a:ext cx="853479" cy="7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97" y="4934806"/>
            <a:ext cx="1057553" cy="9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Users\user\Downloads\logo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52" y="3378889"/>
            <a:ext cx="1071913" cy="5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50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2343</TotalTime>
  <Words>1184</Words>
  <Application>Microsoft Office PowerPoint</Application>
  <PresentationFormat>Экран (4:3)</PresentationFormat>
  <Paragraphs>269</Paragraphs>
  <Slides>45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НАЦИОНАЛЬНЫЙ ФОРУМ  «КОННАЯ ИНДУСТРИЯ И СОВРЕМЕННОЕ ОБЩЕСТВО: ПЕРСПЕКТИВЫ, ТЕНДЕНЦИИ, РЕГУЛИРОВАНИЕ»</vt:lpstr>
      <vt:lpstr>НАЦИОНАЛЬНЫЙ ФОРУМ  «КОННАЯ ИНДУСТРИЯ И СОВРЕМЕННОЕ ОБЩЕСТВО: ПЕРСПЕКТИВЫ, ТЕНДЕНЦИИ, РЕГУЛИРОВАНИЕ»</vt:lpstr>
      <vt:lpstr>НАЦИОНАЛЬНЫЙ ФОРУМ  «КОННАЯ ИНДУСТРИЯ И СОВРЕМЕННОЕ ОБЩЕСТВО: ПЕРСПЕКТИВЫ, ТЕНДЕНЦИИ, РЕГУЛИРОВАНИЕ»</vt:lpstr>
      <vt:lpstr>НАЦИОНАЛЬНЫЙ ФОРУМ  «АКТУАЛЬНЫЕ ПРОБЛЕМЫ ВЗАИМОСВЯЗИ КОННОЗАВОДСТВА И КОННОГО СПОРТА РОССИИ»</vt:lpstr>
      <vt:lpstr>ИСПЫТАНИЯ ПЛЕМЕННЫХ ЛОШАДЕЙ ВЕРХОВЫХ ПОРОД СПОРТИВНОГО НАПРАВЛЕНИЯ  В ЛЕНИНГРАДСКОЙ ОБЛАСТИ 2019 Г.</vt:lpstr>
      <vt:lpstr>ИСПЫТАНИЯ ПЛЕМЕННЫХ ЛОШАДЕЙ ВЕРХОВЫХ ПОРОД СПОРТИВНОГО НАПРАВЛЕНИЯ  В ЛЕНИНГРАДСКОЙ ОБЛАСТИ 2019 Г.</vt:lpstr>
      <vt:lpstr>ПРИГЛАШАЕМ  НА ИСПЫТАНИЯ ПЛЕМЕННЫХ ЛОШАДЕЙ  ВЕРХОВЫХ ПОРОД СПОРТИВНОГО НАПРАВЛЕНИЯ</vt:lpstr>
      <vt:lpstr>ИСПЫТАНИЯ ПЛЕМЕННЫХ ЛОШАДЕЙ  ВЕРХОВЫХ ПОРОД СПОРТИВНОГО НАПРАВЛЕНИЯ</vt:lpstr>
      <vt:lpstr>КУБОК СРЕДИ МОЛОДЫХ ЛОШАДЕЙ ПО ВЫЕЗДКЕ</vt:lpstr>
      <vt:lpstr>ИСПЫТАНИЯ ПЛЕМЕННЫХ ЛОШАДЕЙ ВЕРХОВЫХ ПОРОД СПОРТИВНОГО НАПРАВЛЕНИЯ  В ЛЕНИНГРАДСКОЙ ОБЛАСТИ 2019 Г.</vt:lpstr>
      <vt:lpstr>ИСПЫТАНИЯ ПЛЕМЕННЫХ ЛОШАДЕЙ ВЕРХОВЫХ ПОРОД СПОРТИВНОГО НАПРАВЛЕНИЯ  В ЛЕНИНГРАДСКОЙ ОБЛАСТИ 2019 Г.</vt:lpstr>
      <vt:lpstr>ИСПЫТАНИЯ ПЛЕМЕННЫХ ЛОШАДЕЙ ВЕРХОВЫХ ПОРОД СПОРТИВНОГО НАПРАВЛЕНИЯ  В ЛЕНИНГРАДСКОЙ ОБЛАСТИ 2019 Г.</vt:lpstr>
      <vt:lpstr>ИСПЫТАНИЯ ПЛЕМЕННЫХ ЛОШАДЕЙ ВЕРХОВЫХ ПОРОД СПОРТИВНОГО НАПРАВЛЕНИЯ  В ЛЕНИНГРАДСКОЙ ОБЛАСТИ 2019 Г.</vt:lpstr>
      <vt:lpstr>ИСПЫТАНИЯ ПЛЕМЕННЫХ ЛОШАДЕЙ ВЕРХОВЫХ ПОРОД СПОРТИВНОГО НАПРАВЛЕНИЯ  В ЛЕНИНГРАДСКОЙ ОБЛАСТИ 2019 Г.</vt:lpstr>
      <vt:lpstr>ИСПЫТАНИЯ ПЛЕМЕННЫХ ЛОШАДЕЙ ВЕРХОВЫХ ПОРОД СПОРТИВНОГО НАПРАВЛЕНИЯ  В ЛЕНИНГРАДСКОЙ ОБЛАСТИ 2019 Г.</vt:lpstr>
      <vt:lpstr>12-13.11.2019</vt:lpstr>
      <vt:lpstr>Семинар «Подготовка пони. Обучение всадника на пони»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Продолжается набор для тренеров по двум направлениям: «Тренинг лошадей, подготовка всадников» и «Физическая культура, конный спорт»</vt:lpstr>
      <vt:lpstr>Презентация PowerPoint</vt:lpstr>
      <vt:lpstr>Презентация PowerPoint</vt:lpstr>
      <vt:lpstr>МЫ РАДЫ БЫТЬ ЛУЧШИМИ –  ДЛЯ ВАС И ДЛЯ ВАШИХ ЛОШАДЕЙ Компания «Гран-При» предлагает корма, кормовые и биологически активные добавки, премиксы для лошадей. Мы используем передовые технологии и самые современные компоненты ведущих производителей Германии, Франции, Венгрии и США. www.grandp.spb.ru КОМПАНИЯ ОСНОВАНА В 2004 ГОДУ.</vt:lpstr>
      <vt:lpstr>ВЫСШАЯ КОННАЯ ШКОЛА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ВЫСШАЯ КОННАЯ ШКОЛА</vt:lpstr>
      <vt:lpstr>ВЫСШАЯ КОННАЯ ШКОЛА</vt:lpstr>
      <vt:lpstr>ВЫСШАЯ КОННАЯ ШКОЛА</vt:lpstr>
      <vt:lpstr>ВЫСШАЯ КОННАЯ ШКОЛА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154</cp:revision>
  <dcterms:created xsi:type="dcterms:W3CDTF">2019-02-25T14:54:56Z</dcterms:created>
  <dcterms:modified xsi:type="dcterms:W3CDTF">2020-03-20T08:23:06Z</dcterms:modified>
</cp:coreProperties>
</file>