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308" r:id="rId3"/>
    <p:sldId id="257" r:id="rId4"/>
    <p:sldId id="258" r:id="rId5"/>
    <p:sldId id="259" r:id="rId6"/>
    <p:sldId id="260" r:id="rId7"/>
    <p:sldId id="261" r:id="rId8"/>
    <p:sldId id="266" r:id="rId9"/>
    <p:sldId id="265" r:id="rId10"/>
    <p:sldId id="267" r:id="rId11"/>
    <p:sldId id="271" r:id="rId12"/>
    <p:sldId id="262" r:id="rId13"/>
    <p:sldId id="263" r:id="rId14"/>
    <p:sldId id="264" r:id="rId15"/>
    <p:sldId id="268" r:id="rId16"/>
    <p:sldId id="273" r:id="rId17"/>
    <p:sldId id="274" r:id="rId18"/>
    <p:sldId id="269" r:id="rId19"/>
    <p:sldId id="272" r:id="rId20"/>
    <p:sldId id="270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9" r:id="rId44"/>
    <p:sldId id="297" r:id="rId45"/>
    <p:sldId id="298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418C9B-84AA-4A63-8989-CFF323CA3462}">
          <p14:sldIdLst>
            <p14:sldId id="256"/>
            <p14:sldId id="308"/>
            <p14:sldId id="257"/>
            <p14:sldId id="258"/>
            <p14:sldId id="259"/>
            <p14:sldId id="260"/>
            <p14:sldId id="261"/>
            <p14:sldId id="266"/>
            <p14:sldId id="265"/>
            <p14:sldId id="267"/>
            <p14:sldId id="271"/>
            <p14:sldId id="262"/>
            <p14:sldId id="263"/>
            <p14:sldId id="264"/>
            <p14:sldId id="268"/>
            <p14:sldId id="273"/>
            <p14:sldId id="274"/>
            <p14:sldId id="269"/>
            <p14:sldId id="272"/>
            <p14:sldId id="270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Untitled Section" id="{B3121CD9-3F2C-4738-A392-C79BA17F16FB}">
          <p14:sldIdLst>
            <p14:sldId id="296"/>
            <p14:sldId id="299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525" y="32127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Работа с лошадью на корде и в руках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784" y="1677636"/>
            <a:ext cx="3960408" cy="467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249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8257" y="1244634"/>
            <a:ext cx="3366100" cy="52704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97" y="337751"/>
            <a:ext cx="4302211" cy="683741"/>
          </a:xfrm>
        </p:spPr>
        <p:txBody>
          <a:bodyPr>
            <a:normAutofit fontScale="90000"/>
          </a:bodyPr>
          <a:lstStyle/>
          <a:p>
            <a:r>
              <a:rPr lang="en-US" dirty="0"/>
              <a:t>Federico </a:t>
            </a:r>
            <a:r>
              <a:rPr lang="en-US" dirty="0" err="1"/>
              <a:t>Grisone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275" y="1021492"/>
            <a:ext cx="5148237" cy="496865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Для молодых лошадей использовал веревочный недоуздок, затем вместе с мундштуком, а после один мундштук</a:t>
            </a:r>
          </a:p>
          <a:p>
            <a:r>
              <a:rPr lang="ru-RU" dirty="0"/>
              <a:t>Говорил о пользе прямолинейной остановки и осаживания</a:t>
            </a:r>
            <a:endParaRPr lang="en-US" dirty="0"/>
          </a:p>
          <a:p>
            <a:r>
              <a:rPr lang="ru-RU" dirty="0"/>
              <a:t>Использовал остановку и осаживание для сбора</a:t>
            </a:r>
          </a:p>
          <a:p>
            <a:r>
              <a:rPr lang="ru-RU" dirty="0"/>
              <a:t>Писал о важности правильной посадки</a:t>
            </a:r>
          </a:p>
          <a:p>
            <a:r>
              <a:rPr lang="ru-RU" dirty="0"/>
              <a:t>Писал о важности спокойствия и терпения всадника</a:t>
            </a:r>
          </a:p>
          <a:p>
            <a:r>
              <a:rPr lang="ru-RU" dirty="0"/>
              <a:t>Знаменит описанием целого спектра методов принуждения, от грубых окриков до привязывания ежа под хвостом и кота на палке</a:t>
            </a:r>
          </a:p>
          <a:p>
            <a:r>
              <a:rPr lang="ru-RU" dirty="0"/>
              <a:t>Использовал очень строгие мундштуки, но писал о важности езды с легким контактом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493" y="337751"/>
            <a:ext cx="3778684" cy="491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7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965" y="304800"/>
            <a:ext cx="2557808" cy="62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96" y="363408"/>
            <a:ext cx="6147487" cy="1119403"/>
          </a:xfrm>
        </p:spPr>
        <p:txBody>
          <a:bodyPr>
            <a:normAutofit fontScale="90000"/>
          </a:bodyPr>
          <a:lstStyle/>
          <a:p>
            <a:r>
              <a:rPr lang="en-US" dirty="0"/>
              <a:t>Cesare </a:t>
            </a:r>
            <a:r>
              <a:rPr lang="en-US" dirty="0" err="1"/>
              <a:t>Fiaschi</a:t>
            </a:r>
            <a:r>
              <a:rPr lang="en-US" dirty="0"/>
              <a:t> (1523-1568</a:t>
            </a:r>
            <a:r>
              <a:rPr lang="ru-RU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649" y="1276866"/>
            <a:ext cx="5840627" cy="4803894"/>
          </a:xfrm>
        </p:spPr>
        <p:txBody>
          <a:bodyPr>
            <a:normAutofit lnSpcReduction="10000"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dirty="0"/>
              <a:t>Прочитал трактат Ксенофона</a:t>
            </a:r>
          </a:p>
          <a:p>
            <a:pPr marL="502920" indent="-457200">
              <a:buAutoNum type="arabicPeriod"/>
            </a:pPr>
            <a:r>
              <a:rPr lang="ru-RU" dirty="0"/>
              <a:t>В 1556 году издал трактат «Об амуниции, тренинге и ковке лошади»</a:t>
            </a:r>
          </a:p>
          <a:p>
            <a:pPr marL="731520" lvl="1" indent="-457200">
              <a:buAutoNum type="arabicPeriod"/>
            </a:pPr>
            <a:r>
              <a:rPr lang="ru-RU" dirty="0"/>
              <a:t>Снабдил текст схемами упражнений и нотами, отображающими ритм движения</a:t>
            </a:r>
          </a:p>
          <a:p>
            <a:pPr marL="731520" lvl="1" indent="-457200">
              <a:buAutoNum type="arabicPeriod"/>
            </a:pPr>
            <a:r>
              <a:rPr lang="ru-RU" dirty="0"/>
              <a:t>Разделил выездку на манежную езду и школьные прыжки</a:t>
            </a:r>
          </a:p>
          <a:p>
            <a:pPr marL="731520" lvl="1" indent="-457200">
              <a:buAutoNum type="arabicPeriod"/>
            </a:pPr>
            <a:r>
              <a:rPr lang="ru-RU" dirty="0"/>
              <a:t>Особенно отмечал важность соблюдения ритма и каденции, в т.ч. при помощи музыки</a:t>
            </a:r>
          </a:p>
          <a:p>
            <a:pPr marL="731520" lvl="1" indent="-457200">
              <a:buAutoNum type="arabicPeriod"/>
            </a:pPr>
            <a:r>
              <a:rPr lang="ru-RU" dirty="0"/>
              <a:t>Уделил большое внимания разным вольтам для развития гибкости</a:t>
            </a:r>
          </a:p>
          <a:p>
            <a:pPr marL="731520" lvl="1" indent="-457200">
              <a:buAutoNum type="arabicPeriod"/>
            </a:pPr>
            <a:r>
              <a:rPr lang="ru-RU" dirty="0"/>
              <a:t>Описал такие элементы как контргалоп, пируэты и пиаффе</a:t>
            </a:r>
          </a:p>
          <a:p>
            <a:pPr marL="731520" lvl="1" indent="-457200">
              <a:buAutoNum type="arabicPeriod"/>
            </a:pPr>
            <a:r>
              <a:rPr lang="ru-RU" dirty="0"/>
              <a:t>Отмечал важность положительного настроя всадника, терпения и разумного подхода</a:t>
            </a:r>
          </a:p>
          <a:p>
            <a:pPr marL="502920" indent="-457200">
              <a:buAutoNum type="arabicPeriod"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8713" y="363408"/>
            <a:ext cx="4609935" cy="6004441"/>
          </a:xfrm>
        </p:spPr>
      </p:pic>
    </p:spTree>
    <p:extLst>
      <p:ext uri="{BB962C8B-B14F-4D97-AF65-F5344CB8AC3E}">
        <p14:creationId xmlns:p14="http://schemas.microsoft.com/office/powerpoint/2010/main" val="3849414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35627"/>
            <a:ext cx="9875520" cy="815546"/>
          </a:xfrm>
        </p:spPr>
        <p:txBody>
          <a:bodyPr/>
          <a:lstStyle/>
          <a:p>
            <a:r>
              <a:rPr lang="en-US" dirty="0"/>
              <a:t>Cesare </a:t>
            </a:r>
            <a:r>
              <a:rPr lang="en-US" dirty="0" err="1"/>
              <a:t>Fiaschi</a:t>
            </a:r>
            <a:r>
              <a:rPr lang="ru-RU" dirty="0"/>
              <a:t> – манежная езда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492" y="1351006"/>
            <a:ext cx="4754880" cy="4655613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Пассада (</a:t>
            </a:r>
            <a:r>
              <a:rPr lang="en-US" dirty="0" err="1"/>
              <a:t>passade</a:t>
            </a:r>
            <a:r>
              <a:rPr lang="en-US" dirty="0"/>
              <a:t>)</a:t>
            </a:r>
            <a:r>
              <a:rPr lang="ru-RU" dirty="0"/>
              <a:t> – основное упражнение манежной езды</a:t>
            </a:r>
          </a:p>
          <a:p>
            <a:pPr marL="45720" indent="0">
              <a:buNone/>
            </a:pPr>
            <a:r>
              <a:rPr lang="ru-RU" dirty="0"/>
              <a:t>1. Движение по прямой галопом</a:t>
            </a:r>
            <a:r>
              <a:rPr lang="en-US" dirty="0"/>
              <a:t> (</a:t>
            </a:r>
            <a:r>
              <a:rPr lang="en-US" dirty="0" err="1"/>
              <a:t>repolone</a:t>
            </a:r>
            <a:r>
              <a:rPr lang="en-US" dirty="0"/>
              <a:t>)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2. Мгновенная остановка, совмещенная с песадой (</a:t>
            </a:r>
            <a:r>
              <a:rPr lang="en-US" dirty="0" err="1"/>
              <a:t>posata</a:t>
            </a:r>
            <a:r>
              <a:rPr lang="en-US" dirty="0"/>
              <a:t>) </a:t>
            </a:r>
            <a:r>
              <a:rPr lang="ru-RU" dirty="0"/>
              <a:t>или с пиаффе</a:t>
            </a:r>
          </a:p>
          <a:p>
            <a:pPr marL="45720" indent="0">
              <a:buNone/>
            </a:pPr>
            <a:r>
              <a:rPr lang="ru-RU" dirty="0"/>
              <a:t>3. Поворот по наименьшему радиусу</a:t>
            </a:r>
          </a:p>
          <a:p>
            <a:pPr marL="45720" indent="0">
              <a:buNone/>
            </a:pPr>
            <a:r>
              <a:rPr lang="ru-RU" dirty="0"/>
              <a:t>4. Отступление галопом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1023455"/>
            <a:ext cx="5792605" cy="298159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60" y="3884757"/>
            <a:ext cx="5792605" cy="27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56735"/>
          </a:xfrm>
        </p:spPr>
        <p:txBody>
          <a:bodyPr/>
          <a:lstStyle/>
          <a:p>
            <a:r>
              <a:rPr lang="ru-RU" dirty="0"/>
              <a:t>Основные идеи итальянцев 16 века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532238"/>
            <a:ext cx="4754880" cy="454852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Главные постулаты</a:t>
            </a:r>
          </a:p>
          <a:p>
            <a:r>
              <a:rPr lang="ru-RU" dirty="0"/>
              <a:t>Важность соблюдения ритма</a:t>
            </a:r>
          </a:p>
          <a:p>
            <a:r>
              <a:rPr lang="ru-RU" dirty="0"/>
              <a:t>Правильность фигур</a:t>
            </a:r>
          </a:p>
          <a:p>
            <a:r>
              <a:rPr lang="ru-RU" dirty="0"/>
              <a:t>Голосовые команды</a:t>
            </a:r>
          </a:p>
          <a:p>
            <a:r>
              <a:rPr lang="ru-RU" dirty="0"/>
              <a:t>Важность вольтов для развития гибкости</a:t>
            </a:r>
          </a:p>
          <a:p>
            <a:r>
              <a:rPr lang="ru-RU" dirty="0"/>
              <a:t>Спокойствие всадника</a:t>
            </a:r>
          </a:p>
          <a:p>
            <a:r>
              <a:rPr lang="ru-RU" dirty="0"/>
              <a:t>Рысь как основа гимнастики</a:t>
            </a:r>
          </a:p>
          <a:p>
            <a:r>
              <a:rPr lang="ru-RU" dirty="0"/>
              <a:t>Легкий контакт с поводом</a:t>
            </a:r>
          </a:p>
          <a:p>
            <a:r>
              <a:rPr lang="ru-RU" dirty="0"/>
              <a:t>Развитие баланса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1532238"/>
            <a:ext cx="4754880" cy="4548522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/>
              <a:t>Основные элементы</a:t>
            </a:r>
          </a:p>
          <a:p>
            <a:r>
              <a:rPr lang="ru-RU" dirty="0"/>
              <a:t>Контргалоп</a:t>
            </a:r>
          </a:p>
          <a:p>
            <a:r>
              <a:rPr lang="ru-RU" dirty="0"/>
              <a:t>Песада (</a:t>
            </a:r>
            <a:r>
              <a:rPr lang="en-US" dirty="0" err="1"/>
              <a:t>posata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Пиаффе</a:t>
            </a:r>
          </a:p>
          <a:p>
            <a:r>
              <a:rPr lang="ru-RU" dirty="0"/>
              <a:t>Пассаж (</a:t>
            </a:r>
            <a:r>
              <a:rPr lang="en-US" dirty="0" err="1"/>
              <a:t>passeggio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Вольты</a:t>
            </a:r>
            <a:r>
              <a:rPr lang="en-US" dirty="0"/>
              <a:t> (volte)</a:t>
            </a:r>
            <a:endParaRPr lang="ru-RU" dirty="0"/>
          </a:p>
          <a:p>
            <a:r>
              <a:rPr lang="ru-RU" dirty="0"/>
              <a:t>Пируэты на галопе</a:t>
            </a:r>
            <a:r>
              <a:rPr lang="en-US" dirty="0"/>
              <a:t> (Volte </a:t>
            </a:r>
            <a:r>
              <a:rPr lang="en-US" dirty="0" err="1"/>
              <a:t>radoppiate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Собранный галоп </a:t>
            </a:r>
            <a:r>
              <a:rPr lang="en-US" dirty="0"/>
              <a:t>(</a:t>
            </a:r>
            <a:r>
              <a:rPr lang="ru-RU" dirty="0"/>
              <a:t>= тер-а-тер)</a:t>
            </a:r>
          </a:p>
          <a:p>
            <a:r>
              <a:rPr lang="ru-RU" dirty="0"/>
              <a:t>Серпантин, восьмерка, спираль</a:t>
            </a:r>
            <a:endParaRPr lang="en-US" dirty="0"/>
          </a:p>
          <a:p>
            <a:r>
              <a:rPr lang="ru-RU" dirty="0"/>
              <a:t>Каприоль </a:t>
            </a:r>
            <a:r>
              <a:rPr lang="en-US" dirty="0"/>
              <a:t>(</a:t>
            </a:r>
            <a:r>
              <a:rPr lang="en-US" dirty="0" err="1"/>
              <a:t>capriola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Курбет</a:t>
            </a:r>
            <a:r>
              <a:rPr lang="en-US" dirty="0"/>
              <a:t> (</a:t>
            </a:r>
            <a:r>
              <a:rPr lang="en-US" dirty="0" err="1"/>
              <a:t>corvetta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Крупада</a:t>
            </a:r>
            <a:r>
              <a:rPr lang="en-US" dirty="0"/>
              <a:t> (</a:t>
            </a:r>
            <a:r>
              <a:rPr lang="en-US" dirty="0" err="1"/>
              <a:t>groppata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767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13" y="181233"/>
            <a:ext cx="11112843" cy="1062681"/>
          </a:xfrm>
        </p:spPr>
        <p:txBody>
          <a:bodyPr>
            <a:normAutofit/>
          </a:bodyPr>
          <a:lstStyle/>
          <a:p>
            <a:r>
              <a:rPr lang="ru-RU" sz="3600" dirty="0"/>
              <a:t>Как изменились лошади за 15-17 век?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670" y="1053433"/>
            <a:ext cx="4500069" cy="524027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11863" y="1351901"/>
            <a:ext cx="6319168" cy="4833820"/>
          </a:xfrm>
        </p:spPr>
      </p:pic>
    </p:spTree>
    <p:extLst>
      <p:ext uri="{BB962C8B-B14F-4D97-AF65-F5344CB8AC3E}">
        <p14:creationId xmlns:p14="http://schemas.microsoft.com/office/powerpoint/2010/main" val="2188161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29513"/>
            <a:ext cx="9875520" cy="733168"/>
          </a:xfrm>
        </p:spPr>
        <p:txBody>
          <a:bodyPr/>
          <a:lstStyle/>
          <a:p>
            <a:r>
              <a:rPr lang="en-US" dirty="0"/>
              <a:t>Salomon de la </a:t>
            </a:r>
            <a:r>
              <a:rPr lang="en-US" dirty="0" err="1"/>
              <a:t>Broue</a:t>
            </a:r>
            <a:r>
              <a:rPr lang="en-US" dirty="0"/>
              <a:t> (1530-1610)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503" y="1062681"/>
            <a:ext cx="5222377" cy="501807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Легкость в руке всегда следует за правильным сбором</a:t>
            </a:r>
          </a:p>
          <a:p>
            <a:r>
              <a:rPr lang="ru-RU" dirty="0"/>
              <a:t>Первый, кто написал о том, что молодая лошадь сопротивляется не по причине злокозненности, а из страха и неготовности</a:t>
            </a:r>
          </a:p>
          <a:p>
            <a:r>
              <a:rPr lang="ru-RU" dirty="0"/>
              <a:t>Начинал работу с лошадью на кавессоне</a:t>
            </a:r>
          </a:p>
          <a:p>
            <a:r>
              <a:rPr lang="ru-RU" dirty="0"/>
              <a:t>Затем добавлял трензель</a:t>
            </a:r>
          </a:p>
          <a:p>
            <a:r>
              <a:rPr lang="ru-RU" dirty="0"/>
              <a:t>Затем использовал мундштук без цепочки и кавессон</a:t>
            </a:r>
          </a:p>
          <a:p>
            <a:r>
              <a:rPr lang="ru-RU" dirty="0"/>
              <a:t>Первый автор, кто упоминает постановления и сгибания в шее для выработки правильной реакции на повод</a:t>
            </a:r>
          </a:p>
          <a:p>
            <a:r>
              <a:rPr lang="ru-RU" dirty="0"/>
              <a:t>Писал о важности постепенного усложнения</a:t>
            </a:r>
            <a:r>
              <a:rPr lang="en-US" dirty="0"/>
              <a:t> </a:t>
            </a:r>
            <a:r>
              <a:rPr lang="ru-RU" dirty="0"/>
              <a:t>задач, о важности такта и мягкости всадника (что его современники опровергали)</a:t>
            </a:r>
          </a:p>
          <a:p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1970" y="1315994"/>
            <a:ext cx="3926755" cy="4022725"/>
          </a:xfrm>
        </p:spPr>
      </p:pic>
    </p:spTree>
    <p:extLst>
      <p:ext uri="{BB962C8B-B14F-4D97-AF65-F5344CB8AC3E}">
        <p14:creationId xmlns:p14="http://schemas.microsoft.com/office/powerpoint/2010/main" val="56207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59" y="321275"/>
            <a:ext cx="9875520" cy="774357"/>
          </a:xfrm>
        </p:spPr>
        <p:txBody>
          <a:bodyPr/>
          <a:lstStyle/>
          <a:p>
            <a:r>
              <a:rPr lang="en-US" dirty="0"/>
              <a:t>Salomon de la </a:t>
            </a:r>
            <a:r>
              <a:rPr lang="en-US" dirty="0" err="1"/>
              <a:t>Broue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022" y="1383969"/>
            <a:ext cx="4754880" cy="4023360"/>
          </a:xfrm>
        </p:spPr>
        <p:txBody>
          <a:bodyPr/>
          <a:lstStyle/>
          <a:p>
            <a:r>
              <a:rPr lang="ru-RU" dirty="0"/>
              <a:t>Во второй части книги описаны десятки схем упражнений по вольтам, восьмеркам, змейкам и более сложным фигурам</a:t>
            </a:r>
          </a:p>
          <a:p>
            <a:r>
              <a:rPr lang="ru-RU" dirty="0"/>
              <a:t>Упражнения могут выполняться как на шагу, так и на рыси, галопе, тер-а-тере и прыжками, в один и в два следа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3709" y="1359256"/>
            <a:ext cx="6363705" cy="3393975"/>
          </a:xfrm>
        </p:spPr>
      </p:pic>
    </p:spTree>
    <p:extLst>
      <p:ext uri="{BB962C8B-B14F-4D97-AF65-F5344CB8AC3E}">
        <p14:creationId xmlns:p14="http://schemas.microsoft.com/office/powerpoint/2010/main" val="124658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908" y="307405"/>
            <a:ext cx="9875520" cy="854130"/>
          </a:xfrm>
        </p:spPr>
        <p:txBody>
          <a:bodyPr/>
          <a:lstStyle/>
          <a:p>
            <a:r>
              <a:rPr lang="en-US" dirty="0"/>
              <a:t>Antoine de </a:t>
            </a:r>
            <a:r>
              <a:rPr lang="en-US" dirty="0" err="1"/>
              <a:t>Pluvinel</a:t>
            </a:r>
            <a:r>
              <a:rPr lang="en-US" dirty="0"/>
              <a:t> (1552-1620)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978" y="1235675"/>
            <a:ext cx="5331941" cy="5025081"/>
          </a:xfrm>
        </p:spPr>
        <p:txBody>
          <a:bodyPr>
            <a:normAutofit/>
          </a:bodyPr>
          <a:lstStyle/>
          <a:p>
            <a:r>
              <a:rPr lang="ru-RU" dirty="0"/>
              <a:t>Учился в Италии</a:t>
            </a:r>
          </a:p>
          <a:p>
            <a:r>
              <a:rPr lang="ru-RU" dirty="0"/>
              <a:t>Основал Академию Верховой езды во Франции (куда заглядывал Ришелье и герцог Уильям Кавендиш)</a:t>
            </a:r>
          </a:p>
          <a:p>
            <a:r>
              <a:rPr lang="ru-RU" dirty="0"/>
              <a:t>Обучал будущего Луи </a:t>
            </a:r>
            <a:r>
              <a:rPr lang="en-US" dirty="0"/>
              <a:t>XIII</a:t>
            </a:r>
            <a:r>
              <a:rPr lang="ru-RU" dirty="0"/>
              <a:t> верховой езде</a:t>
            </a:r>
          </a:p>
          <a:p>
            <a:r>
              <a:rPr lang="ru-RU" dirty="0"/>
              <a:t>Написал трактат о манежной езде, изданный и иллюстрированный посмертно</a:t>
            </a:r>
          </a:p>
          <a:p>
            <a:r>
              <a:rPr lang="ru-RU" dirty="0"/>
              <a:t>Пропагандировал мягкую работу через понимание разума лошади и использование ее отличной памяти</a:t>
            </a:r>
          </a:p>
          <a:p>
            <a:r>
              <a:rPr lang="ru-RU" dirty="0"/>
              <a:t>Использовал самые простые и мягкие мундшутки</a:t>
            </a:r>
          </a:p>
          <a:p>
            <a:endParaRPr lang="ru-RU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7919" y="1301578"/>
            <a:ext cx="6283783" cy="4407243"/>
          </a:xfrm>
        </p:spPr>
      </p:pic>
    </p:spTree>
    <p:extLst>
      <p:ext uri="{BB962C8B-B14F-4D97-AF65-F5344CB8AC3E}">
        <p14:creationId xmlns:p14="http://schemas.microsoft.com/office/powerpoint/2010/main" val="3551239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6281" y="1598142"/>
            <a:ext cx="7197712" cy="28818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94270"/>
            <a:ext cx="9875520" cy="1977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5016" y="338767"/>
            <a:ext cx="3954162" cy="5989165"/>
          </a:xfrm>
        </p:spPr>
      </p:pic>
    </p:spTree>
    <p:extLst>
      <p:ext uri="{BB962C8B-B14F-4D97-AF65-F5344CB8AC3E}">
        <p14:creationId xmlns:p14="http://schemas.microsoft.com/office/powerpoint/2010/main" val="14039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32022"/>
          </a:xfrm>
        </p:spPr>
        <p:txBody>
          <a:bodyPr/>
          <a:lstStyle/>
          <a:p>
            <a:r>
              <a:rPr lang="en-US" dirty="0"/>
              <a:t>Video-IK1.mp4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903" y="1551396"/>
            <a:ext cx="8079295" cy="4544604"/>
          </a:xfrm>
        </p:spPr>
      </p:pic>
    </p:spTree>
    <p:extLst>
      <p:ext uri="{BB962C8B-B14F-4D97-AF65-F5344CB8AC3E}">
        <p14:creationId xmlns:p14="http://schemas.microsoft.com/office/powerpoint/2010/main" val="312286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436605"/>
            <a:ext cx="9875520" cy="551935"/>
          </a:xfrm>
        </p:spPr>
        <p:txBody>
          <a:bodyPr>
            <a:normAutofit fontScale="90000"/>
          </a:bodyPr>
          <a:lstStyle/>
          <a:p>
            <a:r>
              <a:rPr lang="ru-RU" dirty="0"/>
              <a:t>Антуан де Плювинель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448" y="1283042"/>
            <a:ext cx="4796482" cy="478124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Наиболее полно описал преимущества работы в пилярах – первый пример работы с лошадью в руках</a:t>
            </a:r>
            <a:r>
              <a:rPr lang="en-US" dirty="0"/>
              <a:t>:</a:t>
            </a:r>
            <a:endParaRPr lang="ru-RU" dirty="0"/>
          </a:p>
          <a:p>
            <a:pPr lvl="1"/>
            <a:r>
              <a:rPr lang="ru-RU" dirty="0"/>
              <a:t>Лошадь работает в кавессоне, не учится упираться в железо</a:t>
            </a:r>
          </a:p>
          <a:p>
            <a:pPr lvl="1"/>
            <a:r>
              <a:rPr lang="ru-RU" dirty="0"/>
              <a:t>В пилярах лошадь учится спокойствию</a:t>
            </a:r>
          </a:p>
          <a:p>
            <a:pPr lvl="1"/>
            <a:r>
              <a:rPr lang="ru-RU" dirty="0"/>
              <a:t>Легко учится уступать, не сопротивляясь</a:t>
            </a:r>
          </a:p>
          <a:p>
            <a:r>
              <a:rPr lang="ru-RU" dirty="0"/>
              <a:t>Работа с одним пиляром – центр вольта, в один или два следа, со сгибанием и уступкой</a:t>
            </a:r>
          </a:p>
          <a:p>
            <a:r>
              <a:rPr lang="ru-RU" dirty="0"/>
              <a:t>Осознал, что естественная ассиметрия должна исправляться не только в шее, но и в задних ногах</a:t>
            </a:r>
            <a:endParaRPr lang="en-US" dirty="0"/>
          </a:p>
          <a:p>
            <a:r>
              <a:rPr lang="ru-RU" dirty="0"/>
              <a:t>Писал о пользе положительного подкрепления</a:t>
            </a:r>
          </a:p>
          <a:p>
            <a:r>
              <a:rPr lang="ru-RU" dirty="0"/>
              <a:t>Предложил схемы манежной езды по вольтам и фигурам в один и два следа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7290" y="1161535"/>
            <a:ext cx="6424925" cy="4367086"/>
          </a:xfrm>
        </p:spPr>
      </p:pic>
    </p:spTree>
    <p:extLst>
      <p:ext uri="{BB962C8B-B14F-4D97-AF65-F5344CB8AC3E}">
        <p14:creationId xmlns:p14="http://schemas.microsoft.com/office/powerpoint/2010/main" val="3452344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3090" y="288324"/>
            <a:ext cx="6144511" cy="625251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914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72" y="296563"/>
            <a:ext cx="9875520" cy="832021"/>
          </a:xfrm>
        </p:spPr>
        <p:txBody>
          <a:bodyPr/>
          <a:lstStyle/>
          <a:p>
            <a:r>
              <a:rPr lang="en-US" dirty="0"/>
              <a:t>William Cavendish (1592 – 1676)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443" y="1233615"/>
            <a:ext cx="5381368" cy="491181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Критиковал итальянцев за черезмерно строгие кавессоны и за излишнее использование осаживания для сбора</a:t>
            </a:r>
          </a:p>
          <a:p>
            <a:r>
              <a:rPr lang="ru-RU" dirty="0"/>
              <a:t>Применял кавессоны, обтянутые кожей и очень тщательно подбирал железо</a:t>
            </a:r>
          </a:p>
          <a:p>
            <a:r>
              <a:rPr lang="ru-RU" dirty="0"/>
              <a:t>Писал о важности движения вперед и импульса</a:t>
            </a:r>
          </a:p>
          <a:p>
            <a:r>
              <a:rPr lang="ru-RU" dirty="0"/>
              <a:t>Осуждал черезмерное увлечение сбором, писал о необходимости давать лошади двигаться широко на всех аллюрах</a:t>
            </a:r>
          </a:p>
          <a:p>
            <a:r>
              <a:rPr lang="ru-RU" dirty="0"/>
              <a:t>Применял скользящий внутренний повод к кавессону</a:t>
            </a:r>
          </a:p>
          <a:p>
            <a:r>
              <a:rPr lang="ru-RU" dirty="0"/>
              <a:t>Понимал важность сгибаний и делал их на всех упражнениях</a:t>
            </a:r>
          </a:p>
          <a:p>
            <a:r>
              <a:rPr lang="ru-RU" dirty="0"/>
              <a:t>Описал работу в два следа по вольтам – плечом внутрь по вольту и контрплечом по вольту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1817" y="1128584"/>
            <a:ext cx="5424766" cy="5424766"/>
          </a:xfrm>
        </p:spPr>
      </p:pic>
    </p:spTree>
    <p:extLst>
      <p:ext uri="{BB962C8B-B14F-4D97-AF65-F5344CB8AC3E}">
        <p14:creationId xmlns:p14="http://schemas.microsoft.com/office/powerpoint/2010/main" val="63581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62" y="280086"/>
            <a:ext cx="10692714" cy="733168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fr-FR" b="1" dirty="0"/>
              <a:t>François Robichon de La Guérinière</a:t>
            </a:r>
            <a:r>
              <a:rPr lang="ru-RU" b="1" dirty="0"/>
              <a:t>(</a:t>
            </a:r>
            <a:r>
              <a:rPr lang="ru-RU" dirty="0"/>
              <a:t>1688–1751</a:t>
            </a:r>
            <a:r>
              <a:rPr lang="ru-RU" b="1" dirty="0"/>
              <a:t>)</a:t>
            </a:r>
            <a:br>
              <a:rPr lang="fr-FR" b="1" dirty="0"/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710" y="1013254"/>
            <a:ext cx="5296518" cy="514164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Суммировал и привел к системе все, что было известно до него</a:t>
            </a:r>
          </a:p>
          <a:p>
            <a:r>
              <a:rPr lang="ru-RU" dirty="0"/>
              <a:t>Оказал влияние на все последующие школы, включая спортивную выездку и правила </a:t>
            </a:r>
            <a:r>
              <a:rPr lang="en-US" dirty="0"/>
              <a:t>FEI</a:t>
            </a:r>
            <a:endParaRPr lang="ru-RU" dirty="0"/>
          </a:p>
          <a:p>
            <a:r>
              <a:rPr lang="ru-RU" dirty="0"/>
              <a:t>Критиковал резкие одержки, остановки и повороты, как это делалось раньше (пассады)</a:t>
            </a:r>
          </a:p>
          <a:p>
            <a:r>
              <a:rPr lang="ru-RU" dirty="0"/>
              <a:t>Ввел понятие полуодержки и немедленной отдачи руки</a:t>
            </a:r>
          </a:p>
          <a:p>
            <a:r>
              <a:rPr lang="ru-RU" dirty="0"/>
              <a:t>Придумал плечо внутрь по прямой, выполнялось в 4 следа.</a:t>
            </a:r>
          </a:p>
          <a:p>
            <a:r>
              <a:rPr lang="ru-RU" dirty="0"/>
              <a:t>Описал важность диагонального воздействия (внутренний шенкель – внешний повод)</a:t>
            </a:r>
          </a:p>
          <a:p>
            <a:r>
              <a:rPr lang="ru-RU" dirty="0"/>
              <a:t>Впервые внятно описал и назвал элементы – пассаж и пиаффе</a:t>
            </a:r>
          </a:p>
          <a:p>
            <a:r>
              <a:rPr lang="ru-RU" dirty="0"/>
              <a:t>Изменил барочное седло, сделав его менее фиксирующим, позволяя сгибать ноги. Это позволило отказаться от страшных итальянских шпор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7677" y="939114"/>
            <a:ext cx="5815912" cy="514164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/>
              <a:t>«Плечом внутрь помогает лошади перенести вес на задние ноги, потому что каждый шаг заставляет ее подвести внутренний зад больше под корпус и поставить его перед внешней задней ногой, что невозможно сделать, не опустив внутреннее бедро»</a:t>
            </a:r>
          </a:p>
          <a:p>
            <a:pPr marL="45720" indent="0">
              <a:buNone/>
            </a:pPr>
            <a:r>
              <a:rPr lang="ru-RU" dirty="0"/>
              <a:t>«Тело всадника можно разделить на три части. Две из них подвижны, одна неподвижна.  Подвижные это поясница  и нижняя часть ноги. Неподвижная – все, что между.»</a:t>
            </a:r>
          </a:p>
          <a:p>
            <a:pPr marL="45720" indent="0">
              <a:buNone/>
            </a:pPr>
            <a:r>
              <a:rPr lang="ru-RU" dirty="0"/>
              <a:t>«Всадник должен сидеть в центре седла, поддерживая свой центр тяжести и лишь слегка опираясь на ягодицы. Верхняя часть ноги должна быть развернута внутрь и хорошо прилегать к седлу. Для этого ногу внутрь надо развернуть от самого бедра»</a:t>
            </a:r>
          </a:p>
        </p:txBody>
      </p:sp>
    </p:spTree>
    <p:extLst>
      <p:ext uri="{BB962C8B-B14F-4D97-AF65-F5344CB8AC3E}">
        <p14:creationId xmlns:p14="http://schemas.microsoft.com/office/powerpoint/2010/main" val="291407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27" y="256913"/>
            <a:ext cx="5881816" cy="62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09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571" y="354227"/>
            <a:ext cx="9875520" cy="716692"/>
          </a:xfrm>
        </p:spPr>
        <p:txBody>
          <a:bodyPr/>
          <a:lstStyle/>
          <a:p>
            <a:r>
              <a:rPr lang="en-US" dirty="0" err="1"/>
              <a:t>Cazaux</a:t>
            </a:r>
            <a:r>
              <a:rPr lang="en-US" dirty="0"/>
              <a:t> de </a:t>
            </a:r>
            <a:r>
              <a:rPr lang="en-US" dirty="0" err="1"/>
              <a:t>Nestier</a:t>
            </a:r>
            <a:r>
              <a:rPr lang="en-US" dirty="0"/>
              <a:t> (18 </a:t>
            </a:r>
            <a:r>
              <a:rPr lang="ru-RU" dirty="0"/>
              <a:t>век)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081" y="1071514"/>
            <a:ext cx="7488195" cy="5485630"/>
          </a:xfrm>
        </p:spPr>
      </p:pic>
    </p:spTree>
    <p:extLst>
      <p:ext uri="{BB962C8B-B14F-4D97-AF65-F5344CB8AC3E}">
        <p14:creationId xmlns:p14="http://schemas.microsoft.com/office/powerpoint/2010/main" val="3631855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908" y="304800"/>
            <a:ext cx="9875520" cy="601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François </a:t>
            </a:r>
            <a:r>
              <a:rPr lang="en-US" b="1" dirty="0" err="1"/>
              <a:t>Baucher</a:t>
            </a:r>
            <a:r>
              <a:rPr lang="en-US" dirty="0"/>
              <a:t> (1796–1873)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703" y="1062681"/>
            <a:ext cx="5527177" cy="5018078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/>
              <a:t>Франсуа Боше придерживался традиций старой школы и постоянного сбора</a:t>
            </a:r>
            <a:r>
              <a:rPr lang="en-US" dirty="0"/>
              <a:t>:</a:t>
            </a:r>
          </a:p>
          <a:p>
            <a:r>
              <a:rPr lang="ru-RU" dirty="0"/>
              <a:t>Работая в цирке он придумал множество новых элементов – испанский шаг и рысь, галоп назад и на месте, менки в один темп</a:t>
            </a:r>
          </a:p>
          <a:p>
            <a:r>
              <a:rPr lang="ru-RU" dirty="0"/>
              <a:t>«Шаг – король всех аллюров»</a:t>
            </a:r>
          </a:p>
          <a:p>
            <a:r>
              <a:rPr lang="ru-RU" dirty="0"/>
              <a:t> Не использовал в работе плечо внутрь</a:t>
            </a:r>
          </a:p>
          <a:p>
            <a:r>
              <a:rPr lang="ru-RU" dirty="0"/>
              <a:t>Работал в руках над улучшением контакта, используя сгибания затылка и шеи</a:t>
            </a:r>
          </a:p>
          <a:p>
            <a:r>
              <a:rPr lang="ru-RU" dirty="0"/>
              <a:t>Считал свободу затылка основой, на которой строится все остальное</a:t>
            </a:r>
          </a:p>
          <a:p>
            <a:r>
              <a:rPr lang="ru-RU" dirty="0"/>
              <a:t>Развивал сгибание задних ног при помощи уступок задом по маленькому вольту с неподвижным центром</a:t>
            </a:r>
          </a:p>
          <a:p>
            <a:r>
              <a:rPr lang="ru-RU" dirty="0"/>
              <a:t>Использовал полуодержку или вибрацию рукой, чтобы снять зажатость в шее</a:t>
            </a:r>
          </a:p>
          <a:p>
            <a:r>
              <a:rPr lang="ru-RU" dirty="0"/>
              <a:t>Предписывал додвигать ногой до руки, но не брать рукой на себя </a:t>
            </a:r>
          </a:p>
          <a:p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4238" y="988541"/>
            <a:ext cx="4918254" cy="5092219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/>
              <a:t>К 19 веку старая школа ушла на второй план</a:t>
            </a:r>
            <a:r>
              <a:rPr lang="en-US" dirty="0"/>
              <a:t>:</a:t>
            </a:r>
          </a:p>
          <a:p>
            <a:r>
              <a:rPr lang="ru-RU" dirty="0"/>
              <a:t>Английская чистокровная заняла место иберийской лошади</a:t>
            </a:r>
          </a:p>
          <a:p>
            <a:r>
              <a:rPr lang="ru-RU" dirty="0"/>
              <a:t>Охота и скачки стали популярны</a:t>
            </a:r>
          </a:p>
          <a:p>
            <a:r>
              <a:rPr lang="ru-RU" dirty="0"/>
              <a:t>Появилась идея прибавленных аллюров</a:t>
            </a:r>
          </a:p>
          <a:p>
            <a:r>
              <a:rPr lang="ru-RU" dirty="0"/>
              <a:t>Революция во Франции уничтожила оплот классической выездки в Версале</a:t>
            </a:r>
          </a:p>
          <a:p>
            <a:r>
              <a:rPr lang="ru-RU" dirty="0"/>
              <a:t>Боше выгнали из Сомюра за попытки пропагандировать старую школу</a:t>
            </a:r>
          </a:p>
          <a:p>
            <a:r>
              <a:rPr lang="ru-RU" dirty="0"/>
              <a:t>Результат работы Боше и его учеников оказал огромное влияние на Сомюр и многие другие школы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565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21" y="263611"/>
            <a:ext cx="9875520" cy="593124"/>
          </a:xfrm>
        </p:spPr>
        <p:txBody>
          <a:bodyPr>
            <a:normAutofit fontScale="90000"/>
          </a:bodyPr>
          <a:lstStyle/>
          <a:p>
            <a:r>
              <a:rPr lang="ru-RU" dirty="0"/>
              <a:t>Боше </a:t>
            </a:r>
            <a:r>
              <a:rPr lang="en-US" dirty="0"/>
              <a:t>vs</a:t>
            </a:r>
            <a:r>
              <a:rPr lang="ru-RU" dirty="0"/>
              <a:t> Филлис – работа в руках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3306" y="1227438"/>
            <a:ext cx="5867947" cy="446544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4367" y="1164969"/>
            <a:ext cx="5538939" cy="4465443"/>
          </a:xfrm>
        </p:spPr>
      </p:pic>
      <p:sp>
        <p:nvSpPr>
          <p:cNvPr id="13" name="TextBox 12"/>
          <p:cNvSpPr txBox="1"/>
          <p:nvPr/>
        </p:nvSpPr>
        <p:spPr>
          <a:xfrm>
            <a:off x="1444480" y="917834"/>
            <a:ext cx="271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Филлис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3135" y="85810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Боше</a:t>
            </a:r>
          </a:p>
        </p:txBody>
      </p:sp>
    </p:spTree>
    <p:extLst>
      <p:ext uri="{BB962C8B-B14F-4D97-AF65-F5344CB8AC3E}">
        <p14:creationId xmlns:p14="http://schemas.microsoft.com/office/powerpoint/2010/main" val="3482801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329" y="411890"/>
            <a:ext cx="87918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3314" y="597774"/>
            <a:ext cx="4754880" cy="777240"/>
          </a:xfrm>
        </p:spPr>
        <p:txBody>
          <a:bodyPr/>
          <a:lstStyle/>
          <a:p>
            <a:r>
              <a:rPr lang="ru-RU" dirty="0"/>
              <a:t>Филлис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7930" y="1375013"/>
            <a:ext cx="5847424" cy="4976359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409215" y="597774"/>
            <a:ext cx="4754880" cy="777240"/>
          </a:xfrm>
        </p:spPr>
        <p:txBody>
          <a:bodyPr/>
          <a:lstStyle/>
          <a:p>
            <a:r>
              <a:rPr lang="ru-RU" dirty="0"/>
              <a:t>Боше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72434" y="1375012"/>
            <a:ext cx="5929318" cy="4709058"/>
          </a:xfrm>
        </p:spPr>
      </p:pic>
    </p:spTree>
    <p:extLst>
      <p:ext uri="{BB962C8B-B14F-4D97-AF65-F5344CB8AC3E}">
        <p14:creationId xmlns:p14="http://schemas.microsoft.com/office/powerpoint/2010/main" val="1159309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35" y="337751"/>
            <a:ext cx="987552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773" y="601079"/>
            <a:ext cx="4754880" cy="777240"/>
          </a:xfrm>
        </p:spPr>
        <p:txBody>
          <a:bodyPr/>
          <a:lstStyle/>
          <a:p>
            <a:r>
              <a:rPr lang="ru-RU" dirty="0"/>
              <a:t>Филлис	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7041" y="1276863"/>
            <a:ext cx="5927694" cy="47861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9130" y="601079"/>
            <a:ext cx="4754880" cy="777240"/>
          </a:xfrm>
        </p:spPr>
        <p:txBody>
          <a:bodyPr/>
          <a:lstStyle/>
          <a:p>
            <a:r>
              <a:rPr lang="ru-RU" dirty="0"/>
              <a:t>Боше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1069" y="1219198"/>
            <a:ext cx="5660845" cy="4679737"/>
          </a:xfrm>
        </p:spPr>
      </p:pic>
    </p:spTree>
    <p:extLst>
      <p:ext uri="{BB962C8B-B14F-4D97-AF65-F5344CB8AC3E}">
        <p14:creationId xmlns:p14="http://schemas.microsoft.com/office/powerpoint/2010/main" val="26404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8860" y="329514"/>
            <a:ext cx="9875520" cy="930876"/>
          </a:xfrm>
        </p:spPr>
        <p:txBody>
          <a:bodyPr/>
          <a:lstStyle/>
          <a:p>
            <a:r>
              <a:rPr lang="ru-RU" dirty="0"/>
              <a:t>Часть 1 - История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1594" y="1383957"/>
            <a:ext cx="4887097" cy="485208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Когда и где появилась идея выезжать лошадь?</a:t>
            </a:r>
          </a:p>
          <a:p>
            <a:r>
              <a:rPr lang="ru-RU" dirty="0"/>
              <a:t>Исторические предпосылки для возникновения выездки как отдельной дисциплины</a:t>
            </a:r>
          </a:p>
          <a:p>
            <a:r>
              <a:rPr lang="ru-RU" dirty="0"/>
              <a:t>Какие упражнения были придуманы первыми?</a:t>
            </a:r>
          </a:p>
          <a:p>
            <a:r>
              <a:rPr lang="ru-RU" dirty="0"/>
              <a:t>Инструменты для работы в руках, которые использовались раньше</a:t>
            </a:r>
          </a:p>
          <a:p>
            <a:r>
              <a:rPr lang="ru-RU" dirty="0"/>
              <a:t>Как развивалась культура работы с лошадью в руках от начала и до наших дней?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5211" y="1340711"/>
            <a:ext cx="6491927" cy="4384586"/>
          </a:xfrm>
        </p:spPr>
      </p:pic>
    </p:spTree>
    <p:extLst>
      <p:ext uri="{BB962C8B-B14F-4D97-AF65-F5344CB8AC3E}">
        <p14:creationId xmlns:p14="http://schemas.microsoft.com/office/powerpoint/2010/main" val="2039048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33333" y="255373"/>
            <a:ext cx="9875520" cy="634314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Филлис – боковые сгибания в затылке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682" y="782594"/>
            <a:ext cx="9422032" cy="5880867"/>
          </a:xfrm>
        </p:spPr>
      </p:pic>
    </p:spTree>
    <p:extLst>
      <p:ext uri="{BB962C8B-B14F-4D97-AF65-F5344CB8AC3E}">
        <p14:creationId xmlns:p14="http://schemas.microsoft.com/office/powerpoint/2010/main" val="1061314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60" y="238897"/>
            <a:ext cx="9875520" cy="617838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Филлис  - прямое сгибание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828" y="796673"/>
            <a:ext cx="9053384" cy="5804967"/>
          </a:xfrm>
        </p:spPr>
      </p:pic>
    </p:spTree>
    <p:extLst>
      <p:ext uri="{BB962C8B-B14F-4D97-AF65-F5344CB8AC3E}">
        <p14:creationId xmlns:p14="http://schemas.microsoft.com/office/powerpoint/2010/main" val="4220102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1068860" y="267318"/>
            <a:ext cx="80010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0492" y="406048"/>
            <a:ext cx="4754880" cy="777240"/>
          </a:xfrm>
        </p:spPr>
        <p:txBody>
          <a:bodyPr/>
          <a:lstStyle/>
          <a:p>
            <a:r>
              <a:rPr lang="ru-RU" dirty="0"/>
              <a:t>Филлис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1289" y="1500422"/>
            <a:ext cx="5473024" cy="454800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38514" y="406048"/>
            <a:ext cx="4754880" cy="777240"/>
          </a:xfrm>
        </p:spPr>
        <p:txBody>
          <a:bodyPr/>
          <a:lstStyle/>
          <a:p>
            <a:r>
              <a:rPr lang="ru-RU" dirty="0"/>
              <a:t>Боше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32014" y="1500421"/>
            <a:ext cx="5675691" cy="4605104"/>
          </a:xfrm>
        </p:spPr>
      </p:pic>
    </p:spTree>
    <p:extLst>
      <p:ext uri="{BB962C8B-B14F-4D97-AF65-F5344CB8AC3E}">
        <p14:creationId xmlns:p14="http://schemas.microsoft.com/office/powerpoint/2010/main" val="629013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41571" y="288324"/>
            <a:ext cx="9875520" cy="963827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Филлис – такое опускание головы это способ сбить колени, упав носом в пол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299" y="1153296"/>
            <a:ext cx="6970410" cy="5456729"/>
          </a:xfrm>
        </p:spPr>
      </p:pic>
    </p:spTree>
    <p:extLst>
      <p:ext uri="{BB962C8B-B14F-4D97-AF65-F5344CB8AC3E}">
        <p14:creationId xmlns:p14="http://schemas.microsoft.com/office/powerpoint/2010/main" val="783346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08" y="280087"/>
            <a:ext cx="10516012" cy="79907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Филлис – никакая часть лошади не должна оставаться неподвижной.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287" y="1202724"/>
            <a:ext cx="5506988" cy="487740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65455" y="1202723"/>
            <a:ext cx="6096817" cy="4654379"/>
          </a:xfrm>
        </p:spPr>
      </p:pic>
    </p:spTree>
    <p:extLst>
      <p:ext uri="{BB962C8B-B14F-4D97-AF65-F5344CB8AC3E}">
        <p14:creationId xmlns:p14="http://schemas.microsoft.com/office/powerpoint/2010/main" val="515986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255373"/>
            <a:ext cx="9875520" cy="576649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Филлис – поворот с контрсгибанием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265" y="832022"/>
            <a:ext cx="7652951" cy="5777151"/>
          </a:xfrm>
        </p:spPr>
      </p:pic>
    </p:spTree>
    <p:extLst>
      <p:ext uri="{BB962C8B-B14F-4D97-AF65-F5344CB8AC3E}">
        <p14:creationId xmlns:p14="http://schemas.microsoft.com/office/powerpoint/2010/main" val="1532886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35" y="446173"/>
            <a:ext cx="4876800" cy="781264"/>
          </a:xfrm>
        </p:spPr>
        <p:txBody>
          <a:bodyPr/>
          <a:lstStyle/>
          <a:p>
            <a:r>
              <a:rPr lang="ru-RU" sz="4400" b="1" dirty="0"/>
              <a:t>Работа на земле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324" y="766653"/>
            <a:ext cx="5502876" cy="5706687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551935" y="1425144"/>
            <a:ext cx="5577016" cy="5048195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Работа в руках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Начальное приучение молодой лошади к поводу и посылу, обучение движению и остановкам, постановлениям и принятию контакта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Работа с проблемной лошадью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Обучение новым элементам без всадника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Приучение к новой амуниции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Помощь всаднику с земли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Работа с неверховой или нездоровой лошадью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122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8069" y="430014"/>
            <a:ext cx="4829433" cy="888039"/>
          </a:xfrm>
        </p:spPr>
        <p:txBody>
          <a:bodyPr/>
          <a:lstStyle/>
          <a:p>
            <a:r>
              <a:rPr lang="ru-RU" dirty="0"/>
              <a:t>Работа на корде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518984" y="1482811"/>
            <a:ext cx="5074508" cy="485208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Подготовка лошади к заездке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Заездка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Моцион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Реабилитация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Исправление проблем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Развитие аллюров и переходов без всадника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Обучение новым элементам</a:t>
            </a: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286" y="303141"/>
            <a:ext cx="6060389" cy="4040259"/>
          </a:xfrm>
        </p:spPr>
      </p:pic>
    </p:spTree>
    <p:extLst>
      <p:ext uri="{BB962C8B-B14F-4D97-AF65-F5344CB8AC3E}">
        <p14:creationId xmlns:p14="http://schemas.microsoft.com/office/powerpoint/2010/main" val="3215007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64" y="397064"/>
            <a:ext cx="6532605" cy="673856"/>
          </a:xfrm>
        </p:spPr>
        <p:txBody>
          <a:bodyPr/>
          <a:lstStyle/>
          <a:p>
            <a:r>
              <a:rPr lang="ru-RU" dirty="0"/>
              <a:t>Работа на длинных вожжах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3243" y="1186250"/>
            <a:ext cx="6242835" cy="41602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507" y="1186250"/>
            <a:ext cx="4926227" cy="5189836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/>
              <a:t>Плюсы</a:t>
            </a:r>
            <a:r>
              <a:rPr lang="en-US" sz="2800" dirty="0"/>
              <a:t>: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Исправление проблем с контактом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Улучшение равновесия и сгибания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Возможность перемен направления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Внешний повод</a:t>
            </a:r>
          </a:p>
          <a:p>
            <a:r>
              <a:rPr lang="ru-RU" sz="2800" dirty="0"/>
              <a:t>Минусы</a:t>
            </a:r>
            <a:r>
              <a:rPr lang="en-US" sz="28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Невозможно изменить направление воздействия поводом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Необходимость более плотного контакта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Заняты обе руки кордового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Большая удаленность от лошади</a:t>
            </a:r>
          </a:p>
        </p:txBody>
      </p:sp>
    </p:spTree>
    <p:extLst>
      <p:ext uri="{BB962C8B-B14F-4D97-AF65-F5344CB8AC3E}">
        <p14:creationId xmlns:p14="http://schemas.microsoft.com/office/powerpoint/2010/main" val="588749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91" y="364112"/>
            <a:ext cx="6509951" cy="797423"/>
          </a:xfrm>
        </p:spPr>
        <p:txBody>
          <a:bodyPr/>
          <a:lstStyle/>
          <a:p>
            <a:r>
              <a:rPr lang="ru-RU" dirty="0"/>
              <a:t>Работа на коротких вожжах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1525" y="1572191"/>
            <a:ext cx="6008418" cy="42799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557" y="1097279"/>
            <a:ext cx="5123935" cy="5352947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Плюсы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Два повода и два шенкеля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Близость к лошади, возможность корректировки хлыстом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Возможность отточить сложные элементы без веса всадника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Помощь всаднику с земли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Доступны все элементы</a:t>
            </a:r>
          </a:p>
          <a:p>
            <a:r>
              <a:rPr lang="ru-RU" sz="2400" dirty="0"/>
              <a:t>Минусы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Требуется хорошо выезженная, безопасная, невысокая лошадь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Приходится много бегать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Можно делать только уже известные лошади вещи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350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Выездка в древности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119" y="2057399"/>
            <a:ext cx="5131761" cy="402336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/>
              <a:t>Ксенофон (Ξενοφῶν, 430 – 354 до н.э. )</a:t>
            </a:r>
          </a:p>
          <a:p>
            <a:pPr marL="502920" indent="-457200">
              <a:buAutoNum type="arabicPeriod"/>
            </a:pPr>
            <a:r>
              <a:rPr lang="ru-RU" dirty="0"/>
              <a:t>Выездка – практическая необходимость</a:t>
            </a:r>
          </a:p>
          <a:p>
            <a:pPr marL="502920" indent="-457200">
              <a:buAutoNum type="arabicPeriod"/>
            </a:pPr>
            <a:r>
              <a:rPr lang="ru-RU" dirty="0"/>
              <a:t>Сбор – основа хорошей езды</a:t>
            </a:r>
          </a:p>
          <a:p>
            <a:pPr marL="502920" indent="-457200">
              <a:buAutoNum type="arabicPeriod"/>
            </a:pPr>
            <a:r>
              <a:rPr lang="ru-RU" dirty="0"/>
              <a:t>Нельзя высылать вперед на мертвую руку</a:t>
            </a:r>
          </a:p>
          <a:p>
            <a:pPr marL="502920" indent="-457200">
              <a:buAutoNum type="arabicPeriod"/>
            </a:pPr>
            <a:r>
              <a:rPr lang="ru-RU" dirty="0"/>
              <a:t>Нельзя форсировать обучение</a:t>
            </a:r>
          </a:p>
          <a:p>
            <a:pPr marL="502920" indent="-457200">
              <a:buAutoNum type="arabicPeriod"/>
            </a:pPr>
            <a:r>
              <a:rPr lang="ru-RU" dirty="0"/>
              <a:t>Положительное подкрепление и мотивация</a:t>
            </a:r>
          </a:p>
          <a:p>
            <a:pPr marL="502920" indent="-457200">
              <a:buAutoNum type="arabicPeriod"/>
            </a:pPr>
            <a:r>
              <a:rPr lang="ru-RU" dirty="0"/>
              <a:t>Классическая глубокая посадка, мягкая рука</a:t>
            </a:r>
          </a:p>
          <a:p>
            <a:pPr marL="502920" indent="-457200">
              <a:buAutoNum type="arabicPeriod"/>
            </a:pP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i="1" dirty="0"/>
              <a:t>«Золотое правило в работе с лошадью — никогда не подходи к лошади в гневе. Гнев настолько лишает человека предусмотрительности, что часто заставляет нас делать то, о чем в спокойном состоянии мы очень сожалеем.» (Ксенофон)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788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8859" y="313037"/>
            <a:ext cx="9875520" cy="6343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Работа в руках без всадника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13037" y="1087395"/>
            <a:ext cx="5345945" cy="533811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800" dirty="0">
                <a:latin typeface="+mj-lt"/>
              </a:rPr>
              <a:t>Начальный этап</a:t>
            </a:r>
          </a:p>
          <a:p>
            <a:r>
              <a:rPr lang="ru-RU" sz="2400" dirty="0"/>
              <a:t>Приучение к амуниции – уздечка, капцунг или кавессон</a:t>
            </a:r>
          </a:p>
          <a:p>
            <a:r>
              <a:rPr lang="ru-RU" sz="2400" dirty="0"/>
              <a:t>Проверяем, что лошадь не боится человека рядом – касаний хлыстом, переноса руки через холку, прикосновений к бокам рукой и хлыстом</a:t>
            </a:r>
          </a:p>
          <a:p>
            <a:r>
              <a:rPr lang="ru-RU" sz="2400" dirty="0"/>
              <a:t>Проверяем, что лошадь спокойно стоит рядом и стоит между человеком и стенкой</a:t>
            </a:r>
          </a:p>
          <a:p>
            <a:r>
              <a:rPr lang="ru-RU" sz="2400" dirty="0"/>
              <a:t>Проверяем, что лошадь спокойно идет вперед и останавливается по команде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8824" y="881449"/>
            <a:ext cx="5680138" cy="5680138"/>
          </a:xfrm>
        </p:spPr>
      </p:pic>
    </p:spTree>
    <p:extLst>
      <p:ext uri="{BB962C8B-B14F-4D97-AF65-F5344CB8AC3E}">
        <p14:creationId xmlns:p14="http://schemas.microsoft.com/office/powerpoint/2010/main" val="1682587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98" y="251254"/>
            <a:ext cx="9875520" cy="700216"/>
          </a:xfrm>
        </p:spPr>
        <p:txBody>
          <a:bodyPr/>
          <a:lstStyle/>
          <a:p>
            <a:r>
              <a:rPr lang="ru-RU" dirty="0"/>
              <a:t>Взаимодействие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97" y="1029729"/>
            <a:ext cx="5354183" cy="505103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Не стоять прямо перед лошадью</a:t>
            </a:r>
          </a:p>
          <a:p>
            <a:r>
              <a:rPr lang="ru-RU" dirty="0"/>
              <a:t>Не делать резких движений руками, хлыстом</a:t>
            </a:r>
          </a:p>
          <a:p>
            <a:r>
              <a:rPr lang="ru-RU" dirty="0"/>
              <a:t>Разбираем повод, когда лошадь спокойно стоит</a:t>
            </a:r>
          </a:p>
          <a:p>
            <a:r>
              <a:rPr lang="ru-RU" dirty="0"/>
              <a:t>Не допускаем осаживаний и завалов вбок</a:t>
            </a:r>
          </a:p>
          <a:p>
            <a:r>
              <a:rPr lang="ru-RU" dirty="0"/>
              <a:t>Если лошадь кусается, не ставим руки у рта</a:t>
            </a:r>
          </a:p>
          <a:p>
            <a:r>
              <a:rPr lang="ru-RU" dirty="0"/>
              <a:t>Поводья всегда берем ладонью вверх</a:t>
            </a:r>
          </a:p>
          <a:p>
            <a:r>
              <a:rPr lang="ru-RU" dirty="0"/>
              <a:t>Хлыст берем вместе с внешним поводом, концом вверх</a:t>
            </a:r>
          </a:p>
          <a:p>
            <a:r>
              <a:rPr lang="ru-RU" dirty="0"/>
              <a:t>Посыл – голос и хлыст</a:t>
            </a:r>
          </a:p>
          <a:p>
            <a:r>
              <a:rPr lang="ru-RU" dirty="0"/>
              <a:t>Первый шаг вперед – всегда прямо</a:t>
            </a:r>
          </a:p>
          <a:p>
            <a:r>
              <a:rPr lang="ru-RU" dirty="0"/>
              <a:t>Не забываем смотреть по сторонам</a:t>
            </a:r>
          </a:p>
          <a:p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4303" y="601362"/>
            <a:ext cx="5618994" cy="5924559"/>
          </a:xfrm>
        </p:spPr>
      </p:pic>
    </p:spTree>
    <p:extLst>
      <p:ext uri="{BB962C8B-B14F-4D97-AF65-F5344CB8AC3E}">
        <p14:creationId xmlns:p14="http://schemas.microsoft.com/office/powerpoint/2010/main" val="2317576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97" y="280086"/>
            <a:ext cx="9875520" cy="766119"/>
          </a:xfrm>
        </p:spPr>
        <p:txBody>
          <a:bodyPr/>
          <a:lstStyle/>
          <a:p>
            <a:r>
              <a:rPr lang="ru-RU" dirty="0"/>
              <a:t>Базовая работа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01730" y="280086"/>
            <a:ext cx="3972683" cy="502792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25762" y="2601097"/>
            <a:ext cx="3587084" cy="4022725"/>
          </a:xfrm>
        </p:spPr>
      </p:pic>
      <p:sp>
        <p:nvSpPr>
          <p:cNvPr id="9" name="TextBox 8"/>
          <p:cNvSpPr txBox="1"/>
          <p:nvPr/>
        </p:nvSpPr>
        <p:spPr>
          <a:xfrm flipH="1" flipV="1">
            <a:off x="11230630" y="946489"/>
            <a:ext cx="4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60059" y="1238876"/>
            <a:ext cx="52431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Четкое движение вперед от посыла в два повода по стенке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Остановка в контакте с поводом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Осаживание (хлыст+повод)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Сгибания затылка в  разных рамках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Подъемы в рысь (голос+хлыст)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Короткая рысь в руках по стенке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Прямолинейное движение шагом вне стенок – четверти, центральная, диагональ</a:t>
            </a:r>
          </a:p>
          <a:p>
            <a:endParaRPr lang="ru-RU" sz="2400" dirty="0"/>
          </a:p>
          <a:p>
            <a:r>
              <a:rPr lang="en-US" sz="2400" dirty="0"/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/>
              <a:t>)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1713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07308"/>
          </a:xfrm>
        </p:spPr>
        <p:txBody>
          <a:bodyPr/>
          <a:lstStyle/>
          <a:p>
            <a:r>
              <a:rPr lang="en-US" dirty="0"/>
              <a:t>Video1.avi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427" y="1542129"/>
            <a:ext cx="8616778" cy="4846937"/>
          </a:xfrm>
        </p:spPr>
      </p:pic>
    </p:spTree>
    <p:extLst>
      <p:ext uri="{BB962C8B-B14F-4D97-AF65-F5344CB8AC3E}">
        <p14:creationId xmlns:p14="http://schemas.microsoft.com/office/powerpoint/2010/main" val="2865429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27" y="247135"/>
            <a:ext cx="9875520" cy="634314"/>
          </a:xfrm>
        </p:spPr>
        <p:txBody>
          <a:bodyPr>
            <a:normAutofit fontScale="90000"/>
          </a:bodyPr>
          <a:lstStyle/>
          <a:p>
            <a:r>
              <a:rPr lang="ru-RU" dirty="0"/>
              <a:t>Уступки и сгибания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795" y="881448"/>
            <a:ext cx="6219567" cy="5651157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Упражнения на шагу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Уступка задом</a:t>
            </a:r>
          </a:p>
          <a:p>
            <a:r>
              <a:rPr lang="ru-RU" dirty="0"/>
              <a:t>Уступка плечом</a:t>
            </a:r>
          </a:p>
          <a:p>
            <a:r>
              <a:rPr lang="ru-RU" dirty="0"/>
              <a:t>Движение с контр-постановлением</a:t>
            </a:r>
          </a:p>
          <a:p>
            <a:r>
              <a:rPr lang="ru-RU" dirty="0"/>
              <a:t>Прямая уступка задом по вольту</a:t>
            </a:r>
          </a:p>
          <a:p>
            <a:r>
              <a:rPr lang="ru-RU" dirty="0"/>
              <a:t>Ранверс уступка по вольту</a:t>
            </a:r>
          </a:p>
          <a:p>
            <a:r>
              <a:rPr lang="ru-RU" dirty="0"/>
              <a:t>Восьмерка плечом-внутрь контр-плечом внутрь</a:t>
            </a:r>
          </a:p>
          <a:p>
            <a:pPr marL="45720" indent="0">
              <a:buNone/>
            </a:pPr>
            <a:r>
              <a:rPr lang="ru-RU" dirty="0"/>
              <a:t>Цели</a:t>
            </a:r>
            <a:r>
              <a:rPr lang="en-US" dirty="0"/>
              <a:t>:</a:t>
            </a:r>
          </a:p>
          <a:p>
            <a:r>
              <a:rPr lang="ru-RU" dirty="0"/>
              <a:t>Улучшение чуткости реакций</a:t>
            </a:r>
          </a:p>
          <a:p>
            <a:r>
              <a:rPr lang="ru-RU" dirty="0"/>
              <a:t>Устранение сопротивлений</a:t>
            </a:r>
          </a:p>
          <a:p>
            <a:r>
              <a:rPr lang="ru-RU" dirty="0"/>
              <a:t>Улучшение принятия внешнего повода</a:t>
            </a:r>
          </a:p>
          <a:p>
            <a:r>
              <a:rPr lang="ru-RU" dirty="0"/>
              <a:t>Мобилизация задних ног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Video2-&gt;</a:t>
            </a:r>
            <a:r>
              <a:rPr lang="en-US" dirty="0"/>
              <a:t>)</a:t>
            </a:r>
            <a:r>
              <a:rPr lang="ru-RU" dirty="0"/>
              <a:t> (</a:t>
            </a:r>
            <a:r>
              <a:rPr lang="en-US" dirty="0"/>
              <a:t>Video3-&gt;)</a:t>
            </a:r>
            <a:r>
              <a:rPr lang="ru-RU" dirty="0"/>
              <a:t> </a:t>
            </a:r>
            <a:r>
              <a:rPr lang="en-US" dirty="0"/>
              <a:t>(Video4-&gt;)</a:t>
            </a:r>
            <a:endParaRPr lang="ru-RU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8665" y="476483"/>
            <a:ext cx="4995010" cy="5842540"/>
          </a:xfrm>
        </p:spPr>
      </p:pic>
    </p:spTree>
    <p:extLst>
      <p:ext uri="{BB962C8B-B14F-4D97-AF65-F5344CB8AC3E}">
        <p14:creationId xmlns:p14="http://schemas.microsoft.com/office/powerpoint/2010/main" val="627400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3102" y="469557"/>
            <a:ext cx="735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Уступка плечом и крупом – молодая лошадь 3 года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Video2.avi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96" y="1021521"/>
            <a:ext cx="9745885" cy="58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29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83741"/>
          </a:xfrm>
        </p:spPr>
        <p:txBody>
          <a:bodyPr>
            <a:normAutofit fontScale="90000"/>
          </a:bodyPr>
          <a:lstStyle/>
          <a:p>
            <a:r>
              <a:rPr lang="en-US" dirty="0"/>
              <a:t>Video3.avi</a:t>
            </a:r>
            <a:endParaRPr lang="ru-RU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393" y="1449859"/>
            <a:ext cx="8904380" cy="5008714"/>
          </a:xfrm>
        </p:spPr>
      </p:pic>
    </p:spTree>
    <p:extLst>
      <p:ext uri="{BB962C8B-B14F-4D97-AF65-F5344CB8AC3E}">
        <p14:creationId xmlns:p14="http://schemas.microsoft.com/office/powerpoint/2010/main" val="1948711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18984"/>
          </a:xfrm>
        </p:spPr>
        <p:txBody>
          <a:bodyPr>
            <a:normAutofit fontScale="90000"/>
          </a:bodyPr>
          <a:lstStyle/>
          <a:p>
            <a:r>
              <a:rPr lang="en-US" dirty="0"/>
              <a:t>Video4.avi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392" y="1449859"/>
            <a:ext cx="8937331" cy="5027249"/>
          </a:xfrm>
        </p:spPr>
      </p:pic>
    </p:spTree>
    <p:extLst>
      <p:ext uri="{BB962C8B-B14F-4D97-AF65-F5344CB8AC3E}">
        <p14:creationId xmlns:p14="http://schemas.microsoft.com/office/powerpoint/2010/main" val="4289982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864" y="288324"/>
            <a:ext cx="9875520" cy="53546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Боковые движения</a:t>
            </a:r>
            <a:r>
              <a:rPr lang="en-US" b="1" dirty="0"/>
              <a:t> </a:t>
            </a:r>
            <a:r>
              <a:rPr lang="ru-RU" b="1" dirty="0"/>
              <a:t>на шагу и рыси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112" y="1235677"/>
            <a:ext cx="5469512" cy="525697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3600" u="sng" dirty="0"/>
              <a:t>Постепенное усложнение</a:t>
            </a:r>
            <a:endParaRPr lang="ru-RU" sz="3200" u="sng" dirty="0"/>
          </a:p>
          <a:p>
            <a:r>
              <a:rPr lang="ru-RU" sz="3600" dirty="0"/>
              <a:t>Уступка вдоль стенки</a:t>
            </a:r>
          </a:p>
          <a:p>
            <a:r>
              <a:rPr lang="ru-RU" sz="3600" dirty="0"/>
              <a:t>Плечом внутрь вдоль стенки</a:t>
            </a:r>
          </a:p>
          <a:p>
            <a:r>
              <a:rPr lang="ru-RU" sz="3600" dirty="0"/>
              <a:t>Уступка по диагонали</a:t>
            </a:r>
          </a:p>
          <a:p>
            <a:r>
              <a:rPr lang="ru-RU" sz="3600" dirty="0"/>
              <a:t>Ранверс вдоль стенки</a:t>
            </a:r>
          </a:p>
          <a:p>
            <a:r>
              <a:rPr lang="ru-RU" sz="3600" dirty="0"/>
              <a:t>Принимание по диагонали</a:t>
            </a:r>
          </a:p>
          <a:p>
            <a:r>
              <a:rPr lang="ru-RU" sz="3600" dirty="0"/>
              <a:t>Траверс</a:t>
            </a:r>
          </a:p>
          <a:p>
            <a:r>
              <a:rPr lang="ru-RU" sz="3600" dirty="0"/>
              <a:t>Контр-принимания</a:t>
            </a:r>
          </a:p>
          <a:p>
            <a:pPr marL="45720" indent="0">
              <a:buNone/>
            </a:pPr>
            <a:r>
              <a:rPr lang="en-US" sz="2600" dirty="0"/>
              <a:t>(Video5-&gt;)</a:t>
            </a:r>
            <a:endParaRPr lang="ru-RU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665" y="823784"/>
            <a:ext cx="5535827" cy="5668868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sz="4000" u="sng" dirty="0"/>
              <a:t>Проблемы и их решение</a:t>
            </a:r>
          </a:p>
          <a:p>
            <a:r>
              <a:rPr lang="ru-RU" sz="4000" dirty="0"/>
              <a:t>Убегание от шенкеля</a:t>
            </a:r>
          </a:p>
          <a:p>
            <a:r>
              <a:rPr lang="ru-RU" sz="4000" dirty="0"/>
              <a:t>Наваливание на шенкель</a:t>
            </a:r>
          </a:p>
          <a:p>
            <a:r>
              <a:rPr lang="ru-RU" sz="4000" dirty="0"/>
              <a:t>Закрепощенный зад</a:t>
            </a:r>
          </a:p>
          <a:p>
            <a:r>
              <a:rPr lang="ru-RU" sz="4000" dirty="0"/>
              <a:t>Медленная реакция на шенкель</a:t>
            </a:r>
          </a:p>
          <a:p>
            <a:r>
              <a:rPr lang="ru-RU" sz="4000" dirty="0"/>
              <a:t>Тяжелый контакт</a:t>
            </a:r>
          </a:p>
          <a:p>
            <a:r>
              <a:rPr lang="ru-RU" sz="4000" dirty="0"/>
              <a:t>Сопротивление сгибанию</a:t>
            </a:r>
          </a:p>
          <a:p>
            <a:r>
              <a:rPr lang="ru-RU" sz="4000" dirty="0"/>
              <a:t>Завал затылка</a:t>
            </a:r>
          </a:p>
          <a:p>
            <a:r>
              <a:rPr lang="ru-RU" sz="4000" dirty="0"/>
              <a:t>Сопротивление перекладыванию</a:t>
            </a:r>
          </a:p>
          <a:p>
            <a:r>
              <a:rPr lang="ru-RU" sz="4000" dirty="0"/>
              <a:t>Замыкание</a:t>
            </a:r>
          </a:p>
          <a:p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11375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571" y="403654"/>
            <a:ext cx="9875520" cy="733168"/>
          </a:xfrm>
        </p:spPr>
        <p:txBody>
          <a:bodyPr/>
          <a:lstStyle/>
          <a:p>
            <a:r>
              <a:rPr lang="en-US" dirty="0"/>
              <a:t>Video5.avi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297" y="1359243"/>
            <a:ext cx="9287898" cy="5224443"/>
          </a:xfrm>
        </p:spPr>
      </p:pic>
    </p:spTree>
    <p:extLst>
      <p:ext uri="{BB962C8B-B14F-4D97-AF65-F5344CB8AC3E}">
        <p14:creationId xmlns:p14="http://schemas.microsoft.com/office/powerpoint/2010/main" val="139991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6524" y="378941"/>
            <a:ext cx="9875520" cy="1356360"/>
          </a:xfrm>
        </p:spPr>
        <p:txBody>
          <a:bodyPr/>
          <a:lstStyle/>
          <a:p>
            <a:r>
              <a:rPr lang="ru-RU" dirty="0"/>
              <a:t>Античная посадка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6097" y="1620408"/>
            <a:ext cx="4637595" cy="4796867"/>
          </a:xfrm>
        </p:spPr>
      </p:pic>
    </p:spTree>
    <p:extLst>
      <p:ext uri="{BB962C8B-B14F-4D97-AF65-F5344CB8AC3E}">
        <p14:creationId xmlns:p14="http://schemas.microsoft.com/office/powerpoint/2010/main" val="203844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08" y="263610"/>
            <a:ext cx="10333132" cy="601363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Работа над сбором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752" y="1161535"/>
            <a:ext cx="5477750" cy="5240499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Переходы собранный шаг – рысь</a:t>
            </a:r>
          </a:p>
          <a:p>
            <a:r>
              <a:rPr lang="ru-RU" sz="2800" dirty="0"/>
              <a:t>Переходы собранная рысь – шаг – остановка – осаживание – рысь</a:t>
            </a:r>
          </a:p>
          <a:p>
            <a:r>
              <a:rPr lang="ru-RU" sz="2800" dirty="0"/>
              <a:t>Диагонализация (полушаги) – пиаффе</a:t>
            </a:r>
            <a:r>
              <a:rPr lang="en-US" sz="2800" dirty="0"/>
              <a:t> (</a:t>
            </a:r>
            <a:r>
              <a:rPr lang="en-US" dirty="0"/>
              <a:t>Piaffe1, Piaffe2</a:t>
            </a:r>
            <a:r>
              <a:rPr lang="en-US" sz="2800" dirty="0"/>
              <a:t>)</a:t>
            </a:r>
            <a:endParaRPr lang="ru-RU" sz="2800" dirty="0"/>
          </a:p>
          <a:p>
            <a:r>
              <a:rPr lang="ru-RU" sz="2800" dirty="0"/>
              <a:t>Испанский шаг – пассаж</a:t>
            </a:r>
            <a:r>
              <a:rPr lang="en-US" sz="2800" dirty="0"/>
              <a:t> (</a:t>
            </a:r>
            <a:r>
              <a:rPr lang="en-US" dirty="0"/>
              <a:t>Piaffe3</a:t>
            </a:r>
            <a:r>
              <a:rPr lang="en-US" sz="2800" dirty="0"/>
              <a:t>)</a:t>
            </a:r>
          </a:p>
          <a:p>
            <a:r>
              <a:rPr lang="ru-RU" sz="2800" dirty="0"/>
              <a:t>Переходы шаг-галоп-шаг (</a:t>
            </a:r>
            <a:r>
              <a:rPr lang="en-US" dirty="0"/>
              <a:t>Video7</a:t>
            </a:r>
            <a:r>
              <a:rPr lang="en-US" sz="2800" dirty="0"/>
              <a:t>)</a:t>
            </a:r>
            <a:endParaRPr lang="ru-RU" sz="2800" dirty="0"/>
          </a:p>
          <a:p>
            <a:r>
              <a:rPr lang="ru-RU" sz="2800" dirty="0"/>
              <a:t>Галоп в руках по стенке, вольты, боковые, пируэтный галоп, подготовка к пируэтам</a:t>
            </a:r>
          </a:p>
          <a:p>
            <a:r>
              <a:rPr lang="ru-RU" sz="2800" dirty="0"/>
              <a:t>Пируэт на пиаффе (лучше делать на вожжах)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980304"/>
            <a:ext cx="5512496" cy="5100456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3000" dirty="0"/>
              <a:t>Цели работы</a:t>
            </a:r>
          </a:p>
          <a:p>
            <a:r>
              <a:rPr lang="ru-RU" sz="3000" dirty="0"/>
              <a:t>Улучшение проводимости и реакции на посыл</a:t>
            </a:r>
          </a:p>
          <a:p>
            <a:r>
              <a:rPr lang="ru-RU" sz="3000" dirty="0"/>
              <a:t>Выявление проблем с прямолинейностью</a:t>
            </a:r>
          </a:p>
          <a:p>
            <a:r>
              <a:rPr lang="ru-RU" sz="3000" dirty="0"/>
              <a:t>Улучшение переходов и контакта</a:t>
            </a:r>
          </a:p>
          <a:p>
            <a:r>
              <a:rPr lang="ru-RU" sz="3000" dirty="0"/>
              <a:t>Улучшение баланса и координации</a:t>
            </a:r>
          </a:p>
          <a:p>
            <a:r>
              <a:rPr lang="ru-RU" sz="3000" dirty="0"/>
              <a:t>Улучшение качества сбора</a:t>
            </a:r>
          </a:p>
          <a:p>
            <a:r>
              <a:rPr lang="ru-RU" sz="3000" dirty="0"/>
              <a:t>Развитие чувства лошади у всадника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0221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19" y="288325"/>
            <a:ext cx="9875520" cy="634314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Работа в руках со всадником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984" y="1054443"/>
            <a:ext cx="5378896" cy="5511114"/>
          </a:xfrm>
        </p:spPr>
        <p:txBody>
          <a:bodyPr>
            <a:normAutofit/>
          </a:bodyPr>
          <a:lstStyle/>
          <a:p>
            <a:r>
              <a:rPr lang="ru-RU" dirty="0"/>
              <a:t>Опытная лошадь, </a:t>
            </a:r>
            <a:r>
              <a:rPr lang="en-US" dirty="0"/>
              <a:t>(</a:t>
            </a:r>
            <a:r>
              <a:rPr lang="ru-RU" dirty="0"/>
              <a:t>не</a:t>
            </a:r>
            <a:r>
              <a:rPr lang="en-US" dirty="0"/>
              <a:t>)</a:t>
            </a:r>
            <a:r>
              <a:rPr lang="ru-RU" dirty="0"/>
              <a:t>опытный всадник</a:t>
            </a:r>
          </a:p>
          <a:p>
            <a:pPr lvl="1"/>
            <a:r>
              <a:rPr lang="ru-RU" dirty="0"/>
              <a:t>Помощь всаднику в исполнении новых элементов (</a:t>
            </a:r>
            <a:r>
              <a:rPr lang="en-US" sz="1600" dirty="0"/>
              <a:t>Video8-&gt;</a:t>
            </a:r>
            <a:r>
              <a:rPr lang="en-US" sz="1800" dirty="0"/>
              <a:t>)</a:t>
            </a:r>
            <a:endParaRPr lang="ru-RU" dirty="0"/>
          </a:p>
          <a:p>
            <a:pPr lvl="1"/>
            <a:r>
              <a:rPr lang="ru-RU" dirty="0"/>
              <a:t>Корректировка работы руки и шенкеля</a:t>
            </a:r>
          </a:p>
          <a:p>
            <a:r>
              <a:rPr lang="ru-RU" dirty="0"/>
              <a:t>Неопытная лошадь, опытный всадник</a:t>
            </a:r>
          </a:p>
          <a:p>
            <a:pPr lvl="1"/>
            <a:r>
              <a:rPr lang="ru-RU" dirty="0"/>
              <a:t>Обучение лошади с участием пассивного всадника</a:t>
            </a:r>
          </a:p>
          <a:p>
            <a:pPr lvl="1"/>
            <a:r>
              <a:rPr lang="ru-RU" dirty="0"/>
              <a:t>Перенос сигналов с земли на команды всадника</a:t>
            </a:r>
            <a:r>
              <a:rPr lang="en-US" dirty="0"/>
              <a:t> (</a:t>
            </a:r>
            <a:r>
              <a:rPr lang="en-US" sz="1600" dirty="0"/>
              <a:t>Video6-&gt;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Улучшение уже известных упражнений с участием всадника и помощника с земли</a:t>
            </a:r>
          </a:p>
          <a:p>
            <a:r>
              <a:rPr lang="ru-RU" dirty="0"/>
              <a:t>Проблемная лошадь, опытный всадник</a:t>
            </a:r>
          </a:p>
          <a:p>
            <a:pPr lvl="1"/>
            <a:r>
              <a:rPr lang="ru-RU" dirty="0"/>
              <a:t>Решение закрепленных верховых проблем с участием пассивного всадника</a:t>
            </a:r>
          </a:p>
          <a:p>
            <a:pPr lvl="1"/>
            <a:r>
              <a:rPr lang="ru-RU" dirty="0"/>
              <a:t>Улучшение  или изменение неправильных реакций на шенкель или повод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7879" y="1054443"/>
            <a:ext cx="6031921" cy="4349579"/>
          </a:xfrm>
        </p:spPr>
      </p:pic>
    </p:spTree>
    <p:extLst>
      <p:ext uri="{BB962C8B-B14F-4D97-AF65-F5344CB8AC3E}">
        <p14:creationId xmlns:p14="http://schemas.microsoft.com/office/powerpoint/2010/main" val="397743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49643"/>
          </a:xfrm>
        </p:spPr>
        <p:txBody>
          <a:bodyPr/>
          <a:lstStyle/>
          <a:p>
            <a:r>
              <a:rPr lang="en-US" dirty="0"/>
              <a:t>Video6.avi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392" y="1449859"/>
            <a:ext cx="9176229" cy="5161629"/>
          </a:xfrm>
        </p:spPr>
      </p:pic>
    </p:spTree>
    <p:extLst>
      <p:ext uri="{BB962C8B-B14F-4D97-AF65-F5344CB8AC3E}">
        <p14:creationId xmlns:p14="http://schemas.microsoft.com/office/powerpoint/2010/main" val="293229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33168"/>
          </a:xfrm>
        </p:spPr>
        <p:txBody>
          <a:bodyPr/>
          <a:lstStyle/>
          <a:p>
            <a:r>
              <a:rPr lang="en-US" dirty="0"/>
              <a:t>Video8.avi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008" y="1342768"/>
            <a:ext cx="9037099" cy="5083368"/>
          </a:xfrm>
        </p:spPr>
      </p:pic>
    </p:spTree>
    <p:extLst>
      <p:ext uri="{BB962C8B-B14F-4D97-AF65-F5344CB8AC3E}">
        <p14:creationId xmlns:p14="http://schemas.microsoft.com/office/powerpoint/2010/main" val="425827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4586" y="345989"/>
            <a:ext cx="9875520" cy="617838"/>
          </a:xfrm>
        </p:spPr>
        <p:txBody>
          <a:bodyPr>
            <a:normAutofit fontScale="90000"/>
          </a:bodyPr>
          <a:lstStyle/>
          <a:p>
            <a:r>
              <a:rPr lang="ru-RU" dirty="0"/>
              <a:t>Средние века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3654" y="1120345"/>
            <a:ext cx="5165123" cy="514864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Падение Римской империи – нашествие племен с севера со своими тяжелыми холоднокровными кобами. </a:t>
            </a:r>
          </a:p>
          <a:p>
            <a:r>
              <a:rPr lang="ru-RU" dirty="0"/>
              <a:t>Вытеснение римского стиля езды силовой ездой и очень грубым железом, длинными рычагами и шпорами почти во всей Европе, кроме Португалии и Испании</a:t>
            </a:r>
          </a:p>
          <a:p>
            <a:r>
              <a:rPr lang="ru-RU" dirty="0"/>
              <a:t>Скрещивание тевтонских коротконогих тяжиков с горячими иберийцами – появление более крупной рыцарской лошади</a:t>
            </a:r>
          </a:p>
          <a:p>
            <a:r>
              <a:rPr lang="ru-RU" dirty="0"/>
              <a:t>Рыцари в полном доспехе весили около 150 кг</a:t>
            </a:r>
          </a:p>
          <a:p>
            <a:r>
              <a:rPr lang="ru-RU" dirty="0"/>
              <a:t>Требовалась выносливая и неторопливая лошадь</a:t>
            </a:r>
          </a:p>
          <a:p>
            <a:r>
              <a:rPr lang="ru-RU" dirty="0"/>
              <a:t>Фиксирующее седло</a:t>
            </a:r>
          </a:p>
          <a:p>
            <a:r>
              <a:rPr lang="ru-RU" dirty="0"/>
              <a:t>Невозможность маневров и быстрой езды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4593" y="749643"/>
            <a:ext cx="6076088" cy="5261249"/>
          </a:xfrm>
        </p:spPr>
      </p:pic>
    </p:spTree>
    <p:extLst>
      <p:ext uri="{BB962C8B-B14F-4D97-AF65-F5344CB8AC3E}">
        <p14:creationId xmlns:p14="http://schemas.microsoft.com/office/powerpoint/2010/main" val="409579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108" y="360405"/>
            <a:ext cx="9875520" cy="642551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Возрождение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352" y="1120346"/>
            <a:ext cx="5743832" cy="5321273"/>
          </a:xfrm>
        </p:spPr>
        <p:txBody>
          <a:bodyPr>
            <a:normAutofit/>
          </a:bodyPr>
          <a:lstStyle/>
          <a:p>
            <a:r>
              <a:rPr lang="ru-RU" dirty="0"/>
              <a:t>Конец эпохи рыцарей – огнестрельное оружие и запрет турниров</a:t>
            </a:r>
          </a:p>
          <a:p>
            <a:r>
              <a:rPr lang="ru-RU" dirty="0"/>
              <a:t>Выездка лошади – насущная необходимость на поле боя и в конных шоу</a:t>
            </a:r>
          </a:p>
          <a:p>
            <a:r>
              <a:rPr lang="ru-RU" dirty="0"/>
              <a:t>Первый трактат о верховой езде – </a:t>
            </a:r>
            <a:r>
              <a:rPr lang="en-US" dirty="0"/>
              <a:t>Dom Duarte</a:t>
            </a:r>
            <a:r>
              <a:rPr lang="ru-RU" dirty="0"/>
              <a:t>, король Португалии 15 век</a:t>
            </a:r>
          </a:p>
          <a:p>
            <a:r>
              <a:rPr lang="ru-RU" dirty="0"/>
              <a:t>Первые академии выездки в Италии – 16 век</a:t>
            </a:r>
          </a:p>
          <a:p>
            <a:r>
              <a:rPr lang="ru-RU" dirty="0"/>
              <a:t>Изобретение первых выездковых элементов и упражнений</a:t>
            </a:r>
          </a:p>
          <a:p>
            <a:r>
              <a:rPr lang="ru-RU" dirty="0"/>
              <a:t>Возвращение к иберийской лошади и к стилю езды </a:t>
            </a:r>
            <a:r>
              <a:rPr lang="en-US" dirty="0" err="1"/>
              <a:t>gineta</a:t>
            </a: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0402" y="426308"/>
            <a:ext cx="4933230" cy="6081214"/>
          </a:xfrm>
        </p:spPr>
      </p:pic>
    </p:spTree>
    <p:extLst>
      <p:ext uri="{BB962C8B-B14F-4D97-AF65-F5344CB8AC3E}">
        <p14:creationId xmlns:p14="http://schemas.microsoft.com/office/powerpoint/2010/main" val="2960540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762" y="321275"/>
            <a:ext cx="9875520" cy="716692"/>
          </a:xfrm>
        </p:spPr>
        <p:txBody>
          <a:bodyPr/>
          <a:lstStyle/>
          <a:p>
            <a:r>
              <a:rPr lang="ru-RU" dirty="0"/>
              <a:t>Италия, 16 век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037" y="1005016"/>
            <a:ext cx="5401716" cy="541226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/>
              <a:t>Проблемы, с которыми столкнулись итальянцы в начале пути</a:t>
            </a:r>
            <a:r>
              <a:rPr lang="en-US" dirty="0"/>
              <a:t>:</a:t>
            </a:r>
          </a:p>
          <a:p>
            <a:r>
              <a:rPr lang="ru-RU" dirty="0"/>
              <a:t>Тяжелые ломбардские лошади, с  которыми пытались работать в новом ключе</a:t>
            </a:r>
          </a:p>
          <a:p>
            <a:r>
              <a:rPr lang="ru-RU" dirty="0"/>
              <a:t>Наследие Средних Веков – чудовищные мундштуки и шпоры, силовая езда</a:t>
            </a:r>
          </a:p>
          <a:p>
            <a:r>
              <a:rPr lang="ru-RU" dirty="0"/>
              <a:t>Не было никакой литературы, кроме античного трактата Ксенофона</a:t>
            </a:r>
          </a:p>
          <a:p>
            <a:r>
              <a:rPr lang="ru-RU" dirty="0"/>
              <a:t>Не было никакой известной базы и теории работы с лошадью</a:t>
            </a:r>
          </a:p>
          <a:p>
            <a:pPr marL="45720" indent="0">
              <a:buNone/>
            </a:pPr>
            <a:r>
              <a:rPr lang="ru-RU" dirty="0"/>
              <a:t>Однако были и плюсы</a:t>
            </a:r>
            <a:r>
              <a:rPr lang="en-US" dirty="0"/>
              <a:t>:</a:t>
            </a:r>
          </a:p>
          <a:p>
            <a:r>
              <a:rPr lang="ru-RU" dirty="0"/>
              <a:t> Широкое распространение книгопечатания, особенно в Италии</a:t>
            </a:r>
          </a:p>
          <a:p>
            <a:r>
              <a:rPr lang="ru-RU" dirty="0"/>
              <a:t>Италия привлекала множество иностранцев</a:t>
            </a:r>
          </a:p>
          <a:p>
            <a:r>
              <a:rPr lang="ru-RU" dirty="0"/>
              <a:t>В 16 веке Италия была частично оккупирована «испанскими» Габсбургами, что привело в Италию иберийскую лошадь и испанский стиль езды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4753" y="972065"/>
            <a:ext cx="6188708" cy="4452431"/>
          </a:xfrm>
        </p:spPr>
      </p:pic>
      <p:sp>
        <p:nvSpPr>
          <p:cNvPr id="7" name="TextBox 6"/>
          <p:cNvSpPr txBox="1"/>
          <p:nvPr/>
        </p:nvSpPr>
        <p:spPr>
          <a:xfrm>
            <a:off x="5939481" y="5651157"/>
            <a:ext cx="557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Скульптура Донателло в Падуа, 1446</a:t>
            </a:r>
          </a:p>
        </p:txBody>
      </p:sp>
    </p:spTree>
    <p:extLst>
      <p:ext uri="{BB962C8B-B14F-4D97-AF65-F5344CB8AC3E}">
        <p14:creationId xmlns:p14="http://schemas.microsoft.com/office/powerpoint/2010/main" val="68634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03654"/>
            <a:ext cx="9875520" cy="832022"/>
          </a:xfrm>
        </p:spPr>
        <p:txBody>
          <a:bodyPr/>
          <a:lstStyle/>
          <a:p>
            <a:r>
              <a:rPr lang="en-US" dirty="0"/>
              <a:t>Federico </a:t>
            </a:r>
            <a:r>
              <a:rPr lang="en-US" dirty="0" err="1"/>
              <a:t>Grisone</a:t>
            </a:r>
            <a:r>
              <a:rPr lang="en-US" dirty="0"/>
              <a:t> (</a:t>
            </a:r>
            <a:r>
              <a:rPr lang="ru-RU" dirty="0"/>
              <a:t>середина 16 века)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277" y="1235676"/>
            <a:ext cx="4901805" cy="514864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Гризоне изучил трактат Ксенофона и почти полностью процитировал его в своем трактате «Правила езды», изданном в 1550 году и ставшим бестселлером.</a:t>
            </a:r>
          </a:p>
          <a:p>
            <a:pPr marL="45720" indent="0">
              <a:buNone/>
            </a:pPr>
            <a:r>
              <a:rPr lang="ru-RU" dirty="0"/>
              <a:t>Основные идеи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Заезжать лошадь нужно в 3 года</a:t>
            </a:r>
          </a:p>
          <a:p>
            <a:r>
              <a:rPr lang="ru-RU" dirty="0"/>
              <a:t>Работать вначале на вспаханном поле, по узкой утоптанной дорожке</a:t>
            </a:r>
          </a:p>
          <a:p>
            <a:r>
              <a:rPr lang="ru-RU" dirty="0"/>
              <a:t>Работа на рыси важна для гимнастики в силу симметричности аллюра</a:t>
            </a:r>
          </a:p>
          <a:p>
            <a:r>
              <a:rPr lang="ru-RU" dirty="0"/>
              <a:t>Нужно развивать хорошую связь основания шеи с плечами (так как это залог проводимости)</a:t>
            </a:r>
          </a:p>
          <a:p>
            <a:r>
              <a:rPr lang="ru-RU" dirty="0"/>
              <a:t>Вольты и двойные вольты</a:t>
            </a:r>
            <a:r>
              <a:rPr lang="en-US" dirty="0"/>
              <a:t> (</a:t>
            </a:r>
            <a:r>
              <a:rPr lang="ru-RU" dirty="0"/>
              <a:t>пируэты) полезны для развития баланса</a:t>
            </a:r>
            <a:endParaRPr lang="en-US" dirty="0"/>
          </a:p>
          <a:p>
            <a:endParaRPr lang="ru-RU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3082" y="1235676"/>
            <a:ext cx="6657416" cy="3714726"/>
          </a:xfrm>
        </p:spPr>
      </p:pic>
    </p:spTree>
    <p:extLst>
      <p:ext uri="{BB962C8B-B14F-4D97-AF65-F5344CB8AC3E}">
        <p14:creationId xmlns:p14="http://schemas.microsoft.com/office/powerpoint/2010/main" val="52737353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15021</TotalTime>
  <Words>2218</Words>
  <Application>Microsoft Office PowerPoint</Application>
  <PresentationFormat>Widescreen</PresentationFormat>
  <Paragraphs>313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Corbel</vt:lpstr>
      <vt:lpstr>Times New Roman</vt:lpstr>
      <vt:lpstr>Wingdings</vt:lpstr>
      <vt:lpstr>Basis</vt:lpstr>
      <vt:lpstr>Работа с лошадью на корде и в руках</vt:lpstr>
      <vt:lpstr>Video-IK1.mp4</vt:lpstr>
      <vt:lpstr>Часть 1 - История</vt:lpstr>
      <vt:lpstr>Выездка в древности</vt:lpstr>
      <vt:lpstr>Античная посадка</vt:lpstr>
      <vt:lpstr>Средние века</vt:lpstr>
      <vt:lpstr>Возрождение</vt:lpstr>
      <vt:lpstr>Италия, 16 век</vt:lpstr>
      <vt:lpstr>Federico Grisone (середина 16 века)</vt:lpstr>
      <vt:lpstr>Federico Grisone</vt:lpstr>
      <vt:lpstr>PowerPoint Presentation</vt:lpstr>
      <vt:lpstr>Cesare Fiaschi (1523-1568)</vt:lpstr>
      <vt:lpstr>Cesare Fiaschi – манежная езда</vt:lpstr>
      <vt:lpstr>Основные идеи итальянцев 16 века</vt:lpstr>
      <vt:lpstr>Как изменились лошади за 15-17 век?</vt:lpstr>
      <vt:lpstr>Salomon de la Broue (1530-1610)</vt:lpstr>
      <vt:lpstr>Salomon de la Broue</vt:lpstr>
      <vt:lpstr>Antoine de Pluvinel (1552-1620)</vt:lpstr>
      <vt:lpstr>PowerPoint Presentation</vt:lpstr>
      <vt:lpstr>Антуан де Плювинель</vt:lpstr>
      <vt:lpstr>PowerPoint Presentation</vt:lpstr>
      <vt:lpstr>William Cavendish (1592 – 1676)</vt:lpstr>
      <vt:lpstr> François Robichon de La Guérinière(1688–1751) </vt:lpstr>
      <vt:lpstr>PowerPoint Presentation</vt:lpstr>
      <vt:lpstr>Cazaux de Nestier (18 век)</vt:lpstr>
      <vt:lpstr>François Baucher (1796–1873)</vt:lpstr>
      <vt:lpstr>Боше vs Филлис – работа в руках</vt:lpstr>
      <vt:lpstr>PowerPoint Presentation</vt:lpstr>
      <vt:lpstr>PowerPoint Presentation</vt:lpstr>
      <vt:lpstr>Филлис – боковые сгибания в затылке</vt:lpstr>
      <vt:lpstr>Филлис  - прямое сгибание</vt:lpstr>
      <vt:lpstr>PowerPoint Presentation</vt:lpstr>
      <vt:lpstr>Филлис – такое опускание головы это способ сбить колени, упав носом в пол</vt:lpstr>
      <vt:lpstr>Филлис – никакая часть лошади не должна оставаться неподвижной.</vt:lpstr>
      <vt:lpstr>Филлис – поворот с контрсгибанием</vt:lpstr>
      <vt:lpstr>Работа на земле</vt:lpstr>
      <vt:lpstr>Работа на корде</vt:lpstr>
      <vt:lpstr>Работа на длинных вожжах</vt:lpstr>
      <vt:lpstr>Работа на коротких вожжах</vt:lpstr>
      <vt:lpstr>Работа в руках без всадника</vt:lpstr>
      <vt:lpstr>Взаимодействие</vt:lpstr>
      <vt:lpstr>Базовая работа</vt:lpstr>
      <vt:lpstr>Video1.avi</vt:lpstr>
      <vt:lpstr>Уступки и сгибания</vt:lpstr>
      <vt:lpstr>PowerPoint Presentation</vt:lpstr>
      <vt:lpstr>Video3.avi</vt:lpstr>
      <vt:lpstr>Video4.avi</vt:lpstr>
      <vt:lpstr>Боковые движения на шагу и рыси</vt:lpstr>
      <vt:lpstr>Video5.avi</vt:lpstr>
      <vt:lpstr>Работа над сбором</vt:lpstr>
      <vt:lpstr>Работа в руках со всадником</vt:lpstr>
      <vt:lpstr>Video6.avi</vt:lpstr>
      <vt:lpstr>Video8.avi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лошадью на корде и в руках</dc:title>
  <dc:creator>Julia Belokossova</dc:creator>
  <cp:lastModifiedBy>Julia Belokossova</cp:lastModifiedBy>
  <cp:revision>141</cp:revision>
  <dcterms:created xsi:type="dcterms:W3CDTF">2017-04-07T19:34:54Z</dcterms:created>
  <dcterms:modified xsi:type="dcterms:W3CDTF">2017-05-04T19:42:42Z</dcterms:modified>
</cp:coreProperties>
</file>