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63" r:id="rId3"/>
    <p:sldId id="285" r:id="rId4"/>
    <p:sldId id="286" r:id="rId5"/>
    <p:sldId id="287" r:id="rId6"/>
    <p:sldId id="278" r:id="rId7"/>
    <p:sldId id="277" r:id="rId8"/>
    <p:sldId id="288" r:id="rId9"/>
    <p:sldId id="276" r:id="rId10"/>
    <p:sldId id="315" r:id="rId11"/>
    <p:sldId id="279" r:id="rId12"/>
    <p:sldId id="281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283" r:id="rId35"/>
    <p:sldId id="284" r:id="rId36"/>
    <p:sldId id="282" r:id="rId37"/>
    <p:sldId id="310" r:id="rId38"/>
    <p:sldId id="312" r:id="rId39"/>
    <p:sldId id="313" r:id="rId40"/>
    <p:sldId id="314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 Windows" initials="П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95" autoAdjust="0"/>
    <p:restoredTop sz="94713" autoAdjust="0"/>
  </p:normalViewPr>
  <p:slideViewPr>
    <p:cSldViewPr>
      <p:cViewPr>
        <p:scale>
          <a:sx n="60" d="100"/>
          <a:sy n="60" d="100"/>
        </p:scale>
        <p:origin x="-39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E4D47-DB74-425E-9F02-9E6D4DDCA666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BE47A-8971-4FAC-9B0B-1DBAA0A718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528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BE47A-8971-4FAC-9B0B-1DBAA0A71892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AC6BB-1CE2-41F2-8762-E15A861B4C5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Working Equitation Russia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1"/>
            <a:r>
              <a:rPr lang="ru-RU" dirty="0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AC6BB-1CE2-41F2-8762-E15A861B4C5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Working Equitation Russia</a:t>
            </a:r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AC6BB-1CE2-41F2-8762-E15A861B4C5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Working Equitation Russia</a:t>
            </a:r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AC6BB-1CE2-41F2-8762-E15A861B4C5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Working Equitation Russia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 shadeToTitle="1">
        <a:gradFill flip="none" rotWithShape="1">
          <a:gsLst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AC6BB-1CE2-41F2-8762-E15A861B4C5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Working Equitation Russia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AC6BB-1CE2-41F2-8762-E15A861B4C5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Working Equitation Russia</a:t>
            </a:r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AC6BB-1CE2-41F2-8762-E15A861B4C5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Working Equitation Russia</a:t>
            </a:r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AC6BB-1CE2-41F2-8762-E15A861B4C5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Working Equitation Russia</a:t>
            </a:r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сравн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43636" y="1574792"/>
            <a:ext cx="254316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 hasCustomPrompt="1"/>
          </p:nvPr>
        </p:nvSpPr>
        <p:spPr>
          <a:xfrm>
            <a:off x="6143636" y="2214554"/>
            <a:ext cx="254316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AC6BB-1CE2-41F2-8762-E15A861B4C5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Working Equitation Russia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2"/>
          </p:nvPr>
        </p:nvSpPr>
        <p:spPr>
          <a:xfrm>
            <a:off x="428596" y="1571612"/>
            <a:ext cx="257176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3" hasCustomPrompt="1"/>
          </p:nvPr>
        </p:nvSpPr>
        <p:spPr>
          <a:xfrm>
            <a:off x="428596" y="2214554"/>
            <a:ext cx="257176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4"/>
          </p:nvPr>
        </p:nvSpPr>
        <p:spPr>
          <a:xfrm>
            <a:off x="3286116" y="1571612"/>
            <a:ext cx="261460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Содержимое 5"/>
          <p:cNvSpPr>
            <a:spLocks noGrp="1"/>
          </p:cNvSpPr>
          <p:nvPr>
            <p:ph sz="quarter" idx="15" hasCustomPrompt="1"/>
          </p:nvPr>
        </p:nvSpPr>
        <p:spPr>
          <a:xfrm>
            <a:off x="3286116" y="2211374"/>
            <a:ext cx="261460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AC6BB-1CE2-41F2-8762-E15A861B4C5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Working Equitation Russia</a:t>
            </a:r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AC6BB-1CE2-41F2-8762-E15A861B4C5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Working Equitation Russia</a:t>
            </a:r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AC6BB-1CE2-41F2-8762-E15A861B4C5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Working Equitation Russia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48733" y="6356350"/>
            <a:ext cx="6837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algn="l"/>
            <a:r>
              <a:rPr lang="en-US" dirty="0" smtClean="0"/>
              <a:t>Working Equitation Russia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43834" y="6356350"/>
            <a:ext cx="10429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6AAC6BB-1CE2-41F2-8762-E15A861B4C5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None/>
        <a:tabLst>
          <a:tab pos="1252538" algn="l"/>
        </a:tabLst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Основы рабочей выездки</a:t>
            </a:r>
            <a:endParaRPr lang="ru-RU" dirty="0"/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Организация тренировочной деятельности и соревновательного процесса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Working Equitation Russia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 «Выездка»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45" y="1600200"/>
            <a:ext cx="3197509" cy="4525963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745" y="1600200"/>
            <a:ext cx="3197509" cy="4525963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Working Equitation Russia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8668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22313" y="4500570"/>
            <a:ext cx="7772400" cy="126840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Принципы судейства этапа «Стиль»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714348" y="3214686"/>
            <a:ext cx="7772400" cy="1093791"/>
          </a:xfrm>
        </p:spPr>
        <p:txBody>
          <a:bodyPr/>
          <a:lstStyle/>
          <a:p>
            <a:r>
              <a:rPr lang="ru-RU" dirty="0" smtClean="0"/>
              <a:t>За счет разнообразия задач, которые ставит рабочая выездка перед спортивной парой, наиболее успешными в ней будут гармонично развитые лошади.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Working Equitation Russia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курс-дизайн на этапах «Стиль» и «скорость»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Подготовка лошади для соревнований по рабочей выездки требует разнообразия и последовательности.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Working Equitation Russia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Мост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Стиль</a:t>
            </a:r>
            <a:endParaRPr lang="ru-RU" dirty="0"/>
          </a:p>
        </p:txBody>
      </p:sp>
      <p:pic>
        <p:nvPicPr>
          <p:cNvPr id="10" name="Содержимое 9" descr="мост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803789"/>
            <a:ext cx="4040188" cy="2693459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Скорость</a:t>
            </a:r>
            <a:endParaRPr lang="ru-RU" dirty="0"/>
          </a:p>
        </p:txBody>
      </p:sp>
      <p:pic>
        <p:nvPicPr>
          <p:cNvPr id="11" name="Содержимое 10" descr="мост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803260"/>
            <a:ext cx="4041775" cy="2694517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Working Equitation Russia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Калитка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Стиль</a:t>
            </a:r>
            <a:endParaRPr lang="ru-RU" dirty="0"/>
          </a:p>
        </p:txBody>
      </p:sp>
      <p:pic>
        <p:nvPicPr>
          <p:cNvPr id="9" name="Содержимое 8" descr="калитка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3169511"/>
            <a:ext cx="4040188" cy="196201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Скорость</a:t>
            </a:r>
            <a:endParaRPr lang="ru-RU" dirty="0"/>
          </a:p>
        </p:txBody>
      </p:sp>
      <p:pic>
        <p:nvPicPr>
          <p:cNvPr id="8" name="Содержимое 7" descr="калитка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803260"/>
            <a:ext cx="4041775" cy="2694517"/>
          </a:xfr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Working Equitation Russia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Загон</a:t>
            </a:r>
            <a:endParaRPr lang="ru-RU" dirty="0"/>
          </a:p>
        </p:txBody>
      </p:sp>
      <p:pic>
        <p:nvPicPr>
          <p:cNvPr id="11" name="Содержимое 10" descr="image 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6285" y="2428261"/>
            <a:ext cx="7771429" cy="2869841"/>
          </a:xfr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Working Equitation Russia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Восьмерка</a:t>
            </a:r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Working Equitation Russia</a:t>
            </a:r>
            <a:endParaRPr lang="ru-RU" dirty="0"/>
          </a:p>
        </p:txBody>
      </p:sp>
      <p:pic>
        <p:nvPicPr>
          <p:cNvPr id="6" name="Содержимое 5" descr="восьмерка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904" y="2390165"/>
            <a:ext cx="4876191" cy="2946032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Клевер</a:t>
            </a:r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Working Equitation Russia</a:t>
            </a:r>
            <a:endParaRPr lang="ru-RU" dirty="0"/>
          </a:p>
        </p:txBody>
      </p:sp>
      <p:pic>
        <p:nvPicPr>
          <p:cNvPr id="6" name="Содержимое 5" descr="клевер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19619" y="2313975"/>
            <a:ext cx="5104762" cy="309841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Змейка</a:t>
            </a:r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Working Equitation Russia</a:t>
            </a:r>
            <a:endParaRPr lang="ru-RU" dirty="0"/>
          </a:p>
        </p:txBody>
      </p:sp>
      <p:pic>
        <p:nvPicPr>
          <p:cNvPr id="6" name="Содержимое 5" descr="змейка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64985"/>
            <a:ext cx="8229600" cy="379639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Слалом</a:t>
            </a:r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Working Equitation Russia</a:t>
            </a:r>
            <a:endParaRPr lang="ru-RU" dirty="0"/>
          </a:p>
        </p:txBody>
      </p:sp>
      <p:pic>
        <p:nvPicPr>
          <p:cNvPr id="6" name="Содержимое 5" descr="слалом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284" y="1600200"/>
            <a:ext cx="6553431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Уровни сложности в рабочей выездке</a:t>
            </a:r>
            <a:endParaRPr lang="ru-RU" sz="32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правилах мы выделяем  7 уровней сложности. 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Working Equitation Russia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Кувшин</a:t>
            </a:r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Working Equitation Russia</a:t>
            </a:r>
            <a:endParaRPr lang="ru-RU" dirty="0"/>
          </a:p>
        </p:txBody>
      </p:sp>
      <p:pic>
        <p:nvPicPr>
          <p:cNvPr id="6" name="Содержимое 5" descr="кувшин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380" y="2428261"/>
            <a:ext cx="6095239" cy="2869841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Шляпа</a:t>
            </a:r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Working Equitation Russia</a:t>
            </a:r>
            <a:endParaRPr lang="ru-RU" dirty="0"/>
          </a:p>
        </p:txBody>
      </p:sp>
      <p:pic>
        <p:nvPicPr>
          <p:cNvPr id="6" name="Содержимое 5" descr="шляпа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5492" y="1869530"/>
            <a:ext cx="6273016" cy="3987302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Колокол</a:t>
            </a:r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Working Equitation Russia</a:t>
            </a:r>
            <a:endParaRPr lang="ru-RU" dirty="0"/>
          </a:p>
        </p:txBody>
      </p:sp>
      <p:pic>
        <p:nvPicPr>
          <p:cNvPr id="6" name="Содержимое 5" descr="колокол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952" y="2453657"/>
            <a:ext cx="5638096" cy="2819048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Взять </a:t>
            </a:r>
            <a:r>
              <a:rPr lang="ru-RU" dirty="0" err="1" smtClean="0"/>
              <a:t>гаррочу</a:t>
            </a:r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Working Equitation Russia</a:t>
            </a:r>
            <a:endParaRPr lang="ru-RU" dirty="0"/>
          </a:p>
        </p:txBody>
      </p:sp>
      <p:pic>
        <p:nvPicPr>
          <p:cNvPr id="6" name="Содержимое 5" descr="взять гаррочу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857" y="2529848"/>
            <a:ext cx="5714286" cy="2666667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Снять кольцо</a:t>
            </a:r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Working Equitation Russia</a:t>
            </a:r>
            <a:endParaRPr lang="ru-RU" dirty="0"/>
          </a:p>
        </p:txBody>
      </p:sp>
      <p:pic>
        <p:nvPicPr>
          <p:cNvPr id="6" name="Содержимое 5" descr="снять кольцо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5650" y="2885403"/>
            <a:ext cx="5612699" cy="1955556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Поставить </a:t>
            </a:r>
            <a:r>
              <a:rPr lang="ru-RU" dirty="0" err="1" smtClean="0"/>
              <a:t>гаррочу</a:t>
            </a:r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Working Equitation Russia</a:t>
            </a:r>
            <a:endParaRPr lang="ru-RU" dirty="0"/>
          </a:p>
        </p:txBody>
      </p:sp>
      <p:pic>
        <p:nvPicPr>
          <p:cNvPr id="6" name="Содержимое 5" descr="поставить гаррочу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3111" y="2415562"/>
            <a:ext cx="6577778" cy="2895238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Сайдпасс</a:t>
            </a:r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Working Equitation Russia</a:t>
            </a:r>
            <a:endParaRPr lang="ru-RU" dirty="0"/>
          </a:p>
        </p:txBody>
      </p:sp>
      <p:pic>
        <p:nvPicPr>
          <p:cNvPr id="6" name="Содержимое 5" descr="сайдпасс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5333" y="2313975"/>
            <a:ext cx="6933334" cy="3098413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Прыжок</a:t>
            </a:r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Working Equitation Russia</a:t>
            </a:r>
            <a:endParaRPr lang="ru-RU" dirty="0"/>
          </a:p>
        </p:txBody>
      </p:sp>
      <p:pic>
        <p:nvPicPr>
          <p:cNvPr id="6" name="Содержимое 5" descr="прыжок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8190" y="2453657"/>
            <a:ext cx="7847620" cy="2819048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Брод</a:t>
            </a:r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Working Equitation Russia</a:t>
            </a:r>
            <a:endParaRPr lang="ru-RU" dirty="0"/>
          </a:p>
        </p:txBody>
      </p:sp>
      <p:pic>
        <p:nvPicPr>
          <p:cNvPr id="6" name="Содержимое 5" descr="брод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7396" y="2250483"/>
            <a:ext cx="6349207" cy="3225397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маршрута</a:t>
            </a:r>
            <a:endParaRPr lang="ru-RU" dirty="0"/>
          </a:p>
        </p:txBody>
      </p:sp>
      <p:pic>
        <p:nvPicPr>
          <p:cNvPr id="5" name="Содержимое 4" descr="my-example-course-ma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0197" y="1600200"/>
            <a:ext cx="7923605" cy="4525963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Working Equitation Russia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Уровни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L1 – Предварительный</a:t>
            </a:r>
          </a:p>
          <a:p>
            <a:r>
              <a:rPr lang="ru-RU" dirty="0" smtClean="0"/>
              <a:t>L2 – Легкий «Б»</a:t>
            </a:r>
          </a:p>
          <a:p>
            <a:r>
              <a:rPr lang="ru-RU" dirty="0" smtClean="0"/>
              <a:t>L3 – Легкий «А»</a:t>
            </a:r>
          </a:p>
          <a:p>
            <a:r>
              <a:rPr lang="ru-RU" dirty="0" smtClean="0"/>
              <a:t>L4 – Средний «Б»</a:t>
            </a:r>
          </a:p>
          <a:p>
            <a:r>
              <a:rPr lang="ru-RU" dirty="0" smtClean="0"/>
              <a:t>L5 – Средний «А»</a:t>
            </a:r>
          </a:p>
          <a:p>
            <a:r>
              <a:rPr lang="ru-RU" dirty="0" smtClean="0"/>
              <a:t>L6 – Сложный «Б»</a:t>
            </a:r>
          </a:p>
          <a:p>
            <a:r>
              <a:rPr lang="ru-RU" dirty="0" smtClean="0"/>
              <a:t>L7 – Сложный «А»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Working Equitation Russia</a:t>
            </a: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маршрута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Working Equitation Russia</a:t>
            </a:r>
            <a:endParaRPr lang="ru-RU" dirty="0"/>
          </a:p>
        </p:txBody>
      </p:sp>
      <p:pic>
        <p:nvPicPr>
          <p:cNvPr id="7" name="Содержимое 6" descr="FB_IMG_154003642387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2279" y="1600200"/>
            <a:ext cx="8019441" cy="4525963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маршрута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Working Equitation Russia</a:t>
            </a:r>
            <a:endParaRPr lang="ru-RU" dirty="0"/>
          </a:p>
        </p:txBody>
      </p:sp>
      <p:pic>
        <p:nvPicPr>
          <p:cNvPr id="6" name="Содержимое 5" descr="c74027beda0646726bd3947ef3f8d5bd.jpg"/>
          <p:cNvPicPr>
            <a:picLocks noGrp="1" noChangeAspect="1"/>
          </p:cNvPicPr>
          <p:nvPr>
            <p:ph idx="1"/>
          </p:nvPr>
        </p:nvPicPr>
        <p:blipFill>
          <a:blip r:embed="rId2"/>
          <a:srcRect b="11188"/>
          <a:stretch>
            <a:fillRect/>
          </a:stretch>
        </p:blipFill>
        <p:spPr>
          <a:xfrm>
            <a:off x="1214414" y="1357298"/>
            <a:ext cx="6643734" cy="4561308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маршрута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Working Equitation Russia</a:t>
            </a:r>
            <a:endParaRPr lang="ru-RU" dirty="0"/>
          </a:p>
        </p:txBody>
      </p:sp>
      <p:pic>
        <p:nvPicPr>
          <p:cNvPr id="7" name="Содержимое 6" descr="f6f3304c9861115c13fd484fea13168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5961" y="1600200"/>
            <a:ext cx="3132077" cy="4525963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маршрута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Working Equitation Russia</a:t>
            </a:r>
            <a:endParaRPr lang="ru-RU" dirty="0"/>
          </a:p>
        </p:txBody>
      </p:sp>
      <p:pic>
        <p:nvPicPr>
          <p:cNvPr id="6" name="Содержимое 5" descr="5 фев 2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0258" y="2005547"/>
            <a:ext cx="5963483" cy="3715269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22313" y="4500570"/>
            <a:ext cx="7772400" cy="126840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Принципы судейства этапа «Скорость»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714348" y="3214686"/>
            <a:ext cx="7772400" cy="1093791"/>
          </a:xfrm>
        </p:spPr>
        <p:txBody>
          <a:bodyPr/>
          <a:lstStyle/>
          <a:p>
            <a:r>
              <a:rPr lang="ru-RU" dirty="0" smtClean="0"/>
              <a:t>За счет разнообразия задач, которые ставит рабочая выездка перед спортивной парой, наиболее успешными в ней будут гармонично развитые лошади.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Working Equitation Russia</a:t>
            </a: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22313" y="4500570"/>
            <a:ext cx="7772400" cy="126840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Принципы судейства этапа «Сортировка скота»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714348" y="3214686"/>
            <a:ext cx="7772400" cy="1093791"/>
          </a:xfrm>
        </p:spPr>
        <p:txBody>
          <a:bodyPr/>
          <a:lstStyle/>
          <a:p>
            <a:r>
              <a:rPr lang="ru-RU" dirty="0" smtClean="0"/>
              <a:t>За счет разнообразия задач, которые ставит рабочая выездка перед спортивной парой, наиболее успешными в ней будут гармонично развитые лошади.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Working Equitation Russia</a:t>
            </a:r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22313" y="4143380"/>
            <a:ext cx="7772400" cy="1625595"/>
          </a:xfrm>
        </p:spPr>
        <p:txBody>
          <a:bodyPr>
            <a:noAutofit/>
          </a:bodyPr>
          <a:lstStyle/>
          <a:p>
            <a:r>
              <a:rPr lang="ru-RU" sz="3200" dirty="0" smtClean="0"/>
              <a:t>Подсчет индивидуальных и командных баллов и распределение мест</a:t>
            </a:r>
            <a:endParaRPr lang="ru-RU" sz="32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714348" y="2500306"/>
            <a:ext cx="7772400" cy="1500187"/>
          </a:xfrm>
        </p:spPr>
        <p:txBody>
          <a:bodyPr/>
          <a:lstStyle/>
          <a:p>
            <a:r>
              <a:rPr lang="ru-RU" dirty="0" smtClean="0"/>
              <a:t>Или что можно улучшить в работе с лошадью по средствам упражнений из арсенала Рабочей Выездки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Working Equitation Russia</a:t>
            </a:r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Принцип подсчета баллов на каждом этапе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9388" lvl="2" indent="0"/>
            <a:r>
              <a:rPr lang="ru-RU" dirty="0" smtClean="0"/>
              <a:t>Допустим, в соревновании заявлено 20 всадников. Каждому месту в таблице будет присвоено следующее количество баллов:</a:t>
            </a:r>
          </a:p>
          <a:p>
            <a:pPr marL="179388" lvl="2" indent="0"/>
            <a:endParaRPr lang="ru-RU" dirty="0" smtClean="0"/>
          </a:p>
          <a:p>
            <a:pPr marL="268288" lvl="1" indent="0"/>
            <a:r>
              <a:rPr lang="ru-RU" dirty="0" smtClean="0"/>
              <a:t>1 место             21 балл</a:t>
            </a:r>
          </a:p>
          <a:p>
            <a:pPr marL="268288" lvl="1" indent="0"/>
            <a:r>
              <a:rPr lang="ru-RU" dirty="0" smtClean="0"/>
              <a:t>2 место             19 баллов</a:t>
            </a:r>
          </a:p>
          <a:p>
            <a:pPr marL="268288" lvl="1" indent="0"/>
            <a:r>
              <a:rPr lang="ru-RU" dirty="0" smtClean="0"/>
              <a:t>3 место             18 баллов</a:t>
            </a:r>
          </a:p>
          <a:p>
            <a:pPr marL="268288" lvl="1" indent="0"/>
            <a:r>
              <a:rPr lang="ru-RU" dirty="0" smtClean="0"/>
              <a:t>….</a:t>
            </a:r>
          </a:p>
          <a:p>
            <a:pPr marL="268288" lvl="1" indent="0"/>
            <a:r>
              <a:rPr lang="ru-RU" dirty="0" smtClean="0"/>
              <a:t>19 место           2 балл</a:t>
            </a:r>
          </a:p>
          <a:p>
            <a:pPr marL="268288" lvl="1" indent="0"/>
            <a:r>
              <a:rPr lang="ru-RU" dirty="0" smtClean="0"/>
              <a:t>20 место           1 балл</a:t>
            </a:r>
          </a:p>
          <a:p>
            <a:endParaRPr lang="ru-RU" dirty="0" smtClean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dirty="0" smtClean="0"/>
              <a:t>1 место = N + 1</a:t>
            </a:r>
          </a:p>
          <a:p>
            <a:r>
              <a:rPr lang="ru-RU" sz="2000" dirty="0" smtClean="0"/>
              <a:t>2 место = N – 1</a:t>
            </a:r>
          </a:p>
          <a:p>
            <a:r>
              <a:rPr lang="ru-RU" sz="2000" dirty="0" smtClean="0"/>
              <a:t>3 место = N – 2</a:t>
            </a:r>
          </a:p>
          <a:p>
            <a:r>
              <a:rPr lang="ru-RU" sz="2000" dirty="0" smtClean="0"/>
              <a:t>4 место = N – 3 и т.д.</a:t>
            </a:r>
          </a:p>
          <a:p>
            <a:endParaRPr lang="ru-RU" sz="2000" dirty="0" smtClean="0"/>
          </a:p>
          <a:p>
            <a:r>
              <a:rPr lang="ru-RU" sz="2000" dirty="0" smtClean="0"/>
              <a:t>где N = количество</a:t>
            </a:r>
          </a:p>
          <a:p>
            <a:r>
              <a:rPr lang="ru-RU" sz="2000" dirty="0" smtClean="0"/>
              <a:t>всадников, заявленных на соревнование и принявших участие в этапе «Выездка».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Working Equitation Russia</a:t>
            </a:r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распределяются места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66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 gridSpan="5">
                  <a:txBody>
                    <a:bodyPr/>
                    <a:lstStyle/>
                    <a:p>
                      <a:r>
                        <a:rPr lang="ru-RU" dirty="0" smtClean="0"/>
                        <a:t>При равных результатах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Выездка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Наибольший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результат</a:t>
                      </a:r>
                      <a:r>
                        <a:rPr lang="ru-RU" baseline="0" dirty="0" smtClean="0"/>
                        <a:t> в процентах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Наибольшиеобщие</a:t>
                      </a:r>
                      <a:r>
                        <a:rPr lang="ru-RU" dirty="0" smtClean="0"/>
                        <a:t> оценки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Равные места и ИБ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Стиль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Наибольшийрезультат</a:t>
                      </a:r>
                      <a:r>
                        <a:rPr lang="ru-RU" baseline="0" dirty="0" smtClean="0"/>
                        <a:t> в процентах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Отсутствие</a:t>
                      </a:r>
                      <a:r>
                        <a:rPr lang="ru-RU" baseline="0" dirty="0" smtClean="0"/>
                        <a:t> 0 баллов за препятствия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Наибольшиеобщие</a:t>
                      </a:r>
                      <a:r>
                        <a:rPr lang="ru-RU" dirty="0" smtClean="0"/>
                        <a:t> оценки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Равные места и ИБ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Скорость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Наименьшее</a:t>
                      </a:r>
                      <a:r>
                        <a:rPr lang="ru-RU" baseline="0" dirty="0" smtClean="0"/>
                        <a:t> время прохождения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Меньшее</a:t>
                      </a:r>
                      <a:r>
                        <a:rPr lang="ru-RU" baseline="0" dirty="0" smtClean="0"/>
                        <a:t> число штрафных баллов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Равные места и ИБ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Working Equitation Russia</a:t>
            </a:r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Равенство ИБ по итогу всех этапов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Участник, получивший более высокий средний индивидуальный балл за два этапа «Выездка» и «Стиль», будет размещен выше в таблице результатов.</a:t>
            </a:r>
          </a:p>
          <a:p>
            <a:r>
              <a:rPr lang="ru-RU" dirty="0" smtClean="0"/>
              <a:t>Если по-прежнему ничья, участник, получивший более высокий индивидуальный балл за этап «Стиль», будет размещен выше в таблице результатов.</a:t>
            </a:r>
          </a:p>
          <a:p>
            <a:r>
              <a:rPr lang="ru-RU" dirty="0" smtClean="0"/>
              <a:t>Если по-прежнему ничья, участник, показавший лучшее время на этапе «Скорость», будет размещен выше в таблице результатов.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Working Equitation Russia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Сравнение уровней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485823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6040"/>
                <a:gridCol w="714380"/>
                <a:gridCol w="857256"/>
                <a:gridCol w="771843"/>
                <a:gridCol w="714380"/>
                <a:gridCol w="928694"/>
                <a:gridCol w="928694"/>
                <a:gridCol w="88453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Выездка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Аллюр в проездах этапа стиль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Скорость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Сортировка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Управление 1 рука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Менка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рысь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рысь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шаг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</a:t>
                      </a:r>
                      <a:r>
                        <a:rPr lang="ru-RU" dirty="0" err="1" smtClean="0"/>
                        <a:t>возд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</a:t>
                      </a:r>
                      <a:r>
                        <a:rPr lang="ru-RU" dirty="0" err="1" smtClean="0"/>
                        <a:t>возд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</a:t>
                      </a:r>
                      <a:r>
                        <a:rPr lang="ru-RU" dirty="0" err="1" smtClean="0"/>
                        <a:t>возд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Строевая рысь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Мин препятствий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Сайдпасс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Брод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Working Equitation Russia</a:t>
            </a:r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Командные баллы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9388" indent="0">
              <a:tabLst>
                <a:tab pos="0" algn="l"/>
                <a:tab pos="1252538" algn="l"/>
              </a:tabLst>
            </a:pPr>
            <a:r>
              <a:rPr lang="ru-RU" dirty="0" smtClean="0"/>
              <a:t>Итоговый результат команды рассчитывается путем суммирования индивидуальных баллов трех лучших всадников команды в каждом из этапов с баллами, заработанными командой на этапе «Сортировка скота». Команды ранжируются по общему количеству командных баллов.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Working Equitation Russia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Особенности препятствий на разных уровнях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Working Equitation Russia</a:t>
            </a:r>
            <a:endParaRPr lang="ru-RU" dirty="0"/>
          </a:p>
        </p:txBody>
      </p:sp>
      <p:pic>
        <p:nvPicPr>
          <p:cNvPr id="9" name="Содержимое 8" descr="Frame 1 (1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7898" y="1600200"/>
            <a:ext cx="4228203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Принципы судейства каждого этапа соревнований</a:t>
            </a:r>
            <a:endParaRPr lang="ru-RU" sz="32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Целью Рабочей выездки является сохранение национальных конных традиций,</a:t>
            </a:r>
          </a:p>
          <a:p>
            <a:r>
              <a:rPr lang="ru-RU" dirty="0" smtClean="0"/>
              <a:t>неотъемлемой частью которых являются породы лошадей, седла и уздечки,</a:t>
            </a:r>
          </a:p>
          <a:p>
            <a:r>
              <a:rPr lang="ru-RU" dirty="0" smtClean="0"/>
              <a:t>костюмы для верховой езды, а также приемы работы с животными, которые</a:t>
            </a:r>
          </a:p>
          <a:p>
            <a:r>
              <a:rPr lang="ru-RU" dirty="0" smtClean="0"/>
              <a:t>формировались на протяжении столетий.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Working Equitation Russia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Шкала тренинга</a:t>
            </a:r>
            <a:endParaRPr lang="ru-RU" sz="32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Соревнования по Рабочей выездке состоят из 4 этапов. Окончательный результат соревнований определяется суммированием баллов за каждый из этапов. Этапы соревнования всегда проходят в одной и той же последовательности. 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Working Equitation Russia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Шкала тренинга</a:t>
            </a:r>
            <a:endParaRPr lang="ru-RU" dirty="0"/>
          </a:p>
        </p:txBody>
      </p:sp>
      <p:pic>
        <p:nvPicPr>
          <p:cNvPr id="8" name="Рисунок 7" descr="шкала тренинга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04" r="104"/>
          <a:stretch>
            <a:fillRect/>
          </a:stretch>
        </p:blipFill>
        <p:spPr/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Универсальна для всех дисциплин. Как и в спортивной выездке, при судействе этапов «Выездка» и «Стиль» оценки выставляются с учетом шкалы тренинга.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Working Equitation Russia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Анализ тестов этапа «Выездка», обзор элементов и упражнений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Международные правила включают в себя 16 препятствий, каждое из которых может иметь вариации исполнения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Working Equitation Russia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orking Equitation">
  <a:themeElements>
    <a:clrScheme name="working equitation Russia">
      <a:dk1>
        <a:srgbClr val="3C3C3C"/>
      </a:dk1>
      <a:lt1>
        <a:srgbClr val="FFFFFF"/>
      </a:lt1>
      <a:dk2>
        <a:srgbClr val="0E42E5"/>
      </a:dk2>
      <a:lt2>
        <a:srgbClr val="EEECE1"/>
      </a:lt2>
      <a:accent1>
        <a:srgbClr val="179CFF"/>
      </a:accent1>
      <a:accent2>
        <a:srgbClr val="E2295E"/>
      </a:accent2>
      <a:accent3>
        <a:srgbClr val="E1C7D8"/>
      </a:accent3>
      <a:accent4>
        <a:srgbClr val="8064A2"/>
      </a:accent4>
      <a:accent5>
        <a:srgbClr val="4BACC6"/>
      </a:accent5>
      <a:accent6>
        <a:srgbClr val="F79646"/>
      </a:accent6>
      <a:hlink>
        <a:srgbClr val="179CE1"/>
      </a:hlink>
      <a:folHlink>
        <a:srgbClr val="FF4090"/>
      </a:folHlink>
    </a:clrScheme>
    <a:fontScheme name="Working Equitation Russia">
      <a:majorFont>
        <a:latin typeface="Courier regular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1300</TotalTime>
  <Words>812</Words>
  <Application>Microsoft Office PowerPoint</Application>
  <PresentationFormat>Экран (4:3)</PresentationFormat>
  <Paragraphs>226</Paragraphs>
  <Slides>40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Working Equitation</vt:lpstr>
      <vt:lpstr>Основы рабочей выездки</vt:lpstr>
      <vt:lpstr>Уровни сложности в рабочей выездке</vt:lpstr>
      <vt:lpstr>Уровни</vt:lpstr>
      <vt:lpstr>Сравнение уровней</vt:lpstr>
      <vt:lpstr>Особенности препятствий на разных уровнях</vt:lpstr>
      <vt:lpstr>Принципы судейства каждого этапа соревнований</vt:lpstr>
      <vt:lpstr>Шкала тренинга</vt:lpstr>
      <vt:lpstr>Шкала тренинга</vt:lpstr>
      <vt:lpstr>Анализ тестов этапа «Выездка», обзор элементов и упражнений</vt:lpstr>
      <vt:lpstr>Этап «Выездка»</vt:lpstr>
      <vt:lpstr>Принципы судейства этапа «Стиль» </vt:lpstr>
      <vt:lpstr>курс-дизайн на этапах «Стиль» и «скорость»</vt:lpstr>
      <vt:lpstr>Мост</vt:lpstr>
      <vt:lpstr>Калитка</vt:lpstr>
      <vt:lpstr>Загон</vt:lpstr>
      <vt:lpstr>Восьмерка</vt:lpstr>
      <vt:lpstr>Клевер</vt:lpstr>
      <vt:lpstr>Змейка</vt:lpstr>
      <vt:lpstr>Слалом</vt:lpstr>
      <vt:lpstr>Кувшин</vt:lpstr>
      <vt:lpstr>Шляпа</vt:lpstr>
      <vt:lpstr>Колокол</vt:lpstr>
      <vt:lpstr>Взять гаррочу</vt:lpstr>
      <vt:lpstr>Снять кольцо</vt:lpstr>
      <vt:lpstr>Поставить гаррочу</vt:lpstr>
      <vt:lpstr>Сайдпасс</vt:lpstr>
      <vt:lpstr>Прыжок</vt:lpstr>
      <vt:lpstr>Брод</vt:lpstr>
      <vt:lpstr>Пример маршрута</vt:lpstr>
      <vt:lpstr>Пример маршрута</vt:lpstr>
      <vt:lpstr>Пример маршрута</vt:lpstr>
      <vt:lpstr>Пример маршрута</vt:lpstr>
      <vt:lpstr>Пример маршрута</vt:lpstr>
      <vt:lpstr>Принципы судейства этапа «Скорость» </vt:lpstr>
      <vt:lpstr>Принципы судейства этапа «Сортировка скота» </vt:lpstr>
      <vt:lpstr>Подсчет индивидуальных и командных баллов и распределение мест</vt:lpstr>
      <vt:lpstr>Принцип подсчета баллов на каждом этапе</vt:lpstr>
      <vt:lpstr>Как распределяются места</vt:lpstr>
      <vt:lpstr>Равенство ИБ по итогу всех этапов</vt:lpstr>
      <vt:lpstr>Командные баллы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МВЛ</cp:lastModifiedBy>
  <cp:revision>57</cp:revision>
  <dcterms:created xsi:type="dcterms:W3CDTF">2023-02-27T05:53:21Z</dcterms:created>
  <dcterms:modified xsi:type="dcterms:W3CDTF">2023-03-05T23:05:51Z</dcterms:modified>
</cp:coreProperties>
</file>