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3" r:id="rId3"/>
    <p:sldId id="278" r:id="rId4"/>
    <p:sldId id="294" r:id="rId5"/>
    <p:sldId id="293" r:id="rId6"/>
    <p:sldId id="295" r:id="rId7"/>
    <p:sldId id="296" r:id="rId8"/>
    <p:sldId id="277" r:id="rId9"/>
    <p:sldId id="257" r:id="rId10"/>
    <p:sldId id="258" r:id="rId11"/>
    <p:sldId id="259" r:id="rId12"/>
    <p:sldId id="285" r:id="rId13"/>
    <p:sldId id="260" r:id="rId14"/>
    <p:sldId id="286" r:id="rId15"/>
    <p:sldId id="261" r:id="rId16"/>
    <p:sldId id="287" r:id="rId17"/>
    <p:sldId id="262" r:id="rId18"/>
    <p:sldId id="276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83" r:id="rId32"/>
    <p:sldId id="284" r:id="rId33"/>
    <p:sldId id="288" r:id="rId34"/>
    <p:sldId id="289" r:id="rId35"/>
    <p:sldId id="290" r:id="rId36"/>
    <p:sldId id="291" r:id="rId37"/>
    <p:sldId id="292" r:id="rId38"/>
    <p:sldId id="279" r:id="rId39"/>
    <p:sldId id="297" r:id="rId40"/>
    <p:sldId id="298" r:id="rId41"/>
    <p:sldId id="299" r:id="rId42"/>
    <p:sldId id="281" r:id="rId43"/>
    <p:sldId id="300" r:id="rId44"/>
    <p:sldId id="301" r:id="rId45"/>
    <p:sldId id="282" r:id="rId46"/>
    <p:sldId id="302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713" autoAdjust="0"/>
  </p:normalViewPr>
  <p:slideViewPr>
    <p:cSldViewPr>
      <p:cViewPr>
        <p:scale>
          <a:sx n="60" d="100"/>
          <a:sy n="60" d="100"/>
        </p:scale>
        <p:origin x="-3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E4D47-DB74-425E-9F02-9E6D4DDCA66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BE47A-8971-4FAC-9B0B-1DBAA0A71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9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Малый манеж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BE47A-8971-4FAC-9B0B-1DBAA0A7189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1"/>
            <a:r>
              <a:rPr lang="ru-RU" dirty="0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 shadeToTitle="1">
        <a:gradFill flip="none" rotWithShape="1">
          <a:gsLst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43636" y="1574792"/>
            <a:ext cx="25431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 hasCustomPrompt="1"/>
          </p:nvPr>
        </p:nvSpPr>
        <p:spPr>
          <a:xfrm>
            <a:off x="6143636" y="2214554"/>
            <a:ext cx="25431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2"/>
          </p:nvPr>
        </p:nvSpPr>
        <p:spPr>
          <a:xfrm>
            <a:off x="428596" y="1571612"/>
            <a:ext cx="25717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Содержимое 5"/>
          <p:cNvSpPr>
            <a:spLocks noGrp="1"/>
          </p:cNvSpPr>
          <p:nvPr>
            <p:ph sz="quarter" idx="13" hasCustomPrompt="1"/>
          </p:nvPr>
        </p:nvSpPr>
        <p:spPr>
          <a:xfrm>
            <a:off x="428596" y="2214554"/>
            <a:ext cx="257176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4"/>
          </p:nvPr>
        </p:nvSpPr>
        <p:spPr>
          <a:xfrm>
            <a:off x="3286116" y="1571612"/>
            <a:ext cx="261460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Содержимое 5"/>
          <p:cNvSpPr>
            <a:spLocks noGrp="1"/>
          </p:cNvSpPr>
          <p:nvPr>
            <p:ph sz="quarter" idx="15" hasCustomPrompt="1"/>
          </p:nvPr>
        </p:nvSpPr>
        <p:spPr>
          <a:xfrm>
            <a:off x="3286116" y="2211374"/>
            <a:ext cx="261460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8733" y="6356350"/>
            <a:ext cx="6837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43834" y="6356350"/>
            <a:ext cx="1042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AAC6BB-1CE2-41F2-8762-E15A861B4C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tabLst>
          <a:tab pos="1252538" algn="l"/>
        </a:tabLst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Основы рабочей выездки</a:t>
            </a:r>
            <a:endParaRPr lang="ru-RU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Организация тренировочной деятельности и соревновательного процесса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«Выездка»</a:t>
            </a:r>
            <a:endParaRPr lang="ru-RU" dirty="0"/>
          </a:p>
        </p:txBody>
      </p:sp>
      <p:pic>
        <p:nvPicPr>
          <p:cNvPr id="8" name="Рисунок 7" descr="d417dBOJN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76" r="5576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Манежная езда или тест по выездке являются обязательным этапом официальных соревнований. Для каждого уровня разрабатывается своей тест (схема), оформленная аналогично протоколам по спортивной выездке.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этапа «Выездка»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Боевое поле 20*40м (малый манеж)</a:t>
            </a:r>
          </a:p>
          <a:p>
            <a:pPr marL="514350" indent="-514350">
              <a:buAutoNum type="arabicPeriod"/>
            </a:pPr>
            <a:r>
              <a:rPr lang="ru-RU" dirty="0" smtClean="0"/>
              <a:t>Для каждого уровня разрабатывается тест</a:t>
            </a:r>
          </a:p>
          <a:p>
            <a:pPr marL="514350" indent="-514350">
              <a:buAutoNum type="arabicPeriod"/>
            </a:pPr>
            <a:r>
              <a:rPr lang="ru-RU" dirty="0" smtClean="0"/>
              <a:t>Сложность упражнений в тесте соответствует уровню заданий на этапах «Стиль» и «Скорость»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 каждое упражнение из теста спортивной паре оценивается по 10 бальной шкале с шагом 0,5 </a:t>
            </a:r>
            <a:endParaRPr lang="ru-RU" dirty="0"/>
          </a:p>
        </p:txBody>
      </p:sp>
      <p:pic>
        <p:nvPicPr>
          <p:cNvPr id="9" name="Содержимое 8" descr="l-AHXjgJXCw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415" r="9905"/>
          <a:stretch>
            <a:fillRect/>
          </a:stretch>
        </p:blipFill>
        <p:spPr>
          <a:xfrm>
            <a:off x="4857751" y="1620534"/>
            <a:ext cx="3912809" cy="4094482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«Стиль»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Целью данного испытания является демонстрация всадником стиля и легкости в управлении лошадью, четкости при выполнении заданий, точности в траекториях, а также непринужденности действий и плавности движений лошади.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9" name="Рисунок 8" descr="шляпа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95" r="5495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«Стиль»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Рекомендованный размер боевого поля от 70*40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Количество препятствий на маршруте от 8 до 16 в зависимости от уровня</a:t>
            </a:r>
          </a:p>
          <a:p>
            <a:pPr marL="514350" indent="-514350">
              <a:buAutoNum type="arabicPeriod"/>
            </a:pPr>
            <a:r>
              <a:rPr lang="ru-RU" dirty="0" smtClean="0"/>
              <a:t>Оценивается качество прохождения каждого препятствия по 10 бальной шкале с шагом в 0,5 балла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Все препятствия на маршруте пронумерованы и должны проходиться в заданном порядке</a:t>
            </a:r>
            <a:endParaRPr lang="ru-RU" dirty="0"/>
          </a:p>
        </p:txBody>
      </p:sp>
      <p:pic>
        <p:nvPicPr>
          <p:cNvPr id="6" name="Содержимое 5" descr="TIMW-3MQMr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«Скорость»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Целью данного испытания является прохождение маршрута без штрафов, в правильном порядке, как можно эффективнее и быстрее.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9" name="Рисунок 8" descr="мост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«Скорость»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Рекомендованный размер боевого поля от 70*40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Количество препятствий на маршруте от 8 до 16 в зависимости от уровня</a:t>
            </a:r>
          </a:p>
          <a:p>
            <a:pPr marL="514350" indent="-514350">
              <a:buAutoNum type="arabicPeriod"/>
            </a:pPr>
            <a:r>
              <a:rPr lang="ru-RU" dirty="0" smtClean="0"/>
              <a:t>Оценивается скорость прохождения всего маршрута, а за ошибки на нем начисляются штрафные секунды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Все препятствия на маршруте пронумерованы и должны проходиться в заданном порядке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pic>
        <p:nvPicPr>
          <p:cNvPr id="8" name="Содержимое 7" descr="2zWKPzbJhfk 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5802" r="18749"/>
          <a:stretch>
            <a:fillRect/>
          </a:stretch>
        </p:blipFill>
        <p:spPr>
          <a:xfrm>
            <a:off x="4709874" y="1710393"/>
            <a:ext cx="3791216" cy="386366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«Сортировка скота»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Это испытание проверяет способность лошади и всадника работать со скотом индивидуально и в команде. Задачей для всадника в этом тесте является отделение бычка от стада и перегон его в зону загона. 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9" name="Рисунок 8" descr="8F40A87A-39F5-4922-9DDA-E979BC225A41_1_201_a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75" r="5775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«Сортировка скота»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Является обязательным только на международных соревнованиях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Рекомендованный размер боевого поля от 70*30 с углами более 90 градусов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Это командный этап, команда состоит из 3-4 всадников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Число бычков на поле должно быть неизменно для всех команд и больше числа стартующих спортсменов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Все животные должны иметь идентификационный номер</a:t>
            </a:r>
            <a:endParaRPr lang="ru-RU" dirty="0"/>
          </a:p>
        </p:txBody>
      </p:sp>
      <p:pic>
        <p:nvPicPr>
          <p:cNvPr id="6" name="Содержимое 5" descr="nWBoJiirta0 1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5212"/>
          <a:stretch>
            <a:fillRect/>
          </a:stretch>
        </p:blipFill>
        <p:spPr>
          <a:xfrm>
            <a:off x="4648200" y="2064861"/>
            <a:ext cx="3995766" cy="3146591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Препятствия в рабочей выездке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Международные правила включают в себя 16 препятствий, каждое из которых может иметь вариации исполнения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препятствий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Движение по дугам</a:t>
            </a:r>
          </a:p>
          <a:p>
            <a:pPr marL="514350" indent="-514350">
              <a:buAutoNum type="arabicPeriod"/>
            </a:pPr>
            <a:r>
              <a:rPr lang="ru-RU" dirty="0" smtClean="0"/>
              <a:t>Движение по вольтам</a:t>
            </a:r>
          </a:p>
          <a:p>
            <a:pPr marL="514350" indent="-514350">
              <a:buAutoNum type="arabicPeriod"/>
            </a:pPr>
            <a:r>
              <a:rPr lang="ru-RU" dirty="0" smtClean="0"/>
              <a:t>Манипуляции с предметами</a:t>
            </a:r>
          </a:p>
          <a:p>
            <a:pPr marL="514350" indent="-514350">
              <a:buAutoNum type="arabicPeriod"/>
            </a:pPr>
            <a:r>
              <a:rPr lang="ru-RU" dirty="0" smtClean="0"/>
              <a:t>Движение по разным поверхностям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Работа с </a:t>
            </a:r>
            <a:r>
              <a:rPr lang="ru-RU" dirty="0" err="1" smtClean="0"/>
              <a:t>гаррочей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Движение по сложным траекториям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История возникновения и развития рабочей выездке в мире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Дисциплина Рабочая выездка, </a:t>
            </a:r>
            <a:r>
              <a:rPr lang="ru-RU" dirty="0" err="1" smtClean="0"/>
              <a:t>Working</a:t>
            </a:r>
            <a:r>
              <a:rPr lang="ru-RU" dirty="0" smtClean="0"/>
              <a:t> </a:t>
            </a:r>
            <a:r>
              <a:rPr lang="ru-RU" dirty="0" err="1" smtClean="0"/>
              <a:t>Equitation</a:t>
            </a:r>
            <a:r>
              <a:rPr lang="ru-RU" dirty="0" smtClean="0"/>
              <a:t>, была создана с целью</a:t>
            </a:r>
          </a:p>
          <a:p>
            <a:r>
              <a:rPr lang="ru-RU" dirty="0" smtClean="0"/>
              <a:t>популяризации и совершенствования конных техник, применяемых в разных странах, где лошади используются или использовались в различных аспектах полевой работы и работы со скотом.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 по дугам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Змейка</a:t>
            </a:r>
            <a:endParaRPr lang="ru-RU" dirty="0"/>
          </a:p>
        </p:txBody>
      </p:sp>
      <p:pic>
        <p:nvPicPr>
          <p:cNvPr id="10" name="Содержимое 9" descr="змейк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828" r="26444"/>
          <a:stretch>
            <a:fillRect/>
          </a:stretch>
        </p:blipFill>
        <p:spPr>
          <a:xfrm>
            <a:off x="571472" y="2803789"/>
            <a:ext cx="3088552" cy="2911227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Слалом</a:t>
            </a:r>
            <a:endParaRPr lang="ru-RU" dirty="0"/>
          </a:p>
        </p:txBody>
      </p:sp>
      <p:pic>
        <p:nvPicPr>
          <p:cNvPr id="11" name="Содержимое 10" descr="слалом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4876" y="3143248"/>
            <a:ext cx="3810000" cy="256222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 по вольтам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Загон</a:t>
            </a:r>
            <a:endParaRPr lang="ru-RU" dirty="0"/>
          </a:p>
        </p:txBody>
      </p:sp>
      <p:pic>
        <p:nvPicPr>
          <p:cNvPr id="17" name="Содержимое 16" descr="загон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43625" y="3342481"/>
            <a:ext cx="2543175" cy="1695450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Клевер</a:t>
            </a:r>
            <a:endParaRPr lang="ru-RU" dirty="0"/>
          </a:p>
        </p:txBody>
      </p:sp>
      <p:pic>
        <p:nvPicPr>
          <p:cNvPr id="15" name="Содержимое 14" descr="клевер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28625" y="3332956"/>
            <a:ext cx="2571750" cy="1714500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Восьмерка</a:t>
            </a:r>
            <a:endParaRPr lang="ru-RU" dirty="0"/>
          </a:p>
        </p:txBody>
      </p:sp>
      <p:pic>
        <p:nvPicPr>
          <p:cNvPr id="16" name="Содержимое 15" descr="восьмерка.jpg"/>
          <p:cNvPicPr>
            <a:picLocks noGrp="1" noChangeAspect="1"/>
          </p:cNvPicPr>
          <p:nvPr>
            <p:ph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286125" y="3315494"/>
            <a:ext cx="2614613" cy="174307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Манипуляции с предметами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Кувшин</a:t>
            </a:r>
            <a:endParaRPr lang="ru-RU" dirty="0"/>
          </a:p>
        </p:txBody>
      </p:sp>
      <p:pic>
        <p:nvPicPr>
          <p:cNvPr id="17" name="Содержимое 16" descr="кувшин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43625" y="3342481"/>
            <a:ext cx="2543175" cy="1695450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Шляпа</a:t>
            </a:r>
            <a:endParaRPr lang="ru-RU" dirty="0"/>
          </a:p>
        </p:txBody>
      </p:sp>
      <p:pic>
        <p:nvPicPr>
          <p:cNvPr id="15" name="Содержимое 14" descr="шляпа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28625" y="3332956"/>
            <a:ext cx="2571750" cy="1714500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Колокол</a:t>
            </a:r>
            <a:endParaRPr lang="ru-RU" dirty="0"/>
          </a:p>
        </p:txBody>
      </p:sp>
      <p:pic>
        <p:nvPicPr>
          <p:cNvPr id="16" name="Содержимое 15" descr="колокол.jpg"/>
          <p:cNvPicPr>
            <a:picLocks noGrp="1" noChangeAspect="1"/>
          </p:cNvPicPr>
          <p:nvPr>
            <p:ph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286125" y="3315834"/>
            <a:ext cx="2614613" cy="174239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Движение по разным поверхностям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Прыжок</a:t>
            </a:r>
            <a:endParaRPr lang="ru-RU" dirty="0"/>
          </a:p>
        </p:txBody>
      </p:sp>
      <p:pic>
        <p:nvPicPr>
          <p:cNvPr id="17" name="Содержимое 16" descr="пряжок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43625" y="3342481"/>
            <a:ext cx="2543175" cy="1695450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Мост</a:t>
            </a:r>
            <a:endParaRPr lang="ru-RU" dirty="0"/>
          </a:p>
        </p:txBody>
      </p:sp>
      <p:pic>
        <p:nvPicPr>
          <p:cNvPr id="15" name="Содержимое 14" descr="мост1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28625" y="3332956"/>
            <a:ext cx="2571750" cy="1714500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Брод</a:t>
            </a:r>
            <a:endParaRPr lang="ru-RU" dirty="0"/>
          </a:p>
        </p:txBody>
      </p:sp>
      <p:pic>
        <p:nvPicPr>
          <p:cNvPr id="16" name="Содержимое 15" descr="брод.jpg"/>
          <p:cNvPicPr>
            <a:picLocks noGrp="1" noChangeAspect="1"/>
          </p:cNvPicPr>
          <p:nvPr>
            <p:ph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286125" y="3451671"/>
            <a:ext cx="2614613" cy="147072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</a:t>
            </a:r>
            <a:r>
              <a:rPr lang="ru-RU" dirty="0" err="1" smtClean="0"/>
              <a:t>гаррочей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Поставить </a:t>
            </a:r>
            <a:r>
              <a:rPr lang="ru-RU" dirty="0" err="1" smtClean="0"/>
              <a:t>гаррочу</a:t>
            </a:r>
            <a:endParaRPr lang="ru-RU" dirty="0"/>
          </a:p>
        </p:txBody>
      </p:sp>
      <p:pic>
        <p:nvPicPr>
          <p:cNvPr id="19" name="Содержимое 18" descr="поставить гаррочу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43625" y="3342481"/>
            <a:ext cx="2543175" cy="1695450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Взять </a:t>
            </a:r>
            <a:r>
              <a:rPr lang="ru-RU" dirty="0" err="1" smtClean="0"/>
              <a:t>гаррочу</a:t>
            </a:r>
            <a:endParaRPr lang="ru-RU" dirty="0"/>
          </a:p>
        </p:txBody>
      </p:sp>
      <p:pic>
        <p:nvPicPr>
          <p:cNvPr id="15" name="Содержимое 14" descr="взять гаррочу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28625" y="3332956"/>
            <a:ext cx="2571750" cy="1714500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Снять кольцо</a:t>
            </a:r>
            <a:endParaRPr lang="ru-RU" dirty="0"/>
          </a:p>
        </p:txBody>
      </p:sp>
      <p:pic>
        <p:nvPicPr>
          <p:cNvPr id="18" name="Содержимое 17" descr="снятие кольца.jpg"/>
          <p:cNvPicPr>
            <a:picLocks noGrp="1" noChangeAspect="1"/>
          </p:cNvPicPr>
          <p:nvPr>
            <p:ph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286125" y="3315494"/>
            <a:ext cx="2614613" cy="174307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Движение </a:t>
            </a:r>
            <a:r>
              <a:rPr lang="ru-RU" dirty="0" smtClean="0"/>
              <a:t>по сложным траекториям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Калитка</a:t>
            </a:r>
            <a:endParaRPr lang="ru-RU" dirty="0"/>
          </a:p>
        </p:txBody>
      </p:sp>
      <p:pic>
        <p:nvPicPr>
          <p:cNvPr id="10" name="Содержимое 9" descr="калитка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Сайдпасс</a:t>
            </a:r>
            <a:endParaRPr lang="ru-RU" dirty="0"/>
          </a:p>
        </p:txBody>
      </p:sp>
      <p:pic>
        <p:nvPicPr>
          <p:cNvPr id="11" name="Содержимое 10" descr="сайдпасс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803260"/>
            <a:ext cx="4041775" cy="2694517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амуниции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Вероятно, Рабочая Выездка самая демократичная дисциплина конного спорта с точки зрения амуниции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требования к костюму и амуниции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Чистота, опрятность, соответствие погодным условиям.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Выдержаны в едином стиле.</a:t>
            </a:r>
          </a:p>
          <a:p>
            <a:pPr marL="514350" indent="-514350">
              <a:buAutoNum type="arabicPeriod"/>
            </a:pPr>
            <a:r>
              <a:rPr lang="ru-RU" dirty="0" smtClean="0"/>
              <a:t>Украшения и декор минимальными и не мешать лошади или всаднику.</a:t>
            </a:r>
          </a:p>
          <a:p>
            <a:pPr marL="514350" indent="-514350">
              <a:buAutoNum type="arabicPeriod"/>
            </a:pPr>
            <a:r>
              <a:rPr lang="ru-RU" dirty="0" smtClean="0"/>
              <a:t>Единый стиль на всех этапах соревнования. Изменения в одежде допускаются при условии сохранения парой выбранного стиля в рамках одного турнира.</a:t>
            </a:r>
          </a:p>
          <a:p>
            <a:pPr marL="514350" indent="-514350">
              <a:buAutoNum type="arabicPeriod"/>
            </a:pPr>
            <a:r>
              <a:rPr lang="ru-RU" dirty="0" smtClean="0"/>
              <a:t>Использование шлема и защитного жилета разрешено на всех уровнях.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Всадники в возрасте до 18 лет обязаны носить защитный шлем.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Наличие головного убора (шлем, шляпу, кепку и т.п.), гармонично сочетающийся со стилем пары обязательно.</a:t>
            </a:r>
          </a:p>
          <a:p>
            <a:pPr marL="514350" indent="-514350">
              <a:buAutoNum type="arabicPeriod"/>
            </a:pPr>
            <a:r>
              <a:rPr lang="ru-RU" dirty="0" smtClean="0"/>
              <a:t>Главный судья имеет право потребовать наличия шлема для всех участников соревнования.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Официальные лица соревнования или Главный судья имеют право установить форму одежды для конкретного мероприятия в рамках общих требований.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Седла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Допускаются любые модели седел с ленчиком или приравненные к ним.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Разрешены подперсье и подхвостник.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Разрешены меховые или тканевые чехлы (покрытия) на седло.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 начальном уровне (L1) допускаются меховые и тканевые </a:t>
            </a:r>
            <a:r>
              <a:rPr lang="ru-RU" dirty="0" err="1" smtClean="0"/>
              <a:t>пады</a:t>
            </a:r>
            <a:r>
              <a:rPr lang="ru-RU" dirty="0" smtClean="0"/>
              <a:t> для верховой езды без стремян.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Уздечки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Допускаются уздечки с трензелем, мундштучные оголовья, </a:t>
            </a:r>
            <a:r>
              <a:rPr lang="ru-RU" dirty="0" err="1" smtClean="0"/>
              <a:t>безтрензельные</a:t>
            </a:r>
            <a:r>
              <a:rPr lang="ru-RU" dirty="0" smtClean="0"/>
              <a:t> уздечки, </a:t>
            </a:r>
            <a:r>
              <a:rPr lang="ru-RU" dirty="0" err="1" smtClean="0"/>
              <a:t>сайдпулы</a:t>
            </a:r>
            <a:r>
              <a:rPr lang="ru-RU" dirty="0" smtClean="0"/>
              <a:t> и </a:t>
            </a:r>
            <a:r>
              <a:rPr lang="ru-RU" dirty="0" err="1" smtClean="0"/>
              <a:t>босал</a:t>
            </a:r>
            <a:r>
              <a:rPr lang="ru-RU" dirty="0" smtClean="0"/>
              <a:t>. Допускаются классические и аутентичные </a:t>
            </a:r>
            <a:r>
              <a:rPr lang="ru-RU" dirty="0" err="1" smtClean="0"/>
              <a:t>хакаморы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ru-RU" dirty="0" smtClean="0"/>
              <a:t>Любой </a:t>
            </a:r>
            <a:r>
              <a:rPr lang="ru-RU" dirty="0" err="1" smtClean="0"/>
              <a:t>кавессон</a:t>
            </a:r>
            <a:r>
              <a:rPr lang="ru-RU" dirty="0" smtClean="0"/>
              <a:t>/капсюль должен быть отрегулирован таким образом, чтобы под ним на переносице помещалось два пальца горизонтально.</a:t>
            </a:r>
          </a:p>
          <a:p>
            <a:pPr marL="514350" indent="-514350">
              <a:buAutoNum type="arabicPeriod"/>
            </a:pPr>
            <a:r>
              <a:rPr lang="ru-RU" dirty="0" smtClean="0"/>
              <a:t>Допускается использование цепочки или подгубного ремня, шириной не менее 1,25 см. Цепочка или ремень должны лежать плоско в углублении подбородка лошади.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Всадник может использовать любые разрешенные удила, вне зависимости от национальной традиции выбранной им амуниции.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Ключевая идея и философия дисциплины Рабочая Выездка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Целью Рабочей выездки является сохранение национальных конных традиций,</a:t>
            </a:r>
          </a:p>
          <a:p>
            <a:r>
              <a:rPr lang="ru-RU" dirty="0" smtClean="0"/>
              <a:t>неотъемлемой частью которых являются породы лошадей, седла и уздечки,</a:t>
            </a:r>
          </a:p>
          <a:p>
            <a:r>
              <a:rPr lang="ru-RU" dirty="0" smtClean="0"/>
              <a:t>костюмы для верховой езды, а также приемы работы с животными, которые</a:t>
            </a:r>
          </a:p>
          <a:p>
            <a:r>
              <a:rPr lang="ru-RU" dirty="0" smtClean="0"/>
              <a:t>формировались на протяжении столетий.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Защитная амуниция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Ботинки для лошадей разрешены для всех этапов.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Колокольчики, </a:t>
            </a:r>
            <a:r>
              <a:rPr lang="ru-RU" dirty="0" err="1" smtClean="0"/>
              <a:t>ногавки</a:t>
            </a:r>
            <a:r>
              <a:rPr lang="ru-RU" dirty="0" smtClean="0"/>
              <a:t>, бинты разрешены для этапов «Стиль», «Скорость» и «Сортировка скота».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 этапе «Выездка» запрещено использовать любую защиту для ног.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Разрешено использовать капоры на уши. Они должны быть незаметными, близкими по цвету к масти лошади.</a:t>
            </a:r>
          </a:p>
          <a:p>
            <a:pPr marL="514350" indent="-514350">
              <a:buAutoNum type="arabicPeriod"/>
            </a:pPr>
            <a:r>
              <a:rPr lang="ru-RU" dirty="0" smtClean="0"/>
              <a:t>Использовать сетчатую маску от насекомых допустимо по согласованию с Главным судьей или предъявлении справки от ветеринарного врача.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Костюм всадника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Брюки, бриджи или юбку для верховой езды; рубашка или блуза с длинным или коротким рукавом с воротником; шлем или шляпа.</a:t>
            </a:r>
          </a:p>
          <a:p>
            <a:pPr marL="514350" indent="-514350">
              <a:buAutoNum type="arabicPeriod"/>
            </a:pPr>
            <a:r>
              <a:rPr lang="ru-RU" dirty="0" smtClean="0"/>
              <a:t>Куртки, пиджаки, рединготы, жилеты, перчатки допускаются, но не являются обязательными. </a:t>
            </a:r>
          </a:p>
          <a:p>
            <a:pPr marL="514350" indent="-514350">
              <a:buAutoNum type="arabicPeriod"/>
            </a:pPr>
            <a:r>
              <a:rPr lang="ru-RU" dirty="0" smtClean="0"/>
              <a:t>Специализированная обувь для верховой езды, в соответствии с выбранным стилем </a:t>
            </a:r>
          </a:p>
          <a:p>
            <a:pPr marL="514350" indent="-514350">
              <a:buAutoNum type="arabicPeriod"/>
            </a:pPr>
            <a:r>
              <a:rPr lang="ru-RU" dirty="0" smtClean="0"/>
              <a:t>Шпоры разрешены на любом этапе и уровне. Организационный комитет или Главный судья имеют право внести запрет или ограничения на использование шпор для каждого отдельного соревнования.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Стили в Рабочей Выездке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По региональному принципу: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Испанский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Португальский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Дома </a:t>
            </a:r>
            <a:r>
              <a:rPr lang="ru-RU" dirty="0" err="1" smtClean="0"/>
              <a:t>Вакеро</a:t>
            </a:r>
            <a:endParaRPr lang="ru-RU" dirty="0" smtClean="0"/>
          </a:p>
          <a:p>
            <a:pPr marL="914400" lvl="1" indent="-514350">
              <a:buAutoNum type="arabicPeriod"/>
            </a:pPr>
            <a:r>
              <a:rPr lang="ru-RU" dirty="0" smtClean="0"/>
              <a:t>Вестерн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Австралийский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И т.д.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 назначению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Спортивный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Военный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Охотничий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Рабочий (для работы со скотом)</a:t>
            </a:r>
          </a:p>
          <a:p>
            <a:pPr marL="914400" lvl="1" indent="-514350">
              <a:buAutoNum type="arabicPeriod"/>
            </a:pPr>
            <a:r>
              <a:rPr lang="ru-RU" dirty="0" smtClean="0"/>
              <a:t>Дамский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 в португальском стиле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Все элементы костюма продуманы и сбалансированы. Выдержаны в одной цветовой гамме и стилистике.</a:t>
            </a:r>
          </a:p>
          <a:p>
            <a:r>
              <a:rPr lang="ru-RU" dirty="0" smtClean="0"/>
              <a:t>Декоративные элементы минимальны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9" name="Рисунок 8" descr="Португальский стиль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 для показательных выступлений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 отличие от предыдущего образа, здесь богато декорированное оголовье и подперсье, что более уместно для шоу, но будет лишним на соревнованиях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8" name="Рисунок 7" descr="декор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34" r="5534"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Собирательный образ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Выдержан в единой цветовой гамме, не перегружен декоративными элементами и выглядит вполне «по-рабочему»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9" name="Рисунок 8" descr="сборный образ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Спортивный образ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Весь образ, выглядит в едином стиле и без украшения для гривы прекрасно подойдет для соревнований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Working Equitation Russia</a:t>
            </a:r>
            <a:endParaRPr lang="ru-RU" dirty="0"/>
          </a:p>
        </p:txBody>
      </p:sp>
      <p:pic>
        <p:nvPicPr>
          <p:cNvPr id="8" name="Рисунок 7" descr="спортивный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Сравним</a:t>
            </a:r>
            <a:endParaRPr lang="ru-RU" dirty="0"/>
          </a:p>
        </p:txBody>
      </p:sp>
      <p:pic>
        <p:nvPicPr>
          <p:cNvPr id="6" name="Содержимое 5" descr="Q13zD_4cnb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7" name="Содержимое 6" descr="Working+Equitation+CNC+2019+Day+38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7571" r="15212"/>
          <a:stretch>
            <a:fillRect/>
          </a:stretch>
        </p:blipFill>
        <p:spPr>
          <a:xfrm>
            <a:off x="4643438" y="1821605"/>
            <a:ext cx="4023354" cy="3964849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Подбор лошадей для рабочей выездки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счет разнообразия задач, которые ставит рабочая выездка перед спортивной парой, наиболее успешными в ней будут гармонично развитые лошади.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породы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Испания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6767"/>
            <a:ext cx="4040188" cy="3027503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Португалия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13770"/>
            <a:ext cx="4041775" cy="227349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85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Португалия</a:t>
            </a:r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3357697"/>
            <a:ext cx="2543175" cy="166501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США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Италия</a:t>
            </a:r>
            <a:endParaRPr lang="ru-RU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3451672"/>
            <a:ext cx="2614613" cy="1470719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333291"/>
            <a:ext cx="2571750" cy="1713830"/>
          </a:xfrm>
        </p:spPr>
      </p:pic>
    </p:spTree>
    <p:extLst>
      <p:ext uri="{BB962C8B-B14F-4D97-AF65-F5344CB8AC3E}">
        <p14:creationId xmlns:p14="http://schemas.microsoft.com/office/powerpoint/2010/main" val="135935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породы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Аргентина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1847"/>
            <a:ext cx="4040188" cy="2637344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США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11579"/>
            <a:ext cx="4041775" cy="3277879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033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породы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Франция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Италия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45790"/>
            <a:ext cx="4041775" cy="2809457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9061"/>
            <a:ext cx="4040188" cy="3062915"/>
          </a:xfrm>
        </p:spPr>
      </p:pic>
    </p:spTree>
    <p:extLst>
      <p:ext uri="{BB962C8B-B14F-4D97-AF65-F5344CB8AC3E}">
        <p14:creationId xmlns:p14="http://schemas.microsoft.com/office/powerpoint/2010/main" val="3632072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лошади, организация тренинга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 лошади для соревнований по рабочей выездки требует разнообразия и последовательности.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Приучение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023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Приучение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507"/>
            <a:ext cx="4038600" cy="269134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933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22313" y="3714752"/>
            <a:ext cx="7772400" cy="2054223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Применение препятствий Рабочей Выездки для решения </a:t>
            </a:r>
            <a:r>
              <a:rPr lang="ru-RU" sz="3200" dirty="0" err="1" smtClean="0"/>
              <a:t>трененговых</a:t>
            </a:r>
            <a:r>
              <a:rPr lang="ru-RU" sz="3200" dirty="0" smtClean="0"/>
              <a:t> задач в других дисциплинах конного спорта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14348" y="2071678"/>
            <a:ext cx="7772400" cy="1500187"/>
          </a:xfrm>
        </p:spPr>
        <p:txBody>
          <a:bodyPr/>
          <a:lstStyle/>
          <a:p>
            <a:r>
              <a:rPr lang="ru-RU" dirty="0" smtClean="0"/>
              <a:t>Или что можно улучшить в работе с лошадью по средствам упражнений из арсенала Рабочей Выездки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Мост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9" y="2803857"/>
            <a:ext cx="4035829" cy="2693324"/>
          </a:xfr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Калитка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805935"/>
            <a:ext cx="4035829" cy="2689167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917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Кувшин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1" y="2174875"/>
            <a:ext cx="3927046" cy="3951288"/>
          </a:xfr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Снятие кольца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98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виды спорта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43636" y="1574791"/>
            <a:ext cx="2543164" cy="8530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Португалия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ampinus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428596" y="1571612"/>
            <a:ext cx="2571768" cy="903574"/>
          </a:xfrm>
        </p:spPr>
        <p:txBody>
          <a:bodyPr>
            <a:normAutofit/>
          </a:bodyPr>
          <a:lstStyle/>
          <a:p>
            <a:r>
              <a:rPr lang="ru-RU" dirty="0" smtClean="0"/>
              <a:t>США</a:t>
            </a:r>
            <a:endParaRPr lang="ru-RU" dirty="0"/>
          </a:p>
          <a:p>
            <a:r>
              <a:rPr lang="en-US" dirty="0" smtClean="0"/>
              <a:t>Cutting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/>
          </p:nvPr>
        </p:nvSpPr>
        <p:spPr>
          <a:xfrm>
            <a:off x="3286116" y="1571612"/>
            <a:ext cx="2614602" cy="84051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Испания</a:t>
            </a:r>
          </a:p>
          <a:p>
            <a:r>
              <a:rPr lang="en-US" dirty="0" err="1" smtClean="0"/>
              <a:t>Acoso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derribo</a:t>
            </a:r>
            <a:endParaRPr lang="ru-RU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161506"/>
            <a:ext cx="2571750" cy="2057400"/>
          </a:xfrm>
        </p:spPr>
      </p:pic>
      <p:pic>
        <p:nvPicPr>
          <p:cNvPr id="22" name="Объект 21"/>
          <p:cNvPicPr>
            <a:picLocks noGrp="1" noChangeAspect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3315494"/>
            <a:ext cx="2614613" cy="1743075"/>
          </a:xfrm>
        </p:spPr>
      </p:pic>
      <p:pic>
        <p:nvPicPr>
          <p:cNvPr id="24" name="Объект 2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3347905"/>
            <a:ext cx="2543175" cy="1684603"/>
          </a:xfrm>
        </p:spPr>
      </p:pic>
    </p:spTree>
    <p:extLst>
      <p:ext uri="{BB962C8B-B14F-4D97-AF65-F5344CB8AC3E}">
        <p14:creationId xmlns:p14="http://schemas.microsoft.com/office/powerpoint/2010/main" val="219740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породы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Франция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Германия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Италия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332538"/>
            <a:ext cx="2571750" cy="171533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3133549"/>
            <a:ext cx="2614613" cy="210696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3660710"/>
            <a:ext cx="2543175" cy="1058993"/>
          </a:xfrm>
        </p:spPr>
      </p:pic>
    </p:spTree>
    <p:extLst>
      <p:ext uri="{BB962C8B-B14F-4D97-AF65-F5344CB8AC3E}">
        <p14:creationId xmlns:p14="http://schemas.microsoft.com/office/powerpoint/2010/main" val="258469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Чемпионаты мира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39" y="1600200"/>
            <a:ext cx="4616121" cy="4525963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56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Структура соревнований по рабочей выездке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Соревнования по Рабочей выездке состоят из 4 этапов. Окончательный результат соревнований определяется суммированием баллов за каждый из этапов. Этапы соревнования всегда проходят в одной и той же последовательности.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соревнований по рабочей выездке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«Выездка»</a:t>
            </a:r>
          </a:p>
          <a:p>
            <a:pPr marL="514350" indent="-514350">
              <a:buAutoNum type="arabicPeriod"/>
            </a:pPr>
            <a:r>
              <a:rPr lang="ru-RU" dirty="0" smtClean="0"/>
              <a:t>«Стиль»</a:t>
            </a:r>
          </a:p>
          <a:p>
            <a:pPr marL="514350" indent="-514350">
              <a:buAutoNum type="arabicPeriod"/>
            </a:pPr>
            <a:r>
              <a:rPr lang="ru-RU" dirty="0" smtClean="0"/>
              <a:t>«Скорость»</a:t>
            </a:r>
          </a:p>
          <a:p>
            <a:pPr marL="514350" indent="-514350">
              <a:buAutoNum type="arabicPeriod"/>
            </a:pPr>
            <a:r>
              <a:rPr lang="ru-RU" dirty="0" smtClean="0"/>
              <a:t>«Сортировка скота»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Working Equitation Russia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rking Equitation">
  <a:themeElements>
    <a:clrScheme name="working equitation Russia">
      <a:dk1>
        <a:srgbClr val="3C3C3C"/>
      </a:dk1>
      <a:lt1>
        <a:srgbClr val="FFFFFF"/>
      </a:lt1>
      <a:dk2>
        <a:srgbClr val="0E42E5"/>
      </a:dk2>
      <a:lt2>
        <a:srgbClr val="EEECE1"/>
      </a:lt2>
      <a:accent1>
        <a:srgbClr val="179CFF"/>
      </a:accent1>
      <a:accent2>
        <a:srgbClr val="E2295E"/>
      </a:accent2>
      <a:accent3>
        <a:srgbClr val="E1C7D8"/>
      </a:accent3>
      <a:accent4>
        <a:srgbClr val="8064A2"/>
      </a:accent4>
      <a:accent5>
        <a:srgbClr val="4BACC6"/>
      </a:accent5>
      <a:accent6>
        <a:srgbClr val="F79646"/>
      </a:accent6>
      <a:hlink>
        <a:srgbClr val="179CE1"/>
      </a:hlink>
      <a:folHlink>
        <a:srgbClr val="FF4090"/>
      </a:folHlink>
    </a:clrScheme>
    <a:fontScheme name="Working Equitation Russia">
      <a:majorFont>
        <a:latin typeface="Courier regular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1350</Words>
  <Application>Microsoft Office PowerPoint</Application>
  <PresentationFormat>Экран (4:3)</PresentationFormat>
  <Paragraphs>220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Working Equitation</vt:lpstr>
      <vt:lpstr>Основы рабочей выездки</vt:lpstr>
      <vt:lpstr>История возникновения и развития рабочей выездке в мире</vt:lpstr>
      <vt:lpstr>Ключевая идея и философия дисциплины Рабочая Выездка</vt:lpstr>
      <vt:lpstr>Культуры</vt:lpstr>
      <vt:lpstr>Национальные виды спорта</vt:lpstr>
      <vt:lpstr>Национальные породы</vt:lpstr>
      <vt:lpstr>Чемпионаты мира</vt:lpstr>
      <vt:lpstr>Структура соревнований по рабочей выездке</vt:lpstr>
      <vt:lpstr>Этапы соревнований по рабочей выездке</vt:lpstr>
      <vt:lpstr>Этап «Выездка»</vt:lpstr>
      <vt:lpstr>Особенности этапа «Выездка»</vt:lpstr>
      <vt:lpstr>Этап «Стиль»</vt:lpstr>
      <vt:lpstr>Этап «Стиль»</vt:lpstr>
      <vt:lpstr>Этап «Скорость»</vt:lpstr>
      <vt:lpstr>Этап «Скорость»</vt:lpstr>
      <vt:lpstr>Этап «Сортировка скота»</vt:lpstr>
      <vt:lpstr>Этап «Сортировка скота»</vt:lpstr>
      <vt:lpstr>Препятствия в рабочей выездке</vt:lpstr>
      <vt:lpstr>Типы препятствий</vt:lpstr>
      <vt:lpstr>Движение по дугам</vt:lpstr>
      <vt:lpstr>Движение по вольтам</vt:lpstr>
      <vt:lpstr>Манипуляции с предметами</vt:lpstr>
      <vt:lpstr>Движение по разным поверхностям</vt:lpstr>
      <vt:lpstr>Работа с гаррочей</vt:lpstr>
      <vt:lpstr>Движение по сложным траекториям</vt:lpstr>
      <vt:lpstr>Требования к амуниции</vt:lpstr>
      <vt:lpstr>Общие требования к костюму и амуниции</vt:lpstr>
      <vt:lpstr>Седла</vt:lpstr>
      <vt:lpstr>Уздечки</vt:lpstr>
      <vt:lpstr>Защитная амуниция</vt:lpstr>
      <vt:lpstr>Костюм всадника</vt:lpstr>
      <vt:lpstr>Стили в Рабочей Выездке</vt:lpstr>
      <vt:lpstr>Образ в португальском стиле</vt:lpstr>
      <vt:lpstr>Образ для показательных выступлений</vt:lpstr>
      <vt:lpstr>Собирательный образ</vt:lpstr>
      <vt:lpstr>Спортивный образ</vt:lpstr>
      <vt:lpstr>Сравним</vt:lpstr>
      <vt:lpstr>Подбор лошадей для рабочей выездки</vt:lpstr>
      <vt:lpstr>Национальные породы</vt:lpstr>
      <vt:lpstr>Национальные породы</vt:lpstr>
      <vt:lpstr>Национальные породы</vt:lpstr>
      <vt:lpstr>Подготовка лошади, организация тренинга</vt:lpstr>
      <vt:lpstr>Приучение</vt:lpstr>
      <vt:lpstr>Приучение</vt:lpstr>
      <vt:lpstr>Применение препятствий Рабочей Выездки для решения трененговых задач в других дисциплинах конного спорта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МВЛ</cp:lastModifiedBy>
  <cp:revision>103</cp:revision>
  <dcterms:created xsi:type="dcterms:W3CDTF">2023-02-27T05:53:21Z</dcterms:created>
  <dcterms:modified xsi:type="dcterms:W3CDTF">2023-03-05T22:48:29Z</dcterms:modified>
</cp:coreProperties>
</file>