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1426" y="-7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4A3D1F73-31C2-4D7F-94E8-F00E00712F18}" type="datetimeFigureOut">
              <a:rPr lang="ru-RU" smtClean="0"/>
              <a:t>15.06.2020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7DE4C6D-9625-46C2-83EC-5D25AC7A85C5}" type="slidenum">
              <a:rPr lang="ru-RU" smtClean="0"/>
              <a:t>‹#›</a:t>
            </a:fld>
            <a:endParaRPr lang="ru-RU"/>
          </a:p>
        </p:txBody>
      </p:sp>
    </p:spTree>
    <p:extLst>
      <p:ext uri="{BB962C8B-B14F-4D97-AF65-F5344CB8AC3E}">
        <p14:creationId xmlns:p14="http://schemas.microsoft.com/office/powerpoint/2010/main" val="1874701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A3D1F73-31C2-4D7F-94E8-F00E00712F18}" type="datetimeFigureOut">
              <a:rPr lang="ru-RU" smtClean="0"/>
              <a:t>15.06.2020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7DE4C6D-9625-46C2-83EC-5D25AC7A85C5}" type="slidenum">
              <a:rPr lang="ru-RU" smtClean="0"/>
              <a:t>‹#›</a:t>
            </a:fld>
            <a:endParaRPr lang="ru-RU"/>
          </a:p>
        </p:txBody>
      </p:sp>
    </p:spTree>
    <p:extLst>
      <p:ext uri="{BB962C8B-B14F-4D97-AF65-F5344CB8AC3E}">
        <p14:creationId xmlns:p14="http://schemas.microsoft.com/office/powerpoint/2010/main" val="4023620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A3D1F73-31C2-4D7F-94E8-F00E00712F18}" type="datetimeFigureOut">
              <a:rPr lang="ru-RU" smtClean="0"/>
              <a:t>15.06.2020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7DE4C6D-9625-46C2-83EC-5D25AC7A85C5}" type="slidenum">
              <a:rPr lang="ru-RU" smtClean="0"/>
              <a:t>‹#›</a:t>
            </a:fld>
            <a:endParaRPr lang="ru-RU"/>
          </a:p>
        </p:txBody>
      </p:sp>
    </p:spTree>
    <p:extLst>
      <p:ext uri="{BB962C8B-B14F-4D97-AF65-F5344CB8AC3E}">
        <p14:creationId xmlns:p14="http://schemas.microsoft.com/office/powerpoint/2010/main" val="2348554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A3D1F73-31C2-4D7F-94E8-F00E00712F18}" type="datetimeFigureOut">
              <a:rPr lang="ru-RU" smtClean="0"/>
              <a:t>15.06.2020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7DE4C6D-9625-46C2-83EC-5D25AC7A85C5}" type="slidenum">
              <a:rPr lang="ru-RU" smtClean="0"/>
              <a:t>‹#›</a:t>
            </a:fld>
            <a:endParaRPr lang="ru-RU"/>
          </a:p>
        </p:txBody>
      </p:sp>
    </p:spTree>
    <p:extLst>
      <p:ext uri="{BB962C8B-B14F-4D97-AF65-F5344CB8AC3E}">
        <p14:creationId xmlns:p14="http://schemas.microsoft.com/office/powerpoint/2010/main" val="1069855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A3D1F73-31C2-4D7F-94E8-F00E00712F18}" type="datetimeFigureOut">
              <a:rPr lang="ru-RU" smtClean="0"/>
              <a:t>15.06.2020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7DE4C6D-9625-46C2-83EC-5D25AC7A85C5}" type="slidenum">
              <a:rPr lang="ru-RU" smtClean="0"/>
              <a:t>‹#›</a:t>
            </a:fld>
            <a:endParaRPr lang="ru-RU"/>
          </a:p>
        </p:txBody>
      </p:sp>
    </p:spTree>
    <p:extLst>
      <p:ext uri="{BB962C8B-B14F-4D97-AF65-F5344CB8AC3E}">
        <p14:creationId xmlns:p14="http://schemas.microsoft.com/office/powerpoint/2010/main" val="90202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4A3D1F73-31C2-4D7F-94E8-F00E00712F18}" type="datetimeFigureOut">
              <a:rPr lang="ru-RU" smtClean="0"/>
              <a:t>15.06.2020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7DE4C6D-9625-46C2-83EC-5D25AC7A85C5}" type="slidenum">
              <a:rPr lang="ru-RU" smtClean="0"/>
              <a:t>‹#›</a:t>
            </a:fld>
            <a:endParaRPr lang="ru-RU"/>
          </a:p>
        </p:txBody>
      </p:sp>
    </p:spTree>
    <p:extLst>
      <p:ext uri="{BB962C8B-B14F-4D97-AF65-F5344CB8AC3E}">
        <p14:creationId xmlns:p14="http://schemas.microsoft.com/office/powerpoint/2010/main" val="2266436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4A3D1F73-31C2-4D7F-94E8-F00E00712F18}" type="datetimeFigureOut">
              <a:rPr lang="ru-RU" smtClean="0"/>
              <a:t>15.06.2020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F7DE4C6D-9625-46C2-83EC-5D25AC7A85C5}" type="slidenum">
              <a:rPr lang="ru-RU" smtClean="0"/>
              <a:t>‹#›</a:t>
            </a:fld>
            <a:endParaRPr lang="ru-RU"/>
          </a:p>
        </p:txBody>
      </p:sp>
    </p:spTree>
    <p:extLst>
      <p:ext uri="{BB962C8B-B14F-4D97-AF65-F5344CB8AC3E}">
        <p14:creationId xmlns:p14="http://schemas.microsoft.com/office/powerpoint/2010/main" val="1426765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4A3D1F73-31C2-4D7F-94E8-F00E00712F18}" type="datetimeFigureOut">
              <a:rPr lang="ru-RU" smtClean="0"/>
              <a:t>15.06.2020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F7DE4C6D-9625-46C2-83EC-5D25AC7A85C5}" type="slidenum">
              <a:rPr lang="ru-RU" smtClean="0"/>
              <a:t>‹#›</a:t>
            </a:fld>
            <a:endParaRPr lang="ru-RU"/>
          </a:p>
        </p:txBody>
      </p:sp>
    </p:spTree>
    <p:extLst>
      <p:ext uri="{BB962C8B-B14F-4D97-AF65-F5344CB8AC3E}">
        <p14:creationId xmlns:p14="http://schemas.microsoft.com/office/powerpoint/2010/main" val="871019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A3D1F73-31C2-4D7F-94E8-F00E00712F18}" type="datetimeFigureOut">
              <a:rPr lang="ru-RU" smtClean="0"/>
              <a:t>15.06.2020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F7DE4C6D-9625-46C2-83EC-5D25AC7A85C5}" type="slidenum">
              <a:rPr lang="ru-RU" smtClean="0"/>
              <a:t>‹#›</a:t>
            </a:fld>
            <a:endParaRPr lang="ru-RU"/>
          </a:p>
        </p:txBody>
      </p:sp>
    </p:spTree>
    <p:extLst>
      <p:ext uri="{BB962C8B-B14F-4D97-AF65-F5344CB8AC3E}">
        <p14:creationId xmlns:p14="http://schemas.microsoft.com/office/powerpoint/2010/main" val="77282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4A3D1F73-31C2-4D7F-94E8-F00E00712F18}" type="datetimeFigureOut">
              <a:rPr lang="ru-RU" smtClean="0"/>
              <a:t>15.06.2020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7DE4C6D-9625-46C2-83EC-5D25AC7A85C5}" type="slidenum">
              <a:rPr lang="ru-RU" smtClean="0"/>
              <a:t>‹#›</a:t>
            </a:fld>
            <a:endParaRPr lang="ru-RU"/>
          </a:p>
        </p:txBody>
      </p:sp>
    </p:spTree>
    <p:extLst>
      <p:ext uri="{BB962C8B-B14F-4D97-AF65-F5344CB8AC3E}">
        <p14:creationId xmlns:p14="http://schemas.microsoft.com/office/powerpoint/2010/main" val="2765476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4A3D1F73-31C2-4D7F-94E8-F00E00712F18}" type="datetimeFigureOut">
              <a:rPr lang="ru-RU" smtClean="0"/>
              <a:t>15.06.2020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7DE4C6D-9625-46C2-83EC-5D25AC7A85C5}" type="slidenum">
              <a:rPr lang="ru-RU" smtClean="0"/>
              <a:t>‹#›</a:t>
            </a:fld>
            <a:endParaRPr lang="ru-RU"/>
          </a:p>
        </p:txBody>
      </p:sp>
    </p:spTree>
    <p:extLst>
      <p:ext uri="{BB962C8B-B14F-4D97-AF65-F5344CB8AC3E}">
        <p14:creationId xmlns:p14="http://schemas.microsoft.com/office/powerpoint/2010/main" val="23763003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3D1F73-31C2-4D7F-94E8-F00E00712F18}" type="datetimeFigureOut">
              <a:rPr lang="ru-RU" smtClean="0"/>
              <a:t>15.06.2020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DE4C6D-9625-46C2-83EC-5D25AC7A85C5}" type="slidenum">
              <a:rPr lang="ru-RU" smtClean="0"/>
              <a:t>‹#›</a:t>
            </a:fld>
            <a:endParaRPr lang="ru-RU"/>
          </a:p>
        </p:txBody>
      </p:sp>
    </p:spTree>
    <p:extLst>
      <p:ext uri="{BB962C8B-B14F-4D97-AF65-F5344CB8AC3E}">
        <p14:creationId xmlns:p14="http://schemas.microsoft.com/office/powerpoint/2010/main" val="20628387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dirty="0" err="1" smtClean="0"/>
              <a:t>Напрыгивание</a:t>
            </a:r>
            <a:r>
              <a:rPr lang="ru-RU" dirty="0" smtClean="0"/>
              <a:t> лошади на свободе.</a:t>
            </a:r>
            <a:endParaRPr lang="ru-RU" dirty="0"/>
          </a:p>
        </p:txBody>
      </p:sp>
      <p:sp>
        <p:nvSpPr>
          <p:cNvPr id="3" name="Подзаголовок 2"/>
          <p:cNvSpPr>
            <a:spLocks noGrp="1"/>
          </p:cNvSpPr>
          <p:nvPr>
            <p:ph type="subTitle" idx="1"/>
          </p:nvPr>
        </p:nvSpPr>
        <p:spPr>
          <a:xfrm>
            <a:off x="0" y="6667128"/>
            <a:ext cx="608112" cy="190872"/>
          </a:xfrm>
        </p:spPr>
        <p:txBody>
          <a:bodyPr>
            <a:normAutofit fontScale="25000" lnSpcReduction="20000"/>
          </a:bodyPr>
          <a:lstStyle/>
          <a:p>
            <a:endParaRPr lang="ru-RU" dirty="0"/>
          </a:p>
        </p:txBody>
      </p:sp>
    </p:spTree>
    <p:extLst>
      <p:ext uri="{BB962C8B-B14F-4D97-AF65-F5344CB8AC3E}">
        <p14:creationId xmlns:p14="http://schemas.microsoft.com/office/powerpoint/2010/main" val="812642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332656"/>
            <a:ext cx="8064896" cy="5078313"/>
          </a:xfrm>
          <a:prstGeom prst="rect">
            <a:avLst/>
          </a:prstGeom>
        </p:spPr>
        <p:txBody>
          <a:bodyPr wrap="square">
            <a:spAutoFit/>
          </a:bodyPr>
          <a:lstStyle/>
          <a:p>
            <a:pPr>
              <a:lnSpc>
                <a:spcPct val="150000"/>
              </a:lnSpc>
              <a:spcAft>
                <a:spcPts val="1000"/>
              </a:spcAft>
            </a:pPr>
            <a:r>
              <a:rPr lang="ru-RU" dirty="0" smtClean="0">
                <a:effectLst/>
                <a:latin typeface="Times New Roman"/>
                <a:ea typeface="Calibri"/>
                <a:cs typeface="Times New Roman"/>
              </a:rPr>
              <a:t>Многие всадники не пользуются бинтами, так как считают, что с защищенными ногами лошади будут прыгать менее аккуратно. Это заблуждение, так как лошадь чувствует удар о жердь и сквозь бинты, и сквозь колокольчики. </a:t>
            </a:r>
            <a:r>
              <a:rPr lang="ru-RU" dirty="0" err="1" smtClean="0">
                <a:effectLst/>
                <a:latin typeface="Times New Roman"/>
                <a:ea typeface="Calibri"/>
                <a:cs typeface="Times New Roman"/>
              </a:rPr>
              <a:t>Бинтование</a:t>
            </a:r>
            <a:r>
              <a:rPr lang="ru-RU" dirty="0" smtClean="0">
                <a:effectLst/>
                <a:latin typeface="Times New Roman"/>
                <a:ea typeface="Calibri"/>
                <a:cs typeface="Times New Roman"/>
              </a:rPr>
              <a:t> и одевание колокольчиков предохраняют лошадь только от травм, требующих длительного лечения или даже неизлечимых. Для того, чтобы перед </a:t>
            </a:r>
            <a:r>
              <a:rPr lang="ru-RU" dirty="0" err="1" smtClean="0">
                <a:effectLst/>
                <a:latin typeface="Times New Roman"/>
                <a:ea typeface="Calibri"/>
                <a:cs typeface="Times New Roman"/>
              </a:rPr>
              <a:t>напрыгиванием</a:t>
            </a:r>
            <a:r>
              <a:rPr lang="ru-RU" dirty="0" smtClean="0">
                <a:effectLst/>
                <a:latin typeface="Times New Roman"/>
                <a:ea typeface="Calibri"/>
                <a:cs typeface="Times New Roman"/>
              </a:rPr>
              <a:t> на свободе одеть на лошадь бинты и колокольчики, требуется всего несколько минут. Пренебрежение же этим приводят не только к постоянной хромоте лошади но и к тому, что лошадь теряет недели и даже месяцы работы. После каждого перерыва в работе приходится опять всё начинать сначала. Кроме того, во время вынужденного перерыва в работе, мышцы ослабевают и нередко месяц уходит только на то, чтобы ввести лошадь в форму.</a:t>
            </a:r>
            <a:endParaRPr lang="ru-RU" sz="1400" dirty="0">
              <a:ea typeface="Calibri"/>
              <a:cs typeface="Times New Roman"/>
            </a:endParaRPr>
          </a:p>
        </p:txBody>
      </p:sp>
    </p:spTree>
    <p:extLst>
      <p:ext uri="{BB962C8B-B14F-4D97-AF65-F5344CB8AC3E}">
        <p14:creationId xmlns:p14="http://schemas.microsoft.com/office/powerpoint/2010/main" val="42571080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260648"/>
            <a:ext cx="7992888" cy="4006225"/>
          </a:xfrm>
          <a:prstGeom prst="rect">
            <a:avLst/>
          </a:prstGeom>
        </p:spPr>
        <p:txBody>
          <a:bodyPr wrap="square">
            <a:spAutoFit/>
          </a:bodyPr>
          <a:lstStyle/>
          <a:p>
            <a:pPr indent="450215" algn="ctr">
              <a:lnSpc>
                <a:spcPct val="150000"/>
              </a:lnSpc>
              <a:spcAft>
                <a:spcPts val="1000"/>
              </a:spcAft>
            </a:pPr>
            <a:r>
              <a:rPr lang="ru-RU" sz="2000" b="1" dirty="0" smtClean="0">
                <a:effectLst/>
                <a:latin typeface="Times New Roman"/>
                <a:ea typeface="Calibri"/>
                <a:cs typeface="Times New Roman"/>
              </a:rPr>
              <a:t>Разминка перед </a:t>
            </a:r>
            <a:r>
              <a:rPr lang="ru-RU" sz="2000" b="1" dirty="0" err="1" smtClean="0">
                <a:effectLst/>
                <a:latin typeface="Times New Roman"/>
                <a:ea typeface="Calibri"/>
                <a:cs typeface="Times New Roman"/>
              </a:rPr>
              <a:t>напрыгиванием</a:t>
            </a:r>
            <a:r>
              <a:rPr lang="ru-RU" sz="2000" b="1" dirty="0" smtClean="0">
                <a:effectLst/>
                <a:latin typeface="Times New Roman"/>
                <a:ea typeface="Calibri"/>
                <a:cs typeface="Times New Roman"/>
              </a:rPr>
              <a:t> на свободе.</a:t>
            </a:r>
            <a:endParaRPr lang="ru-RU" sz="1400" dirty="0">
              <a:ea typeface="Calibri"/>
              <a:cs typeface="Times New Roman"/>
            </a:endParaRPr>
          </a:p>
          <a:p>
            <a:pPr indent="450215">
              <a:lnSpc>
                <a:spcPct val="150000"/>
              </a:lnSpc>
              <a:spcAft>
                <a:spcPts val="1000"/>
              </a:spcAft>
            </a:pPr>
            <a:r>
              <a:rPr lang="ru-RU" dirty="0" smtClean="0">
                <a:effectLst/>
                <a:latin typeface="Times New Roman"/>
                <a:ea typeface="Calibri"/>
                <a:cs typeface="Times New Roman"/>
              </a:rPr>
              <a:t>Разминка должна быть небольшой, но достаточной для того, чтобы поработали и разогрелись все группы мышц. Разминка проводится на корде, желательно одевать </a:t>
            </a:r>
            <a:r>
              <a:rPr lang="ru-RU" dirty="0" err="1" smtClean="0">
                <a:effectLst/>
                <a:latin typeface="Times New Roman"/>
                <a:ea typeface="Calibri"/>
                <a:cs typeface="Times New Roman"/>
              </a:rPr>
              <a:t>шамбон</a:t>
            </a:r>
            <a:r>
              <a:rPr lang="ru-RU" dirty="0" smtClean="0">
                <a:effectLst/>
                <a:latin typeface="Times New Roman"/>
                <a:ea typeface="Calibri"/>
                <a:cs typeface="Times New Roman"/>
              </a:rPr>
              <a:t>, но не сильно скручивать лошадь. Просто надо дать возможность лошади поработать шеей и спиной, толкнуться задом и выбросить лишнюю энергию. Пример разминки: шаг-12 мин, рысь-6 мин, шаг-5 мин, галоп-2 мин, рысь-2 мин, шаг-5 мин. Следить за активностью движений, но и не перегонять. Если лошадь опытная, можно гонять на корде через отдельные жерди.</a:t>
            </a:r>
            <a:endParaRPr lang="ru-RU" sz="1400" dirty="0">
              <a:ea typeface="Calibri"/>
              <a:cs typeface="Times New Roman"/>
            </a:endParaRP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87824" y="3933056"/>
            <a:ext cx="2592288"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36133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69776" y="332656"/>
            <a:ext cx="8208912" cy="4037003"/>
          </a:xfrm>
          <a:prstGeom prst="rect">
            <a:avLst/>
          </a:prstGeom>
        </p:spPr>
        <p:txBody>
          <a:bodyPr wrap="square">
            <a:spAutoFit/>
          </a:bodyPr>
          <a:lstStyle/>
          <a:p>
            <a:pPr indent="450215" algn="ctr">
              <a:lnSpc>
                <a:spcPct val="150000"/>
              </a:lnSpc>
              <a:spcAft>
                <a:spcPts val="1000"/>
              </a:spcAft>
            </a:pPr>
            <a:r>
              <a:rPr lang="ru-RU" sz="2000" b="1" dirty="0" smtClean="0">
                <a:effectLst/>
                <a:latin typeface="Times New Roman"/>
                <a:ea typeface="Calibri"/>
                <a:cs typeface="Times New Roman"/>
              </a:rPr>
              <a:t>Советы для начинающих.</a:t>
            </a:r>
            <a:endParaRPr lang="ru-RU" sz="1400" dirty="0">
              <a:ea typeface="Calibri"/>
              <a:cs typeface="Times New Roman"/>
            </a:endParaRPr>
          </a:p>
          <a:p>
            <a:r>
              <a:rPr lang="ru-RU" dirty="0" smtClean="0">
                <a:effectLst/>
                <a:latin typeface="Times New Roman"/>
                <a:ea typeface="Calibri"/>
              </a:rPr>
              <a:t>Сначала нужны</a:t>
            </a:r>
            <a:r>
              <a:rPr lang="ru-RU" sz="2000" b="1" dirty="0" smtClean="0">
                <a:effectLst/>
                <a:latin typeface="Times New Roman"/>
                <a:ea typeface="Calibri"/>
              </a:rPr>
              <a:t> </a:t>
            </a:r>
            <a:r>
              <a:rPr lang="ru-RU" dirty="0" smtClean="0">
                <a:effectLst/>
                <a:latin typeface="Times New Roman"/>
                <a:ea typeface="Calibri"/>
              </a:rPr>
              <a:t>два помощника, которые находятся внутри манежа и</a:t>
            </a:r>
            <a:r>
              <a:rPr lang="ru-RU" sz="2000" b="1" dirty="0" smtClean="0">
                <a:effectLst/>
                <a:latin typeface="Times New Roman"/>
                <a:ea typeface="Calibri"/>
              </a:rPr>
              <a:t> </a:t>
            </a:r>
            <a:r>
              <a:rPr lang="ru-RU" dirty="0" smtClean="0">
                <a:effectLst/>
                <a:latin typeface="Times New Roman"/>
                <a:ea typeface="Calibri"/>
              </a:rPr>
              <a:t>поддерживают движение лошади. Через некоторое время лошадь</a:t>
            </a:r>
            <a:r>
              <a:rPr lang="ru-RU" sz="2000" b="1" dirty="0" smtClean="0">
                <a:effectLst/>
                <a:latin typeface="Times New Roman"/>
                <a:ea typeface="Calibri"/>
              </a:rPr>
              <a:t> </a:t>
            </a:r>
            <a:r>
              <a:rPr lang="ru-RU" dirty="0" smtClean="0">
                <a:effectLst/>
                <a:latin typeface="Times New Roman"/>
                <a:ea typeface="Calibri"/>
              </a:rPr>
              <a:t>начинает прыгать с таким удовольствием, что подгонять ее</a:t>
            </a:r>
            <a:r>
              <a:rPr lang="ru-RU" sz="2000" b="1" dirty="0" smtClean="0">
                <a:effectLst/>
                <a:latin typeface="Times New Roman"/>
                <a:ea typeface="Calibri"/>
              </a:rPr>
              <a:t> </a:t>
            </a:r>
            <a:r>
              <a:rPr lang="ru-RU" dirty="0" smtClean="0">
                <a:effectLst/>
                <a:latin typeface="Times New Roman"/>
                <a:ea typeface="Calibri"/>
              </a:rPr>
              <a:t>совершенно не требуется, она сама с охотой движется на</a:t>
            </a:r>
            <a:r>
              <a:rPr lang="ru-RU" sz="2000" b="1" dirty="0" smtClean="0">
                <a:effectLst/>
                <a:latin typeface="Times New Roman"/>
                <a:ea typeface="Calibri"/>
              </a:rPr>
              <a:t> </a:t>
            </a:r>
            <a:r>
              <a:rPr lang="ru-RU" dirty="0" smtClean="0">
                <a:effectLst/>
                <a:latin typeface="Times New Roman"/>
                <a:ea typeface="Calibri"/>
              </a:rPr>
              <a:t>спокойном галопе. Помощники должны вести себя совершенно</a:t>
            </a:r>
            <a:r>
              <a:rPr lang="ru-RU" sz="2000" b="1" dirty="0" smtClean="0">
                <a:effectLst/>
                <a:latin typeface="Times New Roman"/>
                <a:ea typeface="Calibri"/>
              </a:rPr>
              <a:t> </a:t>
            </a:r>
            <a:r>
              <a:rPr lang="ru-RU" dirty="0" smtClean="0">
                <a:effectLst/>
                <a:latin typeface="Times New Roman"/>
                <a:ea typeface="Calibri"/>
              </a:rPr>
              <a:t>спокойно, быть внимательными и только по команде тренера,</a:t>
            </a:r>
            <a:r>
              <a:rPr lang="ru-RU" sz="2000" b="1" dirty="0" smtClean="0">
                <a:effectLst/>
                <a:latin typeface="Times New Roman"/>
                <a:ea typeface="Calibri"/>
              </a:rPr>
              <a:t> </a:t>
            </a:r>
            <a:r>
              <a:rPr lang="ru-RU" dirty="0" smtClean="0">
                <a:effectLst/>
                <a:latin typeface="Times New Roman"/>
                <a:ea typeface="Calibri"/>
              </a:rPr>
              <a:t>подаваемой жестом, слегка подгонять лошадь или ловить её. В</a:t>
            </a:r>
            <a:r>
              <a:rPr lang="ru-RU" sz="2000" b="1" dirty="0" smtClean="0">
                <a:effectLst/>
                <a:latin typeface="Times New Roman"/>
                <a:ea typeface="Calibri"/>
              </a:rPr>
              <a:t> </a:t>
            </a:r>
            <a:r>
              <a:rPr lang="ru-RU" dirty="0" smtClean="0">
                <a:effectLst/>
                <a:latin typeface="Times New Roman"/>
                <a:ea typeface="Calibri"/>
              </a:rPr>
              <a:t>манеже должна быть спокойная обстановка, чтобы лошадь могла</a:t>
            </a:r>
            <a:r>
              <a:rPr lang="ru-RU" sz="2000" b="1" dirty="0" smtClean="0">
                <a:effectLst/>
                <a:latin typeface="Times New Roman"/>
                <a:ea typeface="Calibri"/>
              </a:rPr>
              <a:t> </a:t>
            </a:r>
            <a:r>
              <a:rPr lang="ru-RU" dirty="0" smtClean="0">
                <a:effectLst/>
                <a:latin typeface="Times New Roman"/>
                <a:ea typeface="Calibri"/>
              </a:rPr>
              <a:t>полностью концентрироваться на выполнении своей задачи.</a:t>
            </a:r>
            <a:r>
              <a:rPr lang="ru-RU" sz="2000" b="1" dirty="0" smtClean="0">
                <a:effectLst/>
                <a:latin typeface="Times New Roman"/>
                <a:ea typeface="Calibri"/>
              </a:rPr>
              <a:t> </a:t>
            </a:r>
            <a:r>
              <a:rPr lang="ru-RU" dirty="0" smtClean="0">
                <a:effectLst/>
                <a:latin typeface="Times New Roman"/>
                <a:ea typeface="Calibri"/>
              </a:rPr>
              <a:t>Если помощник бесцельно передвигается по манежу или</a:t>
            </a:r>
            <a:r>
              <a:rPr lang="ru-RU" sz="2000" b="1" dirty="0" smtClean="0">
                <a:effectLst/>
                <a:latin typeface="Times New Roman"/>
                <a:ea typeface="Calibri"/>
              </a:rPr>
              <a:t> </a:t>
            </a:r>
            <a:r>
              <a:rPr lang="ru-RU" dirty="0" smtClean="0">
                <a:effectLst/>
                <a:latin typeface="Times New Roman"/>
                <a:ea typeface="Calibri"/>
              </a:rPr>
              <a:t>разговаривает, это отвлекает внимание лошади, прыжки её</a:t>
            </a:r>
            <a:r>
              <a:rPr lang="ru-RU" sz="2000" b="1" dirty="0" smtClean="0">
                <a:effectLst/>
                <a:latin typeface="Times New Roman"/>
                <a:ea typeface="Calibri"/>
              </a:rPr>
              <a:t> </a:t>
            </a:r>
            <a:r>
              <a:rPr lang="ru-RU" dirty="0" smtClean="0">
                <a:effectLst/>
                <a:latin typeface="Times New Roman"/>
                <a:ea typeface="Calibri"/>
              </a:rPr>
              <a:t>становятся смазанными, она не только не совершенствует свою</a:t>
            </a:r>
            <a:r>
              <a:rPr lang="ru-RU" sz="2000" b="1" dirty="0" smtClean="0">
                <a:effectLst/>
                <a:latin typeface="Times New Roman"/>
                <a:ea typeface="Calibri"/>
              </a:rPr>
              <a:t> </a:t>
            </a:r>
            <a:r>
              <a:rPr lang="ru-RU" dirty="0" smtClean="0">
                <a:effectLst/>
                <a:latin typeface="Times New Roman"/>
                <a:ea typeface="Calibri"/>
              </a:rPr>
              <a:t>технику, но напротив, ухудшает её.</a:t>
            </a:r>
            <a:endParaRPr lang="ru-RU"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840" y="4031556"/>
            <a:ext cx="4242317" cy="2826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86252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404664"/>
            <a:ext cx="8496944" cy="6093976"/>
          </a:xfrm>
          <a:prstGeom prst="rect">
            <a:avLst/>
          </a:prstGeom>
        </p:spPr>
        <p:txBody>
          <a:bodyPr wrap="square">
            <a:spAutoFit/>
          </a:bodyPr>
          <a:lstStyle/>
          <a:p>
            <a:pPr indent="467995">
              <a:lnSpc>
                <a:spcPct val="150000"/>
              </a:lnSpc>
              <a:spcAft>
                <a:spcPts val="1000"/>
              </a:spcAft>
            </a:pPr>
            <a:r>
              <a:rPr lang="ru-RU" dirty="0" smtClean="0">
                <a:effectLst/>
                <a:latin typeface="Times New Roman"/>
                <a:ea typeface="Calibri"/>
                <a:cs typeface="Times New Roman"/>
              </a:rPr>
              <a:t>Если с начала работы</a:t>
            </a:r>
            <a:r>
              <a:rPr lang="ru-RU" sz="2000" b="1" dirty="0" smtClean="0">
                <a:effectLst/>
                <a:latin typeface="Times New Roman"/>
                <a:ea typeface="Calibri"/>
                <a:cs typeface="Times New Roman"/>
              </a:rPr>
              <a:t> </a:t>
            </a:r>
            <a:r>
              <a:rPr lang="ru-RU" dirty="0" smtClean="0">
                <a:effectLst/>
                <a:latin typeface="Times New Roman"/>
                <a:ea typeface="Calibri"/>
                <a:cs typeface="Times New Roman"/>
              </a:rPr>
              <a:t>помощники стоят в манеже настолько неподвижно, что лошадь</a:t>
            </a:r>
            <a:r>
              <a:rPr lang="ru-RU" sz="2000" b="1" dirty="0" smtClean="0">
                <a:effectLst/>
                <a:latin typeface="Times New Roman"/>
                <a:ea typeface="Calibri"/>
                <a:cs typeface="Times New Roman"/>
              </a:rPr>
              <a:t> </a:t>
            </a:r>
            <a:r>
              <a:rPr lang="ru-RU" dirty="0" smtClean="0">
                <a:effectLst/>
                <a:latin typeface="Times New Roman"/>
                <a:ea typeface="Calibri"/>
                <a:cs typeface="Times New Roman"/>
              </a:rPr>
              <a:t>их не замечает, в скором времени они становятся не нужными</a:t>
            </a:r>
            <a:r>
              <a:rPr lang="ru-RU" sz="2000" b="1" dirty="0" smtClean="0">
                <a:effectLst/>
                <a:latin typeface="Times New Roman"/>
                <a:ea typeface="Calibri"/>
                <a:cs typeface="Times New Roman"/>
              </a:rPr>
              <a:t> </a:t>
            </a:r>
            <a:r>
              <a:rPr lang="ru-RU" dirty="0" smtClean="0">
                <a:effectLst/>
                <a:latin typeface="Times New Roman"/>
                <a:ea typeface="Calibri"/>
                <a:cs typeface="Times New Roman"/>
              </a:rPr>
              <a:t>для контроля, они только помогают ставить препятствия.</a:t>
            </a:r>
            <a:r>
              <a:rPr lang="ru-RU" sz="2000" b="1" dirty="0" smtClean="0">
                <a:effectLst/>
                <a:latin typeface="Times New Roman"/>
                <a:ea typeface="Calibri"/>
                <a:cs typeface="Times New Roman"/>
              </a:rPr>
              <a:t> </a:t>
            </a:r>
            <a:r>
              <a:rPr lang="ru-RU" dirty="0" smtClean="0">
                <a:effectLst/>
                <a:latin typeface="Times New Roman"/>
                <a:ea typeface="Calibri"/>
                <a:cs typeface="Times New Roman"/>
              </a:rPr>
              <a:t>Подгонять лошадь нужно только тогда, когда она</a:t>
            </a:r>
            <a:r>
              <a:rPr lang="ru-RU" sz="2000" b="1" dirty="0" smtClean="0">
                <a:effectLst/>
                <a:latin typeface="Times New Roman"/>
                <a:ea typeface="Calibri"/>
                <a:cs typeface="Times New Roman"/>
              </a:rPr>
              <a:t> </a:t>
            </a:r>
            <a:r>
              <a:rPr lang="ru-RU" dirty="0" smtClean="0">
                <a:effectLst/>
                <a:latin typeface="Times New Roman"/>
                <a:ea typeface="Calibri"/>
                <a:cs typeface="Times New Roman"/>
              </a:rPr>
              <a:t>движется медленнее нормального темпа. Если лошадь несётся по</a:t>
            </a:r>
            <a:r>
              <a:rPr lang="ru-RU" sz="2000" b="1" dirty="0" smtClean="0">
                <a:effectLst/>
                <a:latin typeface="Times New Roman"/>
                <a:ea typeface="Calibri"/>
                <a:cs typeface="Times New Roman"/>
              </a:rPr>
              <a:t> </a:t>
            </a:r>
            <a:r>
              <a:rPr lang="ru-RU" dirty="0" smtClean="0">
                <a:effectLst/>
                <a:latin typeface="Times New Roman"/>
                <a:ea typeface="Calibri"/>
                <a:cs typeface="Times New Roman"/>
              </a:rPr>
              <a:t>манежу, а при подходе к ряду препятствий и внутри него</a:t>
            </a:r>
            <a:r>
              <a:rPr lang="ru-RU" sz="2000" b="1" dirty="0" smtClean="0">
                <a:effectLst/>
                <a:latin typeface="Times New Roman"/>
                <a:ea typeface="Calibri"/>
                <a:cs typeface="Times New Roman"/>
              </a:rPr>
              <a:t> </a:t>
            </a:r>
            <a:r>
              <a:rPr lang="ru-RU" dirty="0" smtClean="0">
                <a:effectLst/>
                <a:latin typeface="Times New Roman"/>
                <a:ea typeface="Calibri"/>
                <a:cs typeface="Times New Roman"/>
              </a:rPr>
              <a:t>замедляет движение, не нужно её подгонять, этим вы только</a:t>
            </a:r>
            <a:r>
              <a:rPr lang="ru-RU" sz="2000" b="1" dirty="0" smtClean="0">
                <a:effectLst/>
                <a:latin typeface="Times New Roman"/>
                <a:ea typeface="Calibri"/>
                <a:cs typeface="Times New Roman"/>
              </a:rPr>
              <a:t> </a:t>
            </a:r>
            <a:r>
              <a:rPr lang="ru-RU" dirty="0" smtClean="0">
                <a:effectLst/>
                <a:latin typeface="Times New Roman"/>
                <a:ea typeface="Calibri"/>
                <a:cs typeface="Times New Roman"/>
              </a:rPr>
              <a:t>нанесёте вред. Лошадь должна подходить к препятствию</a:t>
            </a:r>
            <a:r>
              <a:rPr lang="ru-RU" sz="2000" b="1" dirty="0" smtClean="0">
                <a:effectLst/>
                <a:latin typeface="Times New Roman"/>
                <a:ea typeface="Calibri"/>
                <a:cs typeface="Times New Roman"/>
              </a:rPr>
              <a:t> </a:t>
            </a:r>
            <a:r>
              <a:rPr lang="ru-RU" dirty="0" smtClean="0">
                <a:effectLst/>
                <a:latin typeface="Times New Roman"/>
                <a:ea typeface="Calibri"/>
                <a:cs typeface="Times New Roman"/>
              </a:rPr>
              <a:t>спокойно и, войдя в ряд препятствий, преодолевать его до конца</a:t>
            </a:r>
            <a:r>
              <a:rPr lang="ru-RU" sz="2000" b="1" dirty="0" smtClean="0">
                <a:effectLst/>
                <a:latin typeface="Times New Roman"/>
                <a:ea typeface="Calibri"/>
                <a:cs typeface="Times New Roman"/>
              </a:rPr>
              <a:t> </a:t>
            </a:r>
            <a:r>
              <a:rPr lang="ru-RU" dirty="0" smtClean="0">
                <a:effectLst/>
                <a:latin typeface="Times New Roman"/>
                <a:ea typeface="Calibri"/>
                <a:cs typeface="Times New Roman"/>
              </a:rPr>
              <a:t>в равномерном темпе. Естественно, что к этому темпу лошадь</a:t>
            </a:r>
            <a:r>
              <a:rPr lang="ru-RU" sz="2000" b="1" dirty="0" smtClean="0">
                <a:effectLst/>
                <a:latin typeface="Times New Roman"/>
                <a:ea typeface="Calibri"/>
                <a:cs typeface="Times New Roman"/>
              </a:rPr>
              <a:t> </a:t>
            </a:r>
            <a:r>
              <a:rPr lang="ru-RU" dirty="0" smtClean="0">
                <a:effectLst/>
                <a:latin typeface="Times New Roman"/>
                <a:ea typeface="Calibri"/>
                <a:cs typeface="Times New Roman"/>
              </a:rPr>
              <a:t>нужно подвести, тренер должен обладать чувством темпа. Если</a:t>
            </a:r>
            <a:r>
              <a:rPr lang="ru-RU" sz="2000" b="1" dirty="0" smtClean="0">
                <a:effectLst/>
                <a:latin typeface="Times New Roman"/>
                <a:ea typeface="Calibri"/>
                <a:cs typeface="Times New Roman"/>
              </a:rPr>
              <a:t> </a:t>
            </a:r>
            <a:r>
              <a:rPr lang="ru-RU" dirty="0" smtClean="0">
                <a:effectLst/>
                <a:latin typeface="Times New Roman"/>
                <a:ea typeface="Calibri"/>
                <a:cs typeface="Times New Roman"/>
              </a:rPr>
              <a:t>лошадь перегонять, прыжок её будет смазанный, и она будет</a:t>
            </a:r>
            <a:r>
              <a:rPr lang="ru-RU" sz="2000" b="1" dirty="0" smtClean="0">
                <a:effectLst/>
                <a:latin typeface="Times New Roman"/>
                <a:ea typeface="Calibri"/>
                <a:cs typeface="Times New Roman"/>
              </a:rPr>
              <a:t> </a:t>
            </a:r>
            <a:r>
              <a:rPr lang="ru-RU" dirty="0" smtClean="0">
                <a:effectLst/>
                <a:latin typeface="Times New Roman"/>
                <a:ea typeface="Calibri"/>
                <a:cs typeface="Times New Roman"/>
              </a:rPr>
              <a:t>подходить слишком близко к следующему препятствию; если же</a:t>
            </a:r>
            <a:r>
              <a:rPr lang="ru-RU" sz="2000" b="1" dirty="0" smtClean="0">
                <a:effectLst/>
                <a:latin typeface="Times New Roman"/>
                <a:ea typeface="Calibri"/>
                <a:cs typeface="Times New Roman"/>
              </a:rPr>
              <a:t> </a:t>
            </a:r>
            <a:r>
              <a:rPr lang="ru-RU" dirty="0" smtClean="0">
                <a:effectLst/>
                <a:latin typeface="Times New Roman"/>
                <a:ea typeface="Calibri"/>
                <a:cs typeface="Times New Roman"/>
              </a:rPr>
              <a:t>не досылать лошадь, когда это необходимо, то она потеряет</a:t>
            </a:r>
            <a:r>
              <a:rPr lang="ru-RU" sz="2000" b="1" dirty="0" smtClean="0">
                <a:effectLst/>
                <a:latin typeface="Times New Roman"/>
                <a:ea typeface="Calibri"/>
                <a:cs typeface="Times New Roman"/>
              </a:rPr>
              <a:t> </a:t>
            </a:r>
            <a:r>
              <a:rPr lang="ru-RU" dirty="0" smtClean="0">
                <a:effectLst/>
                <a:latin typeface="Times New Roman"/>
                <a:ea typeface="Calibri"/>
                <a:cs typeface="Times New Roman"/>
              </a:rPr>
              <a:t>темп, будет попадать в препятствия или делать дополнительный</a:t>
            </a:r>
            <a:r>
              <a:rPr lang="ru-RU" sz="2000" b="1" dirty="0" smtClean="0">
                <a:effectLst/>
                <a:latin typeface="Times New Roman"/>
                <a:ea typeface="Calibri"/>
                <a:cs typeface="Times New Roman"/>
              </a:rPr>
              <a:t> </a:t>
            </a:r>
            <a:r>
              <a:rPr lang="ru-RU" dirty="0" smtClean="0">
                <a:effectLst/>
                <a:latin typeface="Times New Roman"/>
                <a:ea typeface="Calibri"/>
                <a:cs typeface="Times New Roman"/>
              </a:rPr>
              <a:t>темп между ними. Как первое, так и второе неправильно и</a:t>
            </a:r>
            <a:r>
              <a:rPr lang="ru-RU" sz="2000" b="1" dirty="0" smtClean="0">
                <a:effectLst/>
                <a:latin typeface="Times New Roman"/>
                <a:ea typeface="Calibri"/>
                <a:cs typeface="Times New Roman"/>
              </a:rPr>
              <a:t> </a:t>
            </a:r>
            <a:r>
              <a:rPr lang="ru-RU" dirty="0" smtClean="0">
                <a:effectLst/>
                <a:latin typeface="Times New Roman"/>
                <a:ea typeface="Calibri"/>
                <a:cs typeface="Times New Roman"/>
              </a:rPr>
              <a:t>портит лошадь.</a:t>
            </a:r>
            <a:r>
              <a:rPr lang="ru-RU" sz="2000" b="1" dirty="0" smtClean="0">
                <a:effectLst/>
                <a:latin typeface="Times New Roman"/>
                <a:ea typeface="Calibri"/>
                <a:cs typeface="Times New Roman"/>
              </a:rPr>
              <a:t> </a:t>
            </a:r>
            <a:endParaRPr lang="ru-RU" sz="1400" dirty="0">
              <a:ea typeface="Calibri"/>
              <a:cs typeface="Times New Roman"/>
            </a:endParaRPr>
          </a:p>
        </p:txBody>
      </p:sp>
    </p:spTree>
    <p:extLst>
      <p:ext uri="{BB962C8B-B14F-4D97-AF65-F5344CB8AC3E}">
        <p14:creationId xmlns:p14="http://schemas.microsoft.com/office/powerpoint/2010/main" val="7298993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260648"/>
            <a:ext cx="8208912" cy="3267561"/>
          </a:xfrm>
          <a:prstGeom prst="rect">
            <a:avLst/>
          </a:prstGeom>
        </p:spPr>
        <p:txBody>
          <a:bodyPr wrap="square">
            <a:spAutoFit/>
          </a:bodyPr>
          <a:lstStyle/>
          <a:p>
            <a:pPr indent="467995">
              <a:lnSpc>
                <a:spcPct val="150000"/>
              </a:lnSpc>
              <a:spcAft>
                <a:spcPts val="1000"/>
              </a:spcAft>
            </a:pPr>
            <a:r>
              <a:rPr lang="ru-RU" dirty="0" smtClean="0">
                <a:effectLst/>
                <a:latin typeface="Times New Roman"/>
                <a:ea typeface="Calibri"/>
                <a:cs typeface="Times New Roman"/>
              </a:rPr>
              <a:t>Важно, чтобы каждое занятие начиналось с первоначальных</a:t>
            </a:r>
            <a:r>
              <a:rPr lang="ru-RU" sz="2000" b="1" dirty="0" smtClean="0">
                <a:effectLst/>
                <a:latin typeface="Times New Roman"/>
                <a:ea typeface="Calibri"/>
                <a:cs typeface="Times New Roman"/>
              </a:rPr>
              <a:t> </a:t>
            </a:r>
            <a:r>
              <a:rPr lang="ru-RU" dirty="0" smtClean="0">
                <a:effectLst/>
                <a:latin typeface="Times New Roman"/>
                <a:ea typeface="Calibri"/>
                <a:cs typeface="Times New Roman"/>
              </a:rPr>
              <a:t>требований, с одиночного препятствия. Затем в течение занятия</a:t>
            </a:r>
            <a:r>
              <a:rPr lang="ru-RU" sz="2000" b="1" dirty="0" smtClean="0">
                <a:effectLst/>
                <a:latin typeface="Times New Roman"/>
                <a:ea typeface="Calibri"/>
                <a:cs typeface="Times New Roman"/>
              </a:rPr>
              <a:t> </a:t>
            </a:r>
            <a:r>
              <a:rPr lang="ru-RU" dirty="0" smtClean="0">
                <a:effectLst/>
                <a:latin typeface="Times New Roman"/>
                <a:ea typeface="Calibri"/>
                <a:cs typeface="Times New Roman"/>
              </a:rPr>
              <a:t>выстраивается весь ряд (первым ставится последнее препятствие</a:t>
            </a:r>
            <a:r>
              <a:rPr lang="ru-RU" sz="2000" b="1" dirty="0" smtClean="0">
                <a:effectLst/>
                <a:latin typeface="Times New Roman"/>
                <a:ea typeface="Calibri"/>
                <a:cs typeface="Times New Roman"/>
              </a:rPr>
              <a:t> </a:t>
            </a:r>
            <a:r>
              <a:rPr lang="ru-RU" dirty="0" smtClean="0">
                <a:effectLst/>
                <a:latin typeface="Times New Roman"/>
                <a:ea typeface="Calibri"/>
                <a:cs typeface="Times New Roman"/>
              </a:rPr>
              <a:t>ряда).        </a:t>
            </a:r>
            <a:endParaRPr lang="ru-RU" sz="1400" dirty="0">
              <a:ea typeface="Calibri"/>
              <a:cs typeface="Times New Roman"/>
            </a:endParaRPr>
          </a:p>
          <a:p>
            <a:pPr indent="450215">
              <a:lnSpc>
                <a:spcPct val="150000"/>
              </a:lnSpc>
              <a:spcAft>
                <a:spcPts val="1000"/>
              </a:spcAft>
            </a:pPr>
            <a:r>
              <a:rPr lang="ru-RU" dirty="0" smtClean="0">
                <a:effectLst/>
                <a:latin typeface="Times New Roman"/>
                <a:ea typeface="Calibri"/>
                <a:cs typeface="Times New Roman"/>
              </a:rPr>
              <a:t>После каждого выполненного упражнения лошадь нужно поощрять (хороший тренер всегда имеет в кармане морковь, сахар и т.п.). Это поощрение показывает лошади, что она хорошо выполнила свою работу, и </a:t>
            </a:r>
            <a:r>
              <a:rPr lang="ru-RU" dirty="0" err="1" smtClean="0">
                <a:effectLst/>
                <a:latin typeface="Times New Roman"/>
                <a:ea typeface="Calibri"/>
                <a:cs typeface="Times New Roman"/>
              </a:rPr>
              <a:t>напрыгивание</a:t>
            </a:r>
            <a:r>
              <a:rPr lang="ru-RU" dirty="0" smtClean="0">
                <a:effectLst/>
                <a:latin typeface="Times New Roman"/>
                <a:ea typeface="Calibri"/>
                <a:cs typeface="Times New Roman"/>
              </a:rPr>
              <a:t> остается в её памяти как приятное событие.</a:t>
            </a:r>
            <a:endParaRPr lang="ru-RU" sz="1400" dirty="0">
              <a:ea typeface="Calibri"/>
              <a:cs typeface="Times New Roman"/>
            </a:endParaRP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5716" y="3429000"/>
            <a:ext cx="4968552" cy="3309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20644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404664"/>
            <a:ext cx="8424936" cy="2585323"/>
          </a:xfrm>
          <a:prstGeom prst="rect">
            <a:avLst/>
          </a:prstGeom>
        </p:spPr>
        <p:txBody>
          <a:bodyPr wrap="square">
            <a:spAutoFit/>
          </a:bodyPr>
          <a:lstStyle/>
          <a:p>
            <a:r>
              <a:rPr lang="ru-RU" dirty="0" smtClean="0">
                <a:effectLst/>
                <a:latin typeface="Times New Roman"/>
                <a:ea typeface="Calibri"/>
              </a:rPr>
              <a:t>К сожалению, некоторые тренеры </a:t>
            </a:r>
            <a:r>
              <a:rPr lang="ru-RU" dirty="0" err="1" smtClean="0">
                <a:effectLst/>
                <a:latin typeface="Times New Roman"/>
                <a:ea typeface="Calibri"/>
              </a:rPr>
              <a:t>напрыгивают</a:t>
            </a:r>
            <a:r>
              <a:rPr lang="ru-RU" dirty="0" smtClean="0">
                <a:effectLst/>
                <a:latin typeface="Times New Roman"/>
                <a:ea typeface="Calibri"/>
              </a:rPr>
              <a:t> лошадей на отдельные препятствия на корде и, в основном, ездой налево. В результате - мускулатура лошади развивается односторонне.</a:t>
            </a:r>
            <a:r>
              <a:rPr lang="ru-RU" sz="1400" dirty="0">
                <a:ea typeface="Calibri"/>
                <a:cs typeface="Times New Roman"/>
              </a:rPr>
              <a:t> </a:t>
            </a:r>
            <a:r>
              <a:rPr lang="ru-RU" dirty="0" smtClean="0">
                <a:effectLst/>
                <a:latin typeface="Times New Roman"/>
                <a:ea typeface="Calibri"/>
              </a:rPr>
              <a:t>Кроме того, эти прыжки в согнутом состоянии перегружают скакательные и путовые суставы.</a:t>
            </a:r>
            <a:r>
              <a:rPr lang="ru-RU" sz="1400" dirty="0">
                <a:ea typeface="Calibri"/>
                <a:cs typeface="Times New Roman"/>
              </a:rPr>
              <a:t> </a:t>
            </a:r>
            <a:r>
              <a:rPr lang="ru-RU" dirty="0" smtClean="0">
                <a:effectLst/>
                <a:latin typeface="Times New Roman"/>
                <a:ea typeface="Calibri"/>
              </a:rPr>
              <a:t>При </a:t>
            </a:r>
            <a:r>
              <a:rPr lang="ru-RU" dirty="0" err="1" smtClean="0">
                <a:effectLst/>
                <a:latin typeface="Times New Roman"/>
                <a:ea typeface="Calibri"/>
              </a:rPr>
              <a:t>напрыгивании</a:t>
            </a:r>
            <a:r>
              <a:rPr lang="ru-RU" dirty="0" smtClean="0">
                <a:effectLst/>
                <a:latin typeface="Times New Roman"/>
                <a:ea typeface="Calibri"/>
              </a:rPr>
              <a:t> на свободе лошадь для отталкивания подводит одновременно обе задние ноги, поскольку препятствия стоят по прямой. Лошадь развивается равномерно с обеих сторон и может после прыжка приземляться как на правую, так и на левую ногу. Также важно еженедельно менять направление </a:t>
            </a:r>
            <a:r>
              <a:rPr lang="ru-RU" dirty="0" err="1" smtClean="0">
                <a:effectLst/>
                <a:latin typeface="Times New Roman"/>
                <a:ea typeface="Calibri"/>
              </a:rPr>
              <a:t>напрыгивания</a:t>
            </a:r>
            <a:r>
              <a:rPr lang="ru-RU" dirty="0" smtClean="0">
                <a:effectLst/>
                <a:latin typeface="Times New Roman"/>
                <a:ea typeface="Calibri"/>
              </a:rPr>
              <a:t>, чтобы лошадь не была односторонне развитой.</a:t>
            </a:r>
            <a:endParaRPr lang="ru-RU"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3212976"/>
            <a:ext cx="4207941" cy="3074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91628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31843"/>
            <a:ext cx="8712968" cy="6914713"/>
          </a:xfrm>
          <a:prstGeom prst="rect">
            <a:avLst/>
          </a:prstGeom>
        </p:spPr>
        <p:txBody>
          <a:bodyPr wrap="square">
            <a:spAutoFit/>
          </a:bodyPr>
          <a:lstStyle/>
          <a:p>
            <a:pPr indent="450215" algn="ctr">
              <a:lnSpc>
                <a:spcPct val="150000"/>
              </a:lnSpc>
              <a:spcAft>
                <a:spcPts val="1000"/>
              </a:spcAft>
            </a:pPr>
            <a:r>
              <a:rPr lang="ru-RU" sz="2000" b="1" dirty="0" smtClean="0">
                <a:effectLst/>
                <a:latin typeface="Times New Roman"/>
                <a:ea typeface="Calibri"/>
                <a:cs typeface="Times New Roman"/>
              </a:rPr>
              <a:t>Постановка препятствий и планы тренировок.</a:t>
            </a:r>
            <a:endParaRPr lang="ru-RU" sz="1400" dirty="0">
              <a:ea typeface="Calibri"/>
              <a:cs typeface="Times New Roman"/>
            </a:endParaRPr>
          </a:p>
          <a:p>
            <a:pPr indent="450215">
              <a:lnSpc>
                <a:spcPct val="150000"/>
              </a:lnSpc>
              <a:spcAft>
                <a:spcPts val="1000"/>
              </a:spcAft>
            </a:pPr>
            <a:r>
              <a:rPr lang="ru-RU" dirty="0" smtClean="0">
                <a:effectLst/>
                <a:latin typeface="Times New Roman"/>
                <a:ea typeface="Calibri"/>
                <a:cs typeface="Times New Roman"/>
              </a:rPr>
              <a:t>Первые недели на длинной стенке манежа ставится маленький </a:t>
            </a:r>
            <a:r>
              <a:rPr lang="ru-RU" dirty="0" err="1" smtClean="0">
                <a:effectLst/>
                <a:latin typeface="Times New Roman"/>
                <a:ea typeface="Calibri"/>
                <a:cs typeface="Times New Roman"/>
              </a:rPr>
              <a:t>хердель</a:t>
            </a:r>
            <a:r>
              <a:rPr lang="ru-RU" dirty="0" smtClean="0">
                <a:effectLst/>
                <a:latin typeface="Times New Roman"/>
                <a:ea typeface="Calibri"/>
                <a:cs typeface="Times New Roman"/>
              </a:rPr>
              <a:t> с естественной жердью, то есть с неободранной корой. Это препятствие напоминает лошади ее естественное окружение, в котором она выросла. Как только лошадь преодолеет его свободно и спокойно, не спеша, перед ним ставятся друг на друга два </a:t>
            </a:r>
            <a:r>
              <a:rPr lang="ru-RU" dirty="0" err="1" smtClean="0">
                <a:effectLst/>
                <a:latin typeface="Times New Roman"/>
                <a:ea typeface="Calibri"/>
                <a:cs typeface="Times New Roman"/>
              </a:rPr>
              <a:t>кавалетти</a:t>
            </a:r>
            <a:r>
              <a:rPr lang="ru-RU" dirty="0" smtClean="0">
                <a:effectLst/>
                <a:latin typeface="Times New Roman"/>
                <a:ea typeface="Calibri"/>
                <a:cs typeface="Times New Roman"/>
              </a:rPr>
              <a:t> на расстоянии 7.5м. На расстоянии 3 метров перед этими </a:t>
            </a:r>
            <a:r>
              <a:rPr lang="ru-RU" dirty="0" err="1" smtClean="0">
                <a:effectLst/>
                <a:latin typeface="Times New Roman"/>
                <a:ea typeface="Calibri"/>
                <a:cs typeface="Times New Roman"/>
              </a:rPr>
              <a:t>кавалетти</a:t>
            </a:r>
            <a:r>
              <a:rPr lang="ru-RU" dirty="0" smtClean="0">
                <a:effectLst/>
                <a:latin typeface="Times New Roman"/>
                <a:ea typeface="Calibri"/>
                <a:cs typeface="Times New Roman"/>
              </a:rPr>
              <a:t> на землю кладётся жердь, чтобы лошадь привыкала находить правильную точку отталкивания. (Точно так же кладётся жердь на последующих стадиях подготовки). Когда и эти препятствия будут преодолены спокойно и непринуждённо, на расстоянии 3,5м перед вторым препятствием ставится еще одно из двух поставленных друг ни друга </a:t>
            </a:r>
            <a:r>
              <a:rPr lang="ru-RU" dirty="0" err="1" smtClean="0">
                <a:effectLst/>
                <a:latin typeface="Times New Roman"/>
                <a:ea typeface="Calibri"/>
                <a:cs typeface="Times New Roman"/>
              </a:rPr>
              <a:t>кавалетти</a:t>
            </a:r>
            <a:r>
              <a:rPr lang="ru-RU" dirty="0" smtClean="0">
                <a:effectLst/>
                <a:latin typeface="Times New Roman"/>
                <a:ea typeface="Calibri"/>
                <a:cs typeface="Times New Roman"/>
              </a:rPr>
              <a:t>. Следующее такое же препятствие ставится на расстоянии 3м. Только когда лошадь преодолеет этот ряд препятствии непринуждённо, </a:t>
            </a:r>
            <a:r>
              <a:rPr lang="ru-RU" dirty="0" err="1" smtClean="0">
                <a:effectLst/>
                <a:latin typeface="Times New Roman"/>
                <a:ea typeface="Calibri"/>
                <a:cs typeface="Times New Roman"/>
              </a:rPr>
              <a:t>хердель</a:t>
            </a:r>
            <a:r>
              <a:rPr lang="ru-RU" dirty="0" smtClean="0">
                <a:effectLst/>
                <a:latin typeface="Times New Roman"/>
                <a:ea typeface="Calibri"/>
                <a:cs typeface="Times New Roman"/>
              </a:rPr>
              <a:t> заменяется на брусья. Если </a:t>
            </a:r>
            <a:r>
              <a:rPr lang="ru-RU" dirty="0" err="1" smtClean="0">
                <a:effectLst/>
                <a:latin typeface="Times New Roman"/>
                <a:ea typeface="Calibri"/>
                <a:cs typeface="Times New Roman"/>
              </a:rPr>
              <a:t>кавалетти</a:t>
            </a:r>
            <a:r>
              <a:rPr lang="ru-RU" dirty="0" smtClean="0">
                <a:effectLst/>
                <a:latin typeface="Times New Roman"/>
                <a:ea typeface="Calibri"/>
                <a:cs typeface="Times New Roman"/>
              </a:rPr>
              <a:t> нет, можно заменить их маленькими крестовинами. Для лошадей, склонных прыгать слишком близко к стенке манежа, крестовины даже предпочтительнее , чем </a:t>
            </a:r>
            <a:r>
              <a:rPr lang="ru-RU" dirty="0" err="1" smtClean="0">
                <a:effectLst/>
                <a:latin typeface="Times New Roman"/>
                <a:ea typeface="Calibri"/>
                <a:cs typeface="Times New Roman"/>
              </a:rPr>
              <a:t>кавалетти</a:t>
            </a:r>
            <a:r>
              <a:rPr lang="ru-RU" dirty="0" smtClean="0">
                <a:effectLst/>
                <a:latin typeface="Times New Roman"/>
                <a:ea typeface="Calibri"/>
                <a:cs typeface="Times New Roman"/>
              </a:rPr>
              <a:t> , они приучают лошадь с самого начала прыгать через центр препятствия , так как у крестовины центр самая низкая точка. </a:t>
            </a:r>
            <a:endParaRPr lang="ru-RU" sz="1400" dirty="0">
              <a:ea typeface="Calibri"/>
              <a:cs typeface="Times New Roman"/>
            </a:endParaRPr>
          </a:p>
        </p:txBody>
      </p:sp>
    </p:spTree>
    <p:extLst>
      <p:ext uri="{BB962C8B-B14F-4D97-AF65-F5344CB8AC3E}">
        <p14:creationId xmlns:p14="http://schemas.microsoft.com/office/powerpoint/2010/main" val="39640105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189505"/>
            <a:ext cx="8424936" cy="3544560"/>
          </a:xfrm>
          <a:prstGeom prst="rect">
            <a:avLst/>
          </a:prstGeom>
        </p:spPr>
        <p:txBody>
          <a:bodyPr wrap="square">
            <a:spAutoFit/>
          </a:bodyPr>
          <a:lstStyle/>
          <a:p>
            <a:pPr indent="450215">
              <a:lnSpc>
                <a:spcPct val="150000"/>
              </a:lnSpc>
              <a:spcAft>
                <a:spcPts val="1000"/>
              </a:spcAft>
            </a:pPr>
            <a:r>
              <a:rPr lang="ru-RU" dirty="0" smtClean="0">
                <a:effectLst/>
                <a:latin typeface="Times New Roman"/>
                <a:ea typeface="Calibri"/>
                <a:cs typeface="Times New Roman"/>
              </a:rPr>
              <a:t>Приведенные выше расстояния между препятствиями меньше, чем они бывают на соревнованиях, так как скорость движения ниже, чем во время турниров. Разумная скорость при преодолении рядов - 200 м/мин на рыси или 250 м/мин на коротком галопе. </a:t>
            </a:r>
            <a:endParaRPr lang="ru-RU" sz="1400" dirty="0">
              <a:ea typeface="Calibri"/>
              <a:cs typeface="Times New Roman"/>
            </a:endParaRPr>
          </a:p>
          <a:p>
            <a:pPr indent="450215">
              <a:lnSpc>
                <a:spcPct val="150000"/>
              </a:lnSpc>
              <a:spcAft>
                <a:spcPts val="1000"/>
              </a:spcAft>
            </a:pPr>
            <a:r>
              <a:rPr lang="ru-RU" dirty="0" smtClean="0">
                <a:effectLst/>
                <a:latin typeface="Times New Roman"/>
                <a:ea typeface="Calibri"/>
                <a:cs typeface="Times New Roman"/>
              </a:rPr>
              <a:t>В начале работы следует удовлетвориться тем, что лошадь прыгает свободно, с опущенной головой, движется в равномерном темпе и уравновешенна. При работе на корде у лошади уже начали развиваться необходимые мышцы, и этот процесс будет продолжиться при </a:t>
            </a:r>
            <a:r>
              <a:rPr lang="ru-RU" dirty="0" err="1" smtClean="0">
                <a:effectLst/>
                <a:latin typeface="Times New Roman"/>
                <a:ea typeface="Calibri"/>
                <a:cs typeface="Times New Roman"/>
              </a:rPr>
              <a:t>напрыгивании</a:t>
            </a:r>
            <a:r>
              <a:rPr lang="ru-RU" dirty="0" smtClean="0">
                <a:effectLst/>
                <a:latin typeface="Times New Roman"/>
                <a:ea typeface="Calibri"/>
                <a:cs typeface="Times New Roman"/>
              </a:rPr>
              <a:t> на свободе. </a:t>
            </a:r>
            <a:endParaRPr lang="ru-RU" sz="1400" dirty="0">
              <a:ea typeface="Calibri"/>
              <a:cs typeface="Times New Roman"/>
            </a:endParaRPr>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9752" y="3717032"/>
            <a:ext cx="4055492" cy="303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33696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202476"/>
            <a:ext cx="8424936" cy="3960058"/>
          </a:xfrm>
          <a:prstGeom prst="rect">
            <a:avLst/>
          </a:prstGeom>
        </p:spPr>
        <p:txBody>
          <a:bodyPr wrap="square">
            <a:spAutoFit/>
          </a:bodyPr>
          <a:lstStyle/>
          <a:p>
            <a:pPr indent="450215">
              <a:lnSpc>
                <a:spcPct val="150000"/>
              </a:lnSpc>
              <a:spcAft>
                <a:spcPts val="1000"/>
              </a:spcAft>
            </a:pPr>
            <a:r>
              <a:rPr lang="ru-RU" dirty="0" smtClean="0">
                <a:effectLst/>
                <a:latin typeface="Times New Roman"/>
                <a:ea typeface="Calibri"/>
                <a:cs typeface="Times New Roman"/>
              </a:rPr>
              <a:t>Не следует забывать, что молодая лошадь должна втянуться в эту работу, поэтому, построение рядов препятствий должно идти постепенно, неделя за неделей. Только тогда молодая лошадь приобретет уверенность в себе и будет работать сознательно, осмысленно, только тогда она будет прыгать с удовольствием без принуждения. </a:t>
            </a:r>
            <a:endParaRPr lang="ru-RU" sz="1400" dirty="0">
              <a:ea typeface="Calibri"/>
              <a:cs typeface="Times New Roman"/>
            </a:endParaRPr>
          </a:p>
          <a:p>
            <a:pPr indent="450215">
              <a:lnSpc>
                <a:spcPct val="150000"/>
              </a:lnSpc>
              <a:spcAft>
                <a:spcPts val="1000"/>
              </a:spcAft>
            </a:pPr>
            <a:r>
              <a:rPr lang="ru-RU" dirty="0" smtClean="0">
                <a:effectLst/>
                <a:latin typeface="Times New Roman"/>
                <a:ea typeface="Calibri"/>
                <a:cs typeface="Times New Roman"/>
              </a:rPr>
              <a:t>Если молодая лошадь особенно пуглива и робка, жерди одиночного препятствия сначала кладутся на землю, и препятствие строится только после того, как лошадь пару раз спокойно пройдёт через эти жерди. Так поступают с каждым препятствием ряда. </a:t>
            </a:r>
            <a:endParaRPr lang="ru-RU" sz="1400" dirty="0">
              <a:ea typeface="Calibri"/>
              <a:cs typeface="Times New Roman"/>
            </a:endParaRPr>
          </a:p>
        </p:txBody>
      </p:sp>
      <p:pic>
        <p:nvPicPr>
          <p:cNvPr id="14338" name="Picture 2" descr="C:\Users\Антон\Desktop\Кони\Yde-rJ7dLi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3874680"/>
            <a:ext cx="4966010" cy="273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21833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88640"/>
            <a:ext cx="8568952" cy="6324808"/>
          </a:xfrm>
          <a:prstGeom prst="rect">
            <a:avLst/>
          </a:prstGeom>
        </p:spPr>
        <p:txBody>
          <a:bodyPr wrap="square">
            <a:spAutoFit/>
          </a:bodyPr>
          <a:lstStyle/>
          <a:p>
            <a:pPr indent="450215">
              <a:lnSpc>
                <a:spcPct val="150000"/>
              </a:lnSpc>
              <a:spcAft>
                <a:spcPts val="1000"/>
              </a:spcAft>
            </a:pPr>
            <a:r>
              <a:rPr lang="ru-RU" dirty="0" smtClean="0">
                <a:effectLst/>
                <a:latin typeface="Times New Roman"/>
                <a:ea typeface="Calibri"/>
                <a:cs typeface="Times New Roman"/>
              </a:rPr>
              <a:t>После трёх-четырехмесячного </a:t>
            </a:r>
            <a:r>
              <a:rPr lang="ru-RU" dirty="0" err="1" smtClean="0">
                <a:effectLst/>
                <a:latin typeface="Times New Roman"/>
                <a:ea typeface="Calibri"/>
                <a:cs typeface="Times New Roman"/>
              </a:rPr>
              <a:t>напрыгивания</a:t>
            </a:r>
            <a:r>
              <a:rPr lang="ru-RU" dirty="0" smtClean="0">
                <a:effectLst/>
                <a:latin typeface="Times New Roman"/>
                <a:ea typeface="Calibri"/>
                <a:cs typeface="Times New Roman"/>
              </a:rPr>
              <a:t> на рядах препятствий необходимо проверить, научилась ли лошадь находить правильную точку отталкивания и нет ли у нее ошибок в стиле прыжка, требующих исправления. После того, как лошадь преодолеет обычный ряд препятствий два-три раза, предпоследнее препятствие ряда убирается. Расстояние между третьим с конца препятствием и последним становится несколько </a:t>
            </a:r>
            <a:r>
              <a:rPr lang="ru-RU" dirty="0" err="1" smtClean="0">
                <a:effectLst/>
                <a:latin typeface="Times New Roman"/>
                <a:ea typeface="Calibri"/>
                <a:cs typeface="Times New Roman"/>
              </a:rPr>
              <a:t>неправильныным</a:t>
            </a:r>
            <a:r>
              <a:rPr lang="ru-RU" dirty="0" smtClean="0">
                <a:effectLst/>
                <a:latin typeface="Times New Roman"/>
                <a:ea typeface="Calibri"/>
                <a:cs typeface="Times New Roman"/>
              </a:rPr>
              <a:t>, однако, если лошадь хорошо усвоила материал, она сама найдет нужную точку отталкивания, удлинив последний темп галопа. Тренер должен очень внимательно следить за тем, как продвигается лошадь, и, если она недостаточно удлиняет последний темп галопа, он должен дослать её, насколько это необходимо. Если же лошадь делает дополнительный темп галопа, значит она за прошедшие месяцы недостаточно хорошо усвоила то, чему ее обучали и нужно вернуться к прежней работе. Если лошадь при изменившемся расстоянии правильно выбирает точку отталкивания, расширяя последний темп, то убирается следующее препятствие и так до тех пор, пока не останутся только первое и последнее препятствия.</a:t>
            </a:r>
            <a:endParaRPr lang="ru-RU" sz="1400" dirty="0">
              <a:ea typeface="Calibri"/>
              <a:cs typeface="Times New Roman"/>
            </a:endParaRPr>
          </a:p>
        </p:txBody>
      </p:sp>
    </p:spTree>
    <p:extLst>
      <p:ext uri="{BB962C8B-B14F-4D97-AF65-F5344CB8AC3E}">
        <p14:creationId xmlns:p14="http://schemas.microsoft.com/office/powerpoint/2010/main" val="2449212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0"/>
            <a:ext cx="8480239" cy="3767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3533226"/>
            <a:ext cx="4248472" cy="3208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11873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260648"/>
            <a:ext cx="8280920" cy="4134465"/>
          </a:xfrm>
          <a:prstGeom prst="rect">
            <a:avLst/>
          </a:prstGeom>
        </p:spPr>
        <p:txBody>
          <a:bodyPr wrap="square">
            <a:spAutoFit/>
          </a:bodyPr>
          <a:lstStyle/>
          <a:p>
            <a:pPr indent="450215" algn="ctr">
              <a:lnSpc>
                <a:spcPct val="150000"/>
              </a:lnSpc>
              <a:spcAft>
                <a:spcPts val="1000"/>
              </a:spcAft>
            </a:pPr>
            <a:r>
              <a:rPr lang="ru-RU" sz="2000" b="1" dirty="0" smtClean="0">
                <a:effectLst/>
                <a:latin typeface="Times New Roman"/>
                <a:ea typeface="Calibri"/>
                <a:cs typeface="Times New Roman"/>
              </a:rPr>
              <a:t>Улучшение стиля прыжка и коррекция ошибок.</a:t>
            </a:r>
            <a:endParaRPr lang="ru-RU" sz="1400" dirty="0">
              <a:ea typeface="Calibri"/>
              <a:cs typeface="Times New Roman"/>
            </a:endParaRPr>
          </a:p>
          <a:p>
            <a:pPr indent="450215">
              <a:lnSpc>
                <a:spcPct val="150000"/>
              </a:lnSpc>
              <a:spcAft>
                <a:spcPts val="1000"/>
              </a:spcAft>
            </a:pPr>
            <a:r>
              <a:rPr lang="ru-RU" dirty="0" err="1" smtClean="0">
                <a:effectLst/>
                <a:latin typeface="Times New Roman"/>
                <a:ea typeface="Calibri"/>
                <a:cs typeface="Times New Roman"/>
              </a:rPr>
              <a:t>Напрыгивание</a:t>
            </a:r>
            <a:r>
              <a:rPr lang="ru-RU" dirty="0" smtClean="0">
                <a:effectLst/>
                <a:latin typeface="Times New Roman"/>
                <a:ea typeface="Calibri"/>
                <a:cs typeface="Times New Roman"/>
              </a:rPr>
              <a:t> на свободе - прекрасное средство гимнастической тренировки лошади между соревнованиями или между сезонами. До некоторой степени качественный прыжок является врожденным умением, т.е. вряд ли удастся сделать из посредственной лошади звезду. Но улучшить качество прыжка за счет тренировок можно. Ключом к улучшению прыжковых качеств является простота используемых упражнений. Несложные упражнения легче усваиваются и закрепляются лошадью.</a:t>
            </a:r>
            <a:endParaRPr lang="ru-RU" sz="1400" dirty="0">
              <a:ea typeface="Calibri"/>
              <a:cs typeface="Times New Roman"/>
            </a:endParaRPr>
          </a:p>
          <a:p>
            <a:pPr indent="450215">
              <a:lnSpc>
                <a:spcPct val="150000"/>
              </a:lnSpc>
            </a:pPr>
            <a:r>
              <a:rPr lang="en-US" b="1" dirty="0" smtClean="0">
                <a:effectLst/>
                <a:latin typeface="Times New Roman"/>
                <a:ea typeface="Times New Roman"/>
                <a:cs typeface="Helvetica"/>
              </a:rPr>
              <a:t>1)</a:t>
            </a:r>
            <a:r>
              <a:rPr lang="ru-RU" b="1" dirty="0" smtClean="0">
                <a:effectLst/>
                <a:latin typeface="Times New Roman"/>
                <a:ea typeface="Times New Roman"/>
                <a:cs typeface="Helvetica"/>
              </a:rPr>
              <a:t>Задача первая – корректировка расчета</a:t>
            </a:r>
            <a:endParaRPr lang="ru-RU" sz="1600" dirty="0">
              <a:effectLst/>
              <a:latin typeface="Times New Roman"/>
              <a:ea typeface="Times New Roman"/>
            </a:endParaRPr>
          </a:p>
        </p:txBody>
      </p:sp>
      <p:pic>
        <p:nvPicPr>
          <p:cNvPr id="3" name="Рисунок 2" descr="http://horse.ru/post_images/correctspot.gif"/>
          <p:cNvPicPr/>
          <p:nvPr/>
        </p:nvPicPr>
        <p:blipFill>
          <a:blip r:embed="rId2">
            <a:extLst>
              <a:ext uri="{28A0092B-C50C-407E-A947-70E740481C1C}">
                <a14:useLocalDpi xmlns:a14="http://schemas.microsoft.com/office/drawing/2010/main" val="0"/>
              </a:ext>
            </a:extLst>
          </a:blip>
          <a:srcRect/>
          <a:stretch>
            <a:fillRect/>
          </a:stretch>
        </p:blipFill>
        <p:spPr bwMode="auto">
          <a:xfrm>
            <a:off x="3347864" y="4293096"/>
            <a:ext cx="4032448" cy="1800200"/>
          </a:xfrm>
          <a:prstGeom prst="rect">
            <a:avLst/>
          </a:prstGeom>
          <a:noFill/>
          <a:ln>
            <a:noFill/>
          </a:ln>
        </p:spPr>
      </p:pic>
    </p:spTree>
    <p:extLst>
      <p:ext uri="{BB962C8B-B14F-4D97-AF65-F5344CB8AC3E}">
        <p14:creationId xmlns:p14="http://schemas.microsoft.com/office/powerpoint/2010/main" val="9439353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7216" y="548680"/>
            <a:ext cx="8460368" cy="4662815"/>
          </a:xfrm>
          <a:prstGeom prst="rect">
            <a:avLst/>
          </a:prstGeom>
        </p:spPr>
        <p:txBody>
          <a:bodyPr wrap="square">
            <a:spAutoFit/>
          </a:bodyPr>
          <a:lstStyle/>
          <a:p>
            <a:pPr indent="450215">
              <a:lnSpc>
                <a:spcPct val="150000"/>
              </a:lnSpc>
            </a:pPr>
            <a:r>
              <a:rPr lang="ru-RU" dirty="0" smtClean="0">
                <a:effectLst/>
                <a:latin typeface="Times New Roman"/>
                <a:ea typeface="Times New Roman"/>
                <a:cs typeface="Helvetica"/>
              </a:rPr>
              <a:t>Для корректировки расчета в упражнениях используют тот факт, что точка приземления лошади «плавает» в разы меньше точки отталкивания. Т.е. разница в отталкивании в 50 см приводит к разнице на приземлении в 10-15 см. Изменяется лишь импульс отхода от препятствия.</a:t>
            </a:r>
            <a:br>
              <a:rPr lang="ru-RU" dirty="0" smtClean="0">
                <a:effectLst/>
                <a:latin typeface="Times New Roman"/>
                <a:ea typeface="Times New Roman"/>
                <a:cs typeface="Helvetica"/>
              </a:rPr>
            </a:br>
            <a:r>
              <a:rPr lang="ru-RU" dirty="0" smtClean="0">
                <a:effectLst/>
                <a:latin typeface="Times New Roman"/>
                <a:ea typeface="Times New Roman"/>
                <a:cs typeface="Helvetica"/>
              </a:rPr>
              <a:t>Таким образом, заставив вначале упражнения преодолеть символический крестообразный барьер, наверняка удается поставить ноги лошади в необходимую точку. Барьер должен быть минимальным, чтобы не расходовать силы лошади до контрольного прыжка.</a:t>
            </a:r>
            <a:br>
              <a:rPr lang="ru-RU" dirty="0" smtClean="0">
                <a:effectLst/>
                <a:latin typeface="Times New Roman"/>
                <a:ea typeface="Times New Roman"/>
                <a:cs typeface="Helvetica"/>
              </a:rPr>
            </a:br>
            <a:r>
              <a:rPr lang="ru-RU" dirty="0" smtClean="0">
                <a:effectLst/>
                <a:latin typeface="Times New Roman"/>
                <a:ea typeface="Times New Roman"/>
                <a:cs typeface="Helvetica"/>
              </a:rPr>
              <a:t>Вопрос с импульсом отхода лошади решается за счет подхода к упражнению на рыси. Дисперсия импульса отхода на прыжках с рыси минимальна. Тем более, если лошадь проработана в этом компоненте.</a:t>
            </a:r>
            <a:endParaRPr lang="ru-RU" sz="1600" dirty="0">
              <a:effectLst/>
              <a:latin typeface="Times New Roman"/>
              <a:ea typeface="Times New Roman"/>
            </a:endParaRPr>
          </a:p>
        </p:txBody>
      </p:sp>
    </p:spTree>
    <p:extLst>
      <p:ext uri="{BB962C8B-B14F-4D97-AF65-F5344CB8AC3E}">
        <p14:creationId xmlns:p14="http://schemas.microsoft.com/office/powerpoint/2010/main" val="29280360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260648"/>
            <a:ext cx="4320735" cy="507831"/>
          </a:xfrm>
          <a:prstGeom prst="rect">
            <a:avLst/>
          </a:prstGeom>
        </p:spPr>
        <p:txBody>
          <a:bodyPr wrap="none">
            <a:spAutoFit/>
          </a:bodyPr>
          <a:lstStyle/>
          <a:p>
            <a:pPr indent="450215">
              <a:lnSpc>
                <a:spcPct val="150000"/>
              </a:lnSpc>
            </a:pPr>
            <a:r>
              <a:rPr lang="ru-RU" b="1" dirty="0" smtClean="0">
                <a:effectLst/>
                <a:latin typeface="Times New Roman"/>
                <a:ea typeface="Times New Roman"/>
                <a:cs typeface="Helvetica"/>
              </a:rPr>
              <a:t>2)Задача вторая – коррекция курса</a:t>
            </a:r>
            <a:endParaRPr lang="ru-RU" sz="1600" dirty="0">
              <a:effectLst/>
              <a:latin typeface="Times New Roman"/>
              <a:ea typeface="Times New Roman"/>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872" y="768479"/>
            <a:ext cx="4760913" cy="238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182912" y="3068960"/>
            <a:ext cx="8640960" cy="3416320"/>
          </a:xfrm>
          <a:prstGeom prst="rect">
            <a:avLst/>
          </a:prstGeom>
        </p:spPr>
        <p:txBody>
          <a:bodyPr wrap="square">
            <a:spAutoFit/>
          </a:bodyPr>
          <a:lstStyle/>
          <a:p>
            <a:pPr indent="450215">
              <a:lnSpc>
                <a:spcPct val="150000"/>
              </a:lnSpc>
            </a:pPr>
            <a:r>
              <a:rPr lang="ru-RU" dirty="0" smtClean="0">
                <a:effectLst/>
                <a:latin typeface="Times New Roman"/>
                <a:ea typeface="Times New Roman"/>
                <a:cs typeface="Helvetica"/>
              </a:rPr>
              <a:t>Излишне аргументировать необходимость прямолинейного движения лошади в упражнении. Так что сразу перейдем к описанию средства коррекции.</a:t>
            </a:r>
            <a:br>
              <a:rPr lang="ru-RU" dirty="0" smtClean="0">
                <a:effectLst/>
                <a:latin typeface="Times New Roman"/>
                <a:ea typeface="Times New Roman"/>
                <a:cs typeface="Helvetica"/>
              </a:rPr>
            </a:br>
            <a:r>
              <a:rPr lang="ru-RU" dirty="0" smtClean="0">
                <a:effectLst/>
                <a:latin typeface="Times New Roman"/>
                <a:ea typeface="Times New Roman"/>
                <a:cs typeface="Helvetica"/>
              </a:rPr>
              <a:t>Прямую линию можно прочертить только между двумя точками. Поэтому второй барьер также устанавливается в виде креста. Еще до преодоления первого препятствия лошадь визуально соединяет в прямую линию оптимальные (низшие) точки преодоления двух первых барьеров (центры крестов), и двигается по заданному курсу. Чтобы неопытная лошадь не импровизировала между крестами, ровно посередине на землю кидают стимулирующую жердь.</a:t>
            </a:r>
            <a:endParaRPr lang="ru-RU" sz="1600" dirty="0">
              <a:effectLst/>
              <a:latin typeface="Times New Roman"/>
              <a:ea typeface="Times New Roman"/>
            </a:endParaRPr>
          </a:p>
        </p:txBody>
      </p:sp>
    </p:spTree>
    <p:extLst>
      <p:ext uri="{BB962C8B-B14F-4D97-AF65-F5344CB8AC3E}">
        <p14:creationId xmlns:p14="http://schemas.microsoft.com/office/powerpoint/2010/main" val="14360036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70400" y="188640"/>
            <a:ext cx="4201599" cy="507831"/>
          </a:xfrm>
          <a:prstGeom prst="rect">
            <a:avLst/>
          </a:prstGeom>
        </p:spPr>
        <p:txBody>
          <a:bodyPr wrap="none">
            <a:spAutoFit/>
          </a:bodyPr>
          <a:lstStyle/>
          <a:p>
            <a:pPr indent="450215">
              <a:lnSpc>
                <a:spcPct val="150000"/>
              </a:lnSpc>
            </a:pPr>
            <a:r>
              <a:rPr lang="en-US" b="1" dirty="0" smtClean="0">
                <a:effectLst/>
                <a:latin typeface="Times New Roman"/>
                <a:ea typeface="Times New Roman"/>
                <a:cs typeface="Helvetica"/>
              </a:rPr>
              <a:t>3)</a:t>
            </a:r>
            <a:r>
              <a:rPr lang="ru-RU" b="1" dirty="0" smtClean="0">
                <a:effectLst/>
                <a:latin typeface="Times New Roman"/>
                <a:ea typeface="Times New Roman"/>
                <a:cs typeface="Helvetica"/>
              </a:rPr>
              <a:t>Задача третья – набор импульса</a:t>
            </a:r>
            <a:endParaRPr lang="ru-RU" sz="1600" dirty="0">
              <a:effectLst/>
              <a:latin typeface="Times New Roman"/>
              <a:ea typeface="Times New Roman"/>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764704"/>
            <a:ext cx="4760913" cy="238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370400" y="3356992"/>
            <a:ext cx="8522080" cy="2585323"/>
          </a:xfrm>
          <a:prstGeom prst="rect">
            <a:avLst/>
          </a:prstGeom>
        </p:spPr>
        <p:txBody>
          <a:bodyPr wrap="square">
            <a:spAutoFit/>
          </a:bodyPr>
          <a:lstStyle/>
          <a:p>
            <a:r>
              <a:rPr lang="ru-RU" dirty="0">
                <a:ea typeface="Calibri"/>
                <a:cs typeface="Helvetica"/>
              </a:rPr>
              <a:t>После того как лошадь «встала на расчет» и выровняла курс, можно приступать к набору инерции, которая впоследствии будет использоваться для эффективного толчка. По правилам упражнений всадник не должен вмешиваться в работу лошади, поэтому задача решается с помощью применения стимулирующей комбинации с расширением дистанции между барьерами. Импульс лучше набирать плавно в два приема, чтобы не растягивать лошадь. Рекомендуемые высоты отвесных барьеров 80 и 100 см. Расстояния 6,8 м и 7,2 м соответственно. Если лошадь опытна и слишком экономно проходит второй стимулирующий барьер, то можно его поднять до 110 см. </a:t>
            </a:r>
            <a:endParaRPr lang="ru-RU" dirty="0"/>
          </a:p>
        </p:txBody>
      </p:sp>
    </p:spTree>
    <p:extLst>
      <p:ext uri="{BB962C8B-B14F-4D97-AF65-F5344CB8AC3E}">
        <p14:creationId xmlns:p14="http://schemas.microsoft.com/office/powerpoint/2010/main" val="36454754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404664"/>
            <a:ext cx="8280920" cy="2585323"/>
          </a:xfrm>
          <a:prstGeom prst="rect">
            <a:avLst/>
          </a:prstGeom>
        </p:spPr>
        <p:txBody>
          <a:bodyPr wrap="square">
            <a:spAutoFit/>
          </a:bodyPr>
          <a:lstStyle/>
          <a:p>
            <a:r>
              <a:rPr lang="ru-RU" dirty="0">
                <a:ea typeface="Calibri"/>
                <a:cs typeface="Helvetica"/>
              </a:rPr>
              <a:t>Если контрольное препятствие близко к границе возможностей лошади, то второй стимулирующий барьер не используется, чтобы сэкономить силы лошади. В этом случае приходится выбирать между небольшим набором импульса и быстрым набором импульса с растяжкой лошади. Так Вы решите сразу две задачи. </a:t>
            </a:r>
            <a:br>
              <a:rPr lang="ru-RU" dirty="0">
                <a:ea typeface="Calibri"/>
                <a:cs typeface="Helvetica"/>
              </a:rPr>
            </a:br>
            <a:r>
              <a:rPr lang="ru-RU" dirty="0">
                <a:ea typeface="Calibri"/>
                <a:cs typeface="Helvetica"/>
              </a:rPr>
              <a:t>1 - обезопасите лошадь от повала, что опасно перед контрольным прыжком. </a:t>
            </a:r>
            <a:br>
              <a:rPr lang="ru-RU" dirty="0">
                <a:ea typeface="Calibri"/>
                <a:cs typeface="Helvetica"/>
              </a:rPr>
            </a:br>
            <a:r>
              <a:rPr lang="ru-RU" dirty="0">
                <a:ea typeface="Calibri"/>
                <a:cs typeface="Helvetica"/>
              </a:rPr>
              <a:t>2 - повысите активность лошади за счет концентрации внимания </a:t>
            </a:r>
            <a:br>
              <a:rPr lang="ru-RU" dirty="0">
                <a:ea typeface="Calibri"/>
                <a:cs typeface="Helvetica"/>
              </a:rPr>
            </a:br>
            <a:r>
              <a:rPr lang="ru-RU" dirty="0">
                <a:ea typeface="Calibri"/>
                <a:cs typeface="Helvetica"/>
              </a:rPr>
              <a:t>Слишком высокий инерционный барьер приводит к обратному эффекту после приземления лошади – потери инерции. Поэтому не стоит гнаться за высотой в подготовительной фазе клавиш.</a:t>
            </a:r>
            <a:endParaRPr lang="ru-RU" dirty="0"/>
          </a:p>
        </p:txBody>
      </p:sp>
    </p:spTree>
    <p:extLst>
      <p:ext uri="{BB962C8B-B14F-4D97-AF65-F5344CB8AC3E}">
        <p14:creationId xmlns:p14="http://schemas.microsoft.com/office/powerpoint/2010/main" val="817043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188640"/>
            <a:ext cx="5472608" cy="507831"/>
          </a:xfrm>
          <a:prstGeom prst="rect">
            <a:avLst/>
          </a:prstGeom>
        </p:spPr>
        <p:txBody>
          <a:bodyPr wrap="square">
            <a:spAutoFit/>
          </a:bodyPr>
          <a:lstStyle/>
          <a:p>
            <a:pPr indent="450215">
              <a:lnSpc>
                <a:spcPct val="150000"/>
              </a:lnSpc>
            </a:pPr>
            <a:r>
              <a:rPr lang="en-US" b="1" dirty="0" smtClean="0">
                <a:effectLst/>
                <a:latin typeface="Times New Roman"/>
                <a:ea typeface="Times New Roman"/>
                <a:cs typeface="Helvetica"/>
              </a:rPr>
              <a:t>4)</a:t>
            </a:r>
            <a:r>
              <a:rPr lang="ru-RU" b="1" dirty="0" smtClean="0">
                <a:effectLst/>
                <a:latin typeface="Times New Roman"/>
                <a:ea typeface="Times New Roman"/>
                <a:cs typeface="Helvetica"/>
              </a:rPr>
              <a:t>Задача четвертая – группировка лошади</a:t>
            </a:r>
            <a:endParaRPr lang="ru-RU" sz="1600" dirty="0">
              <a:effectLst/>
              <a:latin typeface="Times New Roman"/>
              <a:ea typeface="Times New Roman"/>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710199"/>
            <a:ext cx="4760913" cy="221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395536" y="3356992"/>
            <a:ext cx="8136904" cy="2862322"/>
          </a:xfrm>
          <a:prstGeom prst="rect">
            <a:avLst/>
          </a:prstGeom>
        </p:spPr>
        <p:txBody>
          <a:bodyPr wrap="square">
            <a:spAutoFit/>
          </a:bodyPr>
          <a:lstStyle/>
          <a:p>
            <a:r>
              <a:rPr lang="ru-RU" dirty="0">
                <a:ea typeface="Calibri"/>
                <a:cs typeface="Helvetica"/>
              </a:rPr>
              <a:t>Группировка лошади в клавишах – это подведение под корпус задних ног, т.е. приведение их в оптимальную исходную позицию для совершения толчка на контрольном препятствии. </a:t>
            </a:r>
            <a:br>
              <a:rPr lang="ru-RU" dirty="0">
                <a:ea typeface="Calibri"/>
                <a:cs typeface="Helvetica"/>
              </a:rPr>
            </a:br>
            <a:r>
              <a:rPr lang="ru-RU" dirty="0">
                <a:ea typeface="Calibri"/>
                <a:cs typeface="Helvetica"/>
              </a:rPr>
              <a:t>На предыдущих фазах лошадь уже получила нужный импульс и курс. Любое вкрапление новых барьеров в этом состоянии – лишнее. Для того, чтобы лошадь сгруппировалась необходим лишь легкий «</a:t>
            </a:r>
            <a:r>
              <a:rPr lang="ru-RU" dirty="0" err="1">
                <a:ea typeface="Calibri"/>
                <a:cs typeface="Helvetica"/>
              </a:rPr>
              <a:t>тычек</a:t>
            </a:r>
            <a:r>
              <a:rPr lang="ru-RU" dirty="0">
                <a:ea typeface="Calibri"/>
                <a:cs typeface="Helvetica"/>
              </a:rPr>
              <a:t>», который преобразует часть инерции в «схлопывание» лошади. Эту задачу с успехом решают две стимулирующие жерди с укороченной дистанцией.  Несмотря на то, что это всего лишь жерди, их постановка - самый тонкий момент в построения восходящих клавиш.</a:t>
            </a:r>
            <a:endParaRPr lang="ru-RU" dirty="0"/>
          </a:p>
        </p:txBody>
      </p:sp>
    </p:spTree>
    <p:extLst>
      <p:ext uri="{BB962C8B-B14F-4D97-AF65-F5344CB8AC3E}">
        <p14:creationId xmlns:p14="http://schemas.microsoft.com/office/powerpoint/2010/main" val="16277405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338524"/>
            <a:ext cx="8208912" cy="2308324"/>
          </a:xfrm>
          <a:prstGeom prst="rect">
            <a:avLst/>
          </a:prstGeom>
        </p:spPr>
        <p:txBody>
          <a:bodyPr wrap="square">
            <a:spAutoFit/>
          </a:bodyPr>
          <a:lstStyle/>
          <a:p>
            <a:r>
              <a:rPr lang="ru-RU" dirty="0">
                <a:ea typeface="Calibri"/>
                <a:cs typeface="Helvetica"/>
              </a:rPr>
              <a:t>Если жерди скатить слишком близко друг к другу, то потеряется много импульса. Если же их раскатить, то лошадь вместо сбора еще больше растянется. В обоих случая преодоление контрольного препятствия через неправильную фазу группировки приведет к обратному эффекту – осложнениям, травме, испугу.</a:t>
            </a:r>
            <a:br>
              <a:rPr lang="ru-RU" dirty="0">
                <a:ea typeface="Calibri"/>
                <a:cs typeface="Helvetica"/>
              </a:rPr>
            </a:br>
            <a:r>
              <a:rPr lang="ru-RU" dirty="0">
                <a:ea typeface="Calibri"/>
                <a:cs typeface="Helvetica"/>
              </a:rPr>
              <a:t>Правильная постановка подобных жердей находится опытном путем индивидуально под каждую лошадь. Но помните, что расстояние от последней группирующей жерди до контрольного препятствия должно быть оптимальным, а не коррекционным.</a:t>
            </a:r>
            <a:endParaRPr lang="ru-RU" dirty="0"/>
          </a:p>
        </p:txBody>
      </p:sp>
      <p:sp>
        <p:nvSpPr>
          <p:cNvPr id="5" name="Прямоугольник 4"/>
          <p:cNvSpPr/>
          <p:nvPr/>
        </p:nvSpPr>
        <p:spPr>
          <a:xfrm>
            <a:off x="611560" y="2665582"/>
            <a:ext cx="5382344" cy="507831"/>
          </a:xfrm>
          <a:prstGeom prst="rect">
            <a:avLst/>
          </a:prstGeom>
        </p:spPr>
        <p:txBody>
          <a:bodyPr wrap="square">
            <a:spAutoFit/>
          </a:bodyPr>
          <a:lstStyle/>
          <a:p>
            <a:pPr indent="450215">
              <a:lnSpc>
                <a:spcPct val="150000"/>
              </a:lnSpc>
            </a:pPr>
            <a:r>
              <a:rPr lang="ru-RU" b="1" dirty="0" smtClean="0">
                <a:effectLst/>
                <a:latin typeface="Times New Roman"/>
                <a:ea typeface="Times New Roman"/>
                <a:cs typeface="Helvetica"/>
              </a:rPr>
              <a:t>Последняя фаза – контрольный прыжок</a:t>
            </a:r>
            <a:endParaRPr lang="ru-RU" sz="1600" dirty="0">
              <a:effectLst/>
              <a:latin typeface="Times New Roman"/>
              <a:ea typeface="Times New Roman"/>
            </a:endParaRPr>
          </a:p>
        </p:txBody>
      </p:sp>
      <p:pic>
        <p:nvPicPr>
          <p:cNvPr id="184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6087" y="3173413"/>
            <a:ext cx="5711825" cy="149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10373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88640"/>
            <a:ext cx="8568952" cy="4791055"/>
          </a:xfrm>
          <a:prstGeom prst="rect">
            <a:avLst/>
          </a:prstGeom>
        </p:spPr>
        <p:txBody>
          <a:bodyPr wrap="square">
            <a:spAutoFit/>
          </a:bodyPr>
          <a:lstStyle/>
          <a:p>
            <a:pPr marL="450215">
              <a:lnSpc>
                <a:spcPct val="150000"/>
              </a:lnSpc>
              <a:spcAft>
                <a:spcPts val="1000"/>
              </a:spcAft>
            </a:pPr>
            <a:r>
              <a:rPr lang="ru-RU" dirty="0" smtClean="0">
                <a:effectLst/>
                <a:latin typeface="Times New Roman"/>
                <a:ea typeface="Calibri"/>
                <a:cs typeface="Times New Roman"/>
              </a:rPr>
              <a:t>5)Вешанье ног</a:t>
            </a:r>
            <a:endParaRPr lang="ru-RU" sz="1400" dirty="0">
              <a:ea typeface="Calibri"/>
              <a:cs typeface="Times New Roman"/>
            </a:endParaRPr>
          </a:p>
          <a:p>
            <a:pPr>
              <a:lnSpc>
                <a:spcPct val="150000"/>
              </a:lnSpc>
              <a:spcAft>
                <a:spcPts val="1000"/>
              </a:spcAft>
            </a:pPr>
            <a:r>
              <a:rPr lang="ru-RU" dirty="0" smtClean="0">
                <a:effectLst/>
                <a:latin typeface="Times New Roman"/>
                <a:ea typeface="Calibri"/>
                <a:cs typeface="Times New Roman"/>
              </a:rPr>
              <a:t>Расположить по прямой линии два наклонных двойника. Разность в высоте жердей двойника заставляет предплечья подниматься выше и пресекает вешанье ног. Приземленье с двойника более глубокое и требует от лошади больше гимнастики. Такое приземление развивает баланс лошади и накапливает импульс, что помогает лошади подготовиться к совершению второго прыжка через следующий двойник. Второй двойник имеет обратную геометрию, т.е. передняя жердь располагается выше задней. В прыжке через такое препятствие лошади приходится применить больше усилий, и главным образом за счет гимнастики, чтобы оставить его неразрушенным. Расстояние между двойниками от 6,5 до 7 метров, в зависимости от тренированности лошади.</a:t>
            </a:r>
            <a:endParaRPr lang="ru-RU" sz="1400" dirty="0">
              <a:ea typeface="Calibri"/>
              <a:cs typeface="Times New Roman"/>
            </a:endParaRP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4581128"/>
            <a:ext cx="3820664" cy="1743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4194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404664"/>
            <a:ext cx="8640960" cy="4237057"/>
          </a:xfrm>
          <a:prstGeom prst="rect">
            <a:avLst/>
          </a:prstGeom>
        </p:spPr>
        <p:txBody>
          <a:bodyPr wrap="square">
            <a:spAutoFit/>
          </a:bodyPr>
          <a:lstStyle/>
          <a:p>
            <a:pPr>
              <a:lnSpc>
                <a:spcPct val="150000"/>
              </a:lnSpc>
              <a:spcAft>
                <a:spcPts val="1000"/>
              </a:spcAft>
            </a:pPr>
            <a:r>
              <a:rPr lang="ru-RU" dirty="0" smtClean="0">
                <a:effectLst/>
                <a:latin typeface="Times New Roman"/>
                <a:ea typeface="Calibri"/>
                <a:cs typeface="Times New Roman"/>
              </a:rPr>
              <a:t>6)</a:t>
            </a:r>
            <a:r>
              <a:rPr lang="ru-RU" sz="1400" dirty="0">
                <a:ea typeface="Calibri"/>
                <a:cs typeface="Times New Roman"/>
              </a:rPr>
              <a:t> </a:t>
            </a:r>
            <a:r>
              <a:rPr lang="ru-RU" dirty="0" smtClean="0">
                <a:effectLst/>
                <a:latin typeface="Times New Roman"/>
                <a:ea typeface="Calibri"/>
                <a:cs typeface="Times New Roman"/>
              </a:rPr>
              <a:t>Коррекция техники задних конечностей</a:t>
            </a:r>
            <a:endParaRPr lang="ru-RU" sz="1400" dirty="0">
              <a:ea typeface="Calibri"/>
              <a:cs typeface="Times New Roman"/>
            </a:endParaRPr>
          </a:p>
          <a:p>
            <a:r>
              <a:rPr lang="ru-RU" dirty="0" smtClean="0">
                <a:effectLst/>
                <a:latin typeface="Times New Roman"/>
                <a:ea typeface="Calibri"/>
              </a:rPr>
              <a:t>Расширяют брусья за счет передней жерди. Делают это очень аккуратно. 5 см приближения передней жерди по эффекту значительно сильнее, чем </a:t>
            </a:r>
            <a:r>
              <a:rPr lang="ru-RU" dirty="0" err="1" smtClean="0">
                <a:effectLst/>
                <a:latin typeface="Times New Roman"/>
                <a:ea typeface="Calibri"/>
              </a:rPr>
              <a:t>отодвижение</a:t>
            </a:r>
            <a:r>
              <a:rPr lang="ru-RU" dirty="0" smtClean="0">
                <a:effectLst/>
                <a:latin typeface="Times New Roman"/>
                <a:ea typeface="Calibri"/>
              </a:rPr>
              <a:t> на 10 см задней границы. Приближение переднего края барьера не только расширяет прыжок, но и трансформирует горизонтальную инерцию лошади в вертикальное ускорение. С каждым сантиметром приближения передней жерди угол атаки барьера все больше. Приземление также становится все более вертикальным, все больше насаживая задние ноги животного и его круп на заднюю жердь широтного барьера. Сокращать дистанцию внутри коррекционной системы необходимо постепенно и осторожно. Только опытный специалист может прочувствовать, когда лошадь больше не в состоянии избегать столкновения с задней жердью за счет гимнастики. Минимальное расстояние, которого можно достичь между чухонцем и брусьями – 6,5 метров – это стандартная дистанция для работы в широтных клавишах у лошадей топ-класса.</a:t>
            </a:r>
            <a:endParaRPr lang="ru-RU" dirty="0"/>
          </a:p>
        </p:txBody>
      </p:sp>
    </p:spTree>
    <p:extLst>
      <p:ext uri="{BB962C8B-B14F-4D97-AF65-F5344CB8AC3E}">
        <p14:creationId xmlns:p14="http://schemas.microsoft.com/office/powerpoint/2010/main" val="41932252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404664"/>
            <a:ext cx="8280920" cy="4503797"/>
          </a:xfrm>
          <a:prstGeom prst="rect">
            <a:avLst/>
          </a:prstGeom>
        </p:spPr>
        <p:txBody>
          <a:bodyPr wrap="square">
            <a:spAutoFit/>
          </a:bodyPr>
          <a:lstStyle/>
          <a:p>
            <a:pPr>
              <a:lnSpc>
                <a:spcPct val="150000"/>
              </a:lnSpc>
              <a:spcAft>
                <a:spcPts val="1000"/>
              </a:spcAft>
            </a:pPr>
            <a:r>
              <a:rPr lang="ru-RU" dirty="0" smtClean="0">
                <a:effectLst/>
                <a:latin typeface="Times New Roman"/>
                <a:ea typeface="Calibri"/>
                <a:cs typeface="Times New Roman"/>
              </a:rPr>
              <a:t>Если Вы начинали коррекционные брусья с ширины в 100 см, то к дистанции 6,5 метров достигните ширины 150 см, но это уровень лошадей топ-класса. Если Ваша лошадь попроще, то начинайте упражнение с более узких брусьев, а не меньшей дистанции.</a:t>
            </a:r>
            <a:endParaRPr lang="ru-RU" sz="1400" dirty="0">
              <a:ea typeface="Calibri"/>
              <a:cs typeface="Times New Roman"/>
            </a:endParaRPr>
          </a:p>
          <a:p>
            <a:pPr>
              <a:lnSpc>
                <a:spcPct val="150000"/>
              </a:lnSpc>
              <a:spcAft>
                <a:spcPts val="1000"/>
              </a:spcAft>
            </a:pPr>
            <a:r>
              <a:rPr lang="ru-RU" dirty="0" smtClean="0">
                <a:effectLst/>
                <a:latin typeface="Times New Roman"/>
                <a:ea typeface="Calibri"/>
                <a:cs typeface="Times New Roman"/>
              </a:rPr>
              <a:t>В процессе упражнения при достижении ширины в 130 см, над верхними жердями необходимо расположить по диагонали еще одну жердь, чтобы не провоцировать лошадь опускать ноги внутрь барьера.</a:t>
            </a:r>
            <a:endParaRPr lang="ru-RU" sz="1400" dirty="0">
              <a:ea typeface="Calibri"/>
              <a:cs typeface="Times New Roman"/>
            </a:endParaRPr>
          </a:p>
          <a:p>
            <a:pPr>
              <a:lnSpc>
                <a:spcPct val="150000"/>
              </a:lnSpc>
              <a:spcAft>
                <a:spcPts val="1000"/>
              </a:spcAft>
            </a:pPr>
            <a:r>
              <a:rPr lang="ru-RU" dirty="0" smtClean="0">
                <a:effectLst/>
                <a:latin typeface="Times New Roman"/>
                <a:ea typeface="Calibri"/>
                <a:cs typeface="Times New Roman"/>
              </a:rPr>
              <a:t>Ширины брусьев 150 см вполне достаточно, чтобы готовить лошадь даже  к соревнованиям уровня Гран-При. Дальнейшее расширение препятствия не желательно, т.к. требует серьезного дистанционного хода.</a:t>
            </a:r>
            <a:endParaRPr lang="ru-RU" sz="1400" dirty="0">
              <a:ea typeface="Calibri"/>
              <a:cs typeface="Times New Roman"/>
            </a:endParaRPr>
          </a:p>
        </p:txBody>
      </p:sp>
    </p:spTree>
    <p:extLst>
      <p:ext uri="{BB962C8B-B14F-4D97-AF65-F5344CB8AC3E}">
        <p14:creationId xmlns:p14="http://schemas.microsoft.com/office/powerpoint/2010/main" val="2578867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474345"/>
            <a:ext cx="7920880" cy="3416320"/>
          </a:xfrm>
          <a:prstGeom prst="rect">
            <a:avLst/>
          </a:prstGeom>
        </p:spPr>
        <p:txBody>
          <a:bodyPr wrap="square">
            <a:spAutoFit/>
          </a:bodyPr>
          <a:lstStyle/>
          <a:p>
            <a:r>
              <a:rPr lang="ru-RU" dirty="0" smtClean="0">
                <a:effectLst/>
                <a:latin typeface="Times New Roman"/>
                <a:ea typeface="Calibri"/>
              </a:rPr>
              <a:t>Те, кто имеет опыт в </a:t>
            </a:r>
            <a:r>
              <a:rPr lang="ru-RU" dirty="0" err="1" smtClean="0">
                <a:effectLst/>
                <a:latin typeface="Times New Roman"/>
                <a:ea typeface="Calibri"/>
              </a:rPr>
              <a:t>напрыгивании</a:t>
            </a:r>
            <a:r>
              <a:rPr lang="ru-RU" dirty="0" smtClean="0">
                <a:effectLst/>
                <a:latin typeface="Times New Roman"/>
                <a:ea typeface="Calibri"/>
              </a:rPr>
              <a:t> на свободе, знают, что перегружать лошадь при этом нельзя ни в коем случае. На ранней стадии подготовки было бы губительно позволять лошади совершать настоящие прыжки; смысл первоначальной работы прежде всего в том, чтобы приучить лошадь к седлу. Кроме того, используется небольшое количество маленьких препятствий, преодолевая которые, лошадь развивает необходимую для прыжков мускулатуру. Одновременно эти прыжки, выполняемые лошадью совершенно свободно, способствуют развитию у нее равновесия и уверенности в себе. При постепенном повышении требований молодая лошадь решает все более сложные задачи и одновременно становится все сильнее. Ответственность за постепенное и планомерное проведение этой работы полностью лежит на тренере.</a:t>
            </a:r>
            <a:endParaRPr lang="ru-RU"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3728" y="3573016"/>
            <a:ext cx="4111104" cy="3194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27708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87126"/>
            <a:ext cx="7560840" cy="6302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40688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66424" y="116632"/>
            <a:ext cx="8640960" cy="4247317"/>
          </a:xfrm>
          <a:prstGeom prst="rect">
            <a:avLst/>
          </a:prstGeom>
        </p:spPr>
        <p:txBody>
          <a:bodyPr wrap="square">
            <a:spAutoFit/>
          </a:bodyPr>
          <a:lstStyle/>
          <a:p>
            <a:pPr>
              <a:lnSpc>
                <a:spcPct val="150000"/>
              </a:lnSpc>
              <a:spcAft>
                <a:spcPts val="1000"/>
              </a:spcAft>
            </a:pPr>
            <a:r>
              <a:rPr lang="ru-RU" dirty="0" smtClean="0">
                <a:effectLst/>
                <a:latin typeface="Times New Roman"/>
                <a:ea typeface="Calibri"/>
                <a:cs typeface="Times New Roman"/>
              </a:rPr>
              <a:t>Этот же принцип коррекции распространяется на классическое клавишное упражнение из трех брусьев. Первоначальная дистанция между барьерами должна составлять 7 метров. После каждого прохождения лошади крайние барьеры расширяются на 10 см в направлении центра, а центральный барьер по 5 см в каждую сторону. Дистанции постепенно сокращаются до 6,5 метров, или занятия прекращают раньше, если инерция лошади внутри клавиш падает ниже разумного уровня. После этого коррекция ширины барьеров не производится. Начальная ширина барьеров подбирается исходя из класса лошади и их итоговым значением при достижении дистанции в 6,5 метров. Все барьеры в упражнении должны имеет одинаковую высоту и ширину согласно правилам построения </a:t>
            </a:r>
            <a:r>
              <a:rPr lang="ru-RU" dirty="0" err="1" smtClean="0">
                <a:effectLst/>
                <a:latin typeface="Times New Roman"/>
                <a:ea typeface="Calibri"/>
                <a:cs typeface="Times New Roman"/>
              </a:rPr>
              <a:t>баскюльных</a:t>
            </a:r>
            <a:r>
              <a:rPr lang="ru-RU" dirty="0" smtClean="0">
                <a:effectLst/>
                <a:latin typeface="Times New Roman"/>
                <a:ea typeface="Calibri"/>
                <a:cs typeface="Times New Roman"/>
              </a:rPr>
              <a:t> клавиш.</a:t>
            </a:r>
            <a:endParaRPr lang="ru-RU" sz="1400" dirty="0">
              <a:ea typeface="Calibri"/>
              <a:cs typeface="Times New Roman"/>
            </a:endParaRP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4387941"/>
            <a:ext cx="5711825" cy="177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61920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332656"/>
            <a:ext cx="8424936" cy="4791055"/>
          </a:xfrm>
          <a:prstGeom prst="rect">
            <a:avLst/>
          </a:prstGeom>
        </p:spPr>
        <p:txBody>
          <a:bodyPr wrap="square">
            <a:spAutoFit/>
          </a:bodyPr>
          <a:lstStyle/>
          <a:p>
            <a:pPr>
              <a:lnSpc>
                <a:spcPct val="150000"/>
              </a:lnSpc>
              <a:spcAft>
                <a:spcPts val="1000"/>
              </a:spcAft>
            </a:pPr>
            <a:r>
              <a:rPr lang="ru-RU" dirty="0" smtClean="0">
                <a:effectLst/>
                <a:latin typeface="Times New Roman"/>
                <a:ea typeface="Calibri"/>
                <a:cs typeface="Times New Roman"/>
              </a:rPr>
              <a:t>7) Обучение лошади прыжкам с длинной дистанции. </a:t>
            </a:r>
            <a:endParaRPr lang="ru-RU" sz="1400" dirty="0">
              <a:ea typeface="Calibri"/>
              <a:cs typeface="Times New Roman"/>
            </a:endParaRPr>
          </a:p>
          <a:p>
            <a:r>
              <a:rPr lang="ru-RU" dirty="0" smtClean="0">
                <a:effectLst/>
                <a:latin typeface="Times New Roman"/>
                <a:ea typeface="Calibri"/>
              </a:rPr>
              <a:t>Иногда лошадь делает лишний темп, но путем </a:t>
            </a:r>
            <a:r>
              <a:rPr lang="ru-RU" dirty="0" err="1" smtClean="0">
                <a:effectLst/>
                <a:latin typeface="Times New Roman"/>
                <a:ea typeface="Calibri"/>
              </a:rPr>
              <a:t>напрыжки</a:t>
            </a:r>
            <a:r>
              <a:rPr lang="ru-RU" dirty="0" smtClean="0">
                <a:effectLst/>
                <a:latin typeface="Times New Roman"/>
                <a:ea typeface="Calibri"/>
              </a:rPr>
              <a:t> на свободе и специальных упражнений можно научить лошадь толкаться издалека, либо расширять темпы между барьерами. Понимая, что лошадь боится толкаться с дальней дистанции, ее вначале не заставляются этого делать. Устанавливается классический проезд в расчет на 14,5 метров. Вход проезда – символический чухонец с подсказкой в 3 м, для начальной коррекции расчета. Выход проезда – параллельные брусья требуемой контрольной высоты и шириной 40 см. Количество жердей на передних стойках должно быть максимально возможным при условии вертикального расстояния между их верхними краями в 30 см. Нижняя жердь просто кладется на землю. Начинают упражнение с лошадью, уже разогретой и </a:t>
            </a:r>
            <a:r>
              <a:rPr lang="ru-RU" dirty="0" err="1" smtClean="0">
                <a:effectLst/>
                <a:latin typeface="Times New Roman"/>
                <a:ea typeface="Calibri"/>
              </a:rPr>
              <a:t>распрыганной</a:t>
            </a:r>
            <a:r>
              <a:rPr lang="ru-RU" dirty="0" smtClean="0">
                <a:effectLst/>
                <a:latin typeface="Times New Roman"/>
                <a:ea typeface="Calibri"/>
              </a:rPr>
              <a:t> на разминочных барьерах. После первых двух ознакомительных проходов связки переднюю верхнюю жердь брусьев убирают. Таким образом, брусья трансформируются в двойник. Преодоление проезда с измененным препятствием повторяют, однако, скорее всего, для лошади это изменение покажется несущественным, и даже облегчающим задачу.</a:t>
            </a:r>
            <a:endParaRPr lang="ru-RU" dirty="0"/>
          </a:p>
        </p:txBody>
      </p:sp>
    </p:spTree>
    <p:extLst>
      <p:ext uri="{BB962C8B-B14F-4D97-AF65-F5344CB8AC3E}">
        <p14:creationId xmlns:p14="http://schemas.microsoft.com/office/powerpoint/2010/main" val="26141441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260648"/>
            <a:ext cx="8352928" cy="5078313"/>
          </a:xfrm>
          <a:prstGeom prst="rect">
            <a:avLst/>
          </a:prstGeom>
        </p:spPr>
        <p:txBody>
          <a:bodyPr wrap="square">
            <a:spAutoFit/>
          </a:bodyPr>
          <a:lstStyle/>
          <a:p>
            <a:pPr>
              <a:lnSpc>
                <a:spcPct val="150000"/>
              </a:lnSpc>
              <a:spcAft>
                <a:spcPts val="1000"/>
              </a:spcAft>
            </a:pPr>
            <a:r>
              <a:rPr lang="ru-RU" dirty="0" smtClean="0">
                <a:effectLst/>
                <a:latin typeface="Times New Roman"/>
                <a:ea typeface="Calibri"/>
                <a:cs typeface="Times New Roman"/>
              </a:rPr>
              <a:t>Если лошадь уверенно преодолела двойник, то верхнюю переднюю жердь двойника перевешивают на задние стойки на том же высотном уровне и повторяют прохождение связки. Данная операция перевешивания жердей с передних на задние стойки повторяется с каждым уверенным преодолением лошади связки до тех пор, пока не останется единственная жердь на земле. С плавным увеличением количества жердей на задних стойках, животное постепенно переключает внимание на новый образующийся барьер с удлиненной дистанцией. Но используя предыдущий положительный опыт, т.е. ранее выбранный ею ритм и интенсивность движения, лошадь будет приходить в прежнюю точку отталкивания. Эта точка будет на 40 см дальше обычной относительно нового барьера. Последняя фаза упражнения заключается в оттягивании жерди лежащей на земле по 10 см за подход.</a:t>
            </a:r>
            <a:endParaRPr lang="ru-RU" sz="1400" dirty="0">
              <a:ea typeface="Calibri"/>
              <a:cs typeface="Times New Roman"/>
            </a:endParaRPr>
          </a:p>
        </p:txBody>
      </p:sp>
    </p:spTree>
    <p:extLst>
      <p:ext uri="{BB962C8B-B14F-4D97-AF65-F5344CB8AC3E}">
        <p14:creationId xmlns:p14="http://schemas.microsoft.com/office/powerpoint/2010/main" val="10205769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014" y="764705"/>
            <a:ext cx="7967325" cy="511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16971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0"/>
            <a:ext cx="8568952" cy="2713563"/>
          </a:xfrm>
          <a:prstGeom prst="rect">
            <a:avLst/>
          </a:prstGeom>
        </p:spPr>
        <p:txBody>
          <a:bodyPr wrap="square">
            <a:spAutoFit/>
          </a:bodyPr>
          <a:lstStyle/>
          <a:p>
            <a:pPr>
              <a:lnSpc>
                <a:spcPct val="150000"/>
              </a:lnSpc>
              <a:spcAft>
                <a:spcPts val="1000"/>
              </a:spcAft>
            </a:pPr>
            <a:r>
              <a:rPr lang="ru-RU" dirty="0" smtClean="0">
                <a:effectLst/>
                <a:latin typeface="Times New Roman"/>
                <a:ea typeface="Calibri"/>
                <a:cs typeface="Times New Roman"/>
              </a:rPr>
              <a:t>8) Обучение лошади прыжкам с короткой дистанции.</a:t>
            </a:r>
            <a:endParaRPr lang="ru-RU" sz="1400" dirty="0">
              <a:ea typeface="Calibri"/>
              <a:cs typeface="Times New Roman"/>
            </a:endParaRPr>
          </a:p>
          <a:p>
            <a:pPr>
              <a:lnSpc>
                <a:spcPct val="150000"/>
              </a:lnSpc>
              <a:spcAft>
                <a:spcPts val="1000"/>
              </a:spcAft>
            </a:pPr>
            <a:r>
              <a:rPr lang="ru-RU" dirty="0" smtClean="0">
                <a:effectLst/>
                <a:latin typeface="Times New Roman"/>
                <a:ea typeface="Calibri"/>
                <a:cs typeface="Times New Roman"/>
              </a:rPr>
              <a:t>При работе лошади на свободе необходимо класть на землю жерди так, чтобы у лошади не было широких махов. А также обязательно класть заложения до и после барьеров, чтобы лошадь не выпрыгивали из-под самих барьеров. Для отработки коротких проездов нет необходимости ставить высокие барьеры, техника отрабатывается всегда на небольших препятствиях.</a:t>
            </a:r>
            <a:endParaRPr lang="ru-RU" sz="1400" dirty="0">
              <a:ea typeface="Calibri"/>
              <a:cs typeface="Times New Roman"/>
            </a:endParaRP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705547"/>
            <a:ext cx="4032471" cy="2019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3988" y="4365104"/>
            <a:ext cx="4248472" cy="212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41020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5273"/>
            <a:ext cx="8280920" cy="3960058"/>
          </a:xfrm>
          <a:prstGeom prst="rect">
            <a:avLst/>
          </a:prstGeom>
        </p:spPr>
        <p:txBody>
          <a:bodyPr wrap="square">
            <a:spAutoFit/>
          </a:bodyPr>
          <a:lstStyle/>
          <a:p>
            <a:pPr>
              <a:lnSpc>
                <a:spcPct val="150000"/>
              </a:lnSpc>
              <a:spcAft>
                <a:spcPts val="1000"/>
              </a:spcAft>
            </a:pPr>
            <a:r>
              <a:rPr lang="ru-RU" dirty="0" smtClean="0">
                <a:effectLst/>
                <a:latin typeface="Times New Roman"/>
                <a:ea typeface="Calibri"/>
                <a:cs typeface="Times New Roman"/>
              </a:rPr>
              <a:t>9) Лошадь не работает шеей.</a:t>
            </a:r>
            <a:endParaRPr lang="ru-RU" sz="1400" dirty="0">
              <a:ea typeface="Calibri"/>
              <a:cs typeface="Times New Roman"/>
            </a:endParaRPr>
          </a:p>
          <a:p>
            <a:pPr>
              <a:lnSpc>
                <a:spcPct val="150000"/>
              </a:lnSpc>
              <a:spcAft>
                <a:spcPts val="1000"/>
              </a:spcAft>
            </a:pPr>
            <a:r>
              <a:rPr lang="ru-RU" dirty="0" smtClean="0">
                <a:effectLst/>
                <a:latin typeface="Times New Roman"/>
                <a:ea typeface="Calibri"/>
                <a:cs typeface="Times New Roman"/>
              </a:rPr>
              <a:t>Часто лошадь не работает шеей под всадником из-за жесткой руки. В таком случае надо чаще прибегать к </a:t>
            </a:r>
            <a:r>
              <a:rPr lang="ru-RU" dirty="0" err="1" smtClean="0">
                <a:effectLst/>
                <a:latin typeface="Times New Roman"/>
                <a:ea typeface="Calibri"/>
                <a:cs typeface="Times New Roman"/>
              </a:rPr>
              <a:t>напрыгиванию</a:t>
            </a:r>
            <a:r>
              <a:rPr lang="ru-RU" dirty="0" smtClean="0">
                <a:effectLst/>
                <a:latin typeface="Times New Roman"/>
                <a:ea typeface="Calibri"/>
                <a:cs typeface="Times New Roman"/>
              </a:rPr>
              <a:t> на свободе и переучиванию всадника. Необходимо класть после барьера жердь на землю так, чтобы лошадь увидела ее только в прыжке и, посмотрев на нее, лошадь вытянет шею вниз. Раз за разом лошадь будет привыкать к нужному положению головы и шеи. Расстояние между барьером и жердью примерно 40-60 см, подбирается индивидуально. А также, для коррекции работы шеи можно использовать два наклонных двойника, как было описано выше.</a:t>
            </a:r>
            <a:endParaRPr lang="ru-RU" sz="1400" dirty="0">
              <a:ea typeface="Calibri"/>
              <a:cs typeface="Times New Roman"/>
            </a:endParaRPr>
          </a:p>
        </p:txBody>
      </p:sp>
      <p:pic>
        <p:nvPicPr>
          <p:cNvPr id="245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8024" y="3954785"/>
            <a:ext cx="3668057" cy="2563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3954785"/>
            <a:ext cx="3662234" cy="2563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97557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138468"/>
            <a:ext cx="8496944" cy="2298065"/>
          </a:xfrm>
          <a:prstGeom prst="rect">
            <a:avLst/>
          </a:prstGeom>
        </p:spPr>
        <p:txBody>
          <a:bodyPr wrap="square">
            <a:spAutoFit/>
          </a:bodyPr>
          <a:lstStyle/>
          <a:p>
            <a:pPr>
              <a:lnSpc>
                <a:spcPct val="150000"/>
              </a:lnSpc>
              <a:spcAft>
                <a:spcPts val="1000"/>
              </a:spcAft>
            </a:pPr>
            <a:r>
              <a:rPr lang="ru-RU" dirty="0" smtClean="0">
                <a:effectLst/>
                <a:latin typeface="Times New Roman"/>
                <a:ea typeface="Calibri"/>
                <a:cs typeface="Times New Roman"/>
              </a:rPr>
              <a:t>10) Лошадь слишком сильно толкается и «улетает» далеко за барьер.</a:t>
            </a:r>
            <a:endParaRPr lang="ru-RU" sz="1400" dirty="0">
              <a:ea typeface="Calibri"/>
              <a:cs typeface="Times New Roman"/>
            </a:endParaRPr>
          </a:p>
          <a:p>
            <a:pPr>
              <a:lnSpc>
                <a:spcPct val="150000"/>
              </a:lnSpc>
              <a:spcAft>
                <a:spcPts val="1000"/>
              </a:spcAft>
            </a:pPr>
            <a:r>
              <a:rPr lang="ru-RU" dirty="0" smtClean="0">
                <a:effectLst/>
                <a:latin typeface="Times New Roman"/>
                <a:ea typeface="Calibri"/>
                <a:cs typeface="Times New Roman"/>
              </a:rPr>
              <a:t>Необходимо класть после барьера жердь на землю так, чтобы у лошади не было возможности приземлиться далеко. Эта жердь заставит лошадь, приземлившись после барьера, сразу совершить темп галопа через жердь. Расстояние между жердью и барьером 3-3.5 метра, в зависимости от подготовленности и маха лошади.</a:t>
            </a:r>
            <a:endParaRPr lang="ru-RU" sz="1400" dirty="0">
              <a:ea typeface="Calibri"/>
              <a:cs typeface="Times New Roman"/>
            </a:endParaRP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2708920"/>
            <a:ext cx="5335240" cy="3521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91225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5504" y="0"/>
            <a:ext cx="8568952" cy="4375557"/>
          </a:xfrm>
          <a:prstGeom prst="rect">
            <a:avLst/>
          </a:prstGeom>
        </p:spPr>
        <p:txBody>
          <a:bodyPr wrap="square">
            <a:spAutoFit/>
          </a:bodyPr>
          <a:lstStyle/>
          <a:p>
            <a:pPr>
              <a:lnSpc>
                <a:spcPct val="150000"/>
              </a:lnSpc>
              <a:spcAft>
                <a:spcPts val="1000"/>
              </a:spcAft>
            </a:pPr>
            <a:r>
              <a:rPr lang="ru-RU" dirty="0" smtClean="0">
                <a:effectLst/>
                <a:latin typeface="Times New Roman"/>
                <a:ea typeface="Calibri"/>
                <a:cs typeface="Times New Roman"/>
              </a:rPr>
              <a:t>11) Лошадь не выходит холкой вверх и вешает плечи.</a:t>
            </a:r>
            <a:endParaRPr lang="ru-RU" sz="1400" dirty="0">
              <a:ea typeface="Calibri"/>
              <a:cs typeface="Times New Roman"/>
            </a:endParaRPr>
          </a:p>
          <a:p>
            <a:pPr>
              <a:lnSpc>
                <a:spcPct val="150000"/>
              </a:lnSpc>
              <a:spcAft>
                <a:spcPts val="1000"/>
              </a:spcAft>
            </a:pPr>
            <a:r>
              <a:rPr lang="ru-RU" dirty="0" smtClean="0">
                <a:effectLst/>
                <a:latin typeface="Times New Roman"/>
                <a:ea typeface="Calibri"/>
                <a:cs typeface="Times New Roman"/>
              </a:rPr>
              <a:t>При </a:t>
            </a:r>
            <a:r>
              <a:rPr lang="ru-RU" dirty="0" err="1" smtClean="0">
                <a:effectLst/>
                <a:latin typeface="Times New Roman"/>
                <a:ea typeface="Calibri"/>
                <a:cs typeface="Times New Roman"/>
              </a:rPr>
              <a:t>напрыгивание</a:t>
            </a:r>
            <a:r>
              <a:rPr lang="ru-RU" dirty="0" smtClean="0">
                <a:effectLst/>
                <a:latin typeface="Times New Roman"/>
                <a:ea typeface="Calibri"/>
                <a:cs typeface="Times New Roman"/>
              </a:rPr>
              <a:t> на свободе, а также при прыжках верхом необходимо ставить» усы» лошадям, которые не выходят холкой вверх и вешают плечи. «Усы» ставятся сначала в упражнениях с короткими промерами, чтобы лошадь не совершала настильных прыжков, а толкалась вверх. «Усы» помогут ей сориентироваться, чего от нее хочет тренер. А в дальнейшем можно прыгать с помощью «усов» и верхом. До тех пор пока лошадь не начнет совершать качественные прыжки, следует ставить «усы» на каждый барьер. А также необходимо всегда класть подсказку, чтобы указать лошади точку отталкивания. Без подсказки лошадь просто будет толкаться раньше и делать настильные прыжки, таким образом, упражнение не будет иметь смысла.</a:t>
            </a:r>
            <a:endParaRPr lang="ru-RU" sz="1400" dirty="0">
              <a:ea typeface="Calibri"/>
              <a:cs typeface="Times New Roman"/>
            </a:endParaRP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2608" y="4292311"/>
            <a:ext cx="3816424" cy="253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3145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188641"/>
            <a:ext cx="8136904" cy="4247317"/>
          </a:xfrm>
          <a:prstGeom prst="rect">
            <a:avLst/>
          </a:prstGeom>
        </p:spPr>
        <p:txBody>
          <a:bodyPr wrap="square">
            <a:spAutoFit/>
          </a:bodyPr>
          <a:lstStyle/>
          <a:p>
            <a:pPr indent="450215">
              <a:lnSpc>
                <a:spcPct val="150000"/>
              </a:lnSpc>
              <a:spcAft>
                <a:spcPts val="1000"/>
              </a:spcAft>
            </a:pPr>
            <a:r>
              <a:rPr lang="ru-RU" dirty="0" smtClean="0">
                <a:effectLst/>
                <a:latin typeface="Times New Roman"/>
                <a:ea typeface="Calibri"/>
                <a:cs typeface="Times New Roman"/>
              </a:rPr>
              <a:t>Понятно насколько велик соблазн ускорить подготовку талантливой, молодой лошади. Однако, тренер должен держать себя в руках и сказать себе, что только разумная, планомерная подготовка может привести к стабильным результатам в дальнейшем. Естественно, что </a:t>
            </a:r>
            <a:r>
              <a:rPr lang="ru-RU" dirty="0" err="1" smtClean="0">
                <a:effectLst/>
                <a:latin typeface="Times New Roman"/>
                <a:ea typeface="Calibri"/>
                <a:cs typeface="Times New Roman"/>
              </a:rPr>
              <a:t>напрыгивание</a:t>
            </a:r>
            <a:r>
              <a:rPr lang="ru-RU" dirty="0" smtClean="0">
                <a:effectLst/>
                <a:latin typeface="Times New Roman"/>
                <a:ea typeface="Calibri"/>
                <a:cs typeface="Times New Roman"/>
              </a:rPr>
              <a:t> на свободе полезно не только для молодых лошадей, но и для старых, нуждающихся в исправлении. Например, для лошадей потерявших уверенность в себе, неуверенно идущих на прыжок или для встающих лошадей, в основном испорченных нервозными, легко возбуждающимися всадниками. Во время </a:t>
            </a:r>
            <a:r>
              <a:rPr lang="ru-RU" dirty="0" err="1" smtClean="0">
                <a:effectLst/>
                <a:latin typeface="Times New Roman"/>
                <a:ea typeface="Calibri"/>
                <a:cs typeface="Times New Roman"/>
              </a:rPr>
              <a:t>напрыгивания</a:t>
            </a:r>
            <a:r>
              <a:rPr lang="ru-RU" dirty="0" smtClean="0">
                <a:effectLst/>
                <a:latin typeface="Times New Roman"/>
                <a:ea typeface="Calibri"/>
                <a:cs typeface="Times New Roman"/>
              </a:rPr>
              <a:t> на свободе лошадь приучается полагаться только на себя; ей не мешает ни рука, ни вес всадника, и она может прыгать в состоянии естественного равновесия.</a:t>
            </a:r>
            <a:endParaRPr lang="ru-RU" sz="1400" dirty="0">
              <a:ea typeface="Calibri"/>
              <a:cs typeface="Times New Roman"/>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99792" y="4424494"/>
            <a:ext cx="3456384" cy="230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90374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3568" y="332656"/>
            <a:ext cx="7848872" cy="3175228"/>
          </a:xfrm>
          <a:prstGeom prst="rect">
            <a:avLst/>
          </a:prstGeom>
        </p:spPr>
        <p:txBody>
          <a:bodyPr wrap="square">
            <a:spAutoFit/>
          </a:bodyPr>
          <a:lstStyle/>
          <a:p>
            <a:pPr indent="450215" algn="ctr">
              <a:lnSpc>
                <a:spcPct val="150000"/>
              </a:lnSpc>
              <a:spcAft>
                <a:spcPts val="1000"/>
              </a:spcAft>
            </a:pPr>
            <a:r>
              <a:rPr lang="ru-RU" sz="2000" b="1" dirty="0" smtClean="0">
                <a:effectLst/>
                <a:latin typeface="Times New Roman"/>
                <a:ea typeface="Calibri"/>
                <a:cs typeface="Times New Roman"/>
              </a:rPr>
              <a:t>Оборудование и амуниция.</a:t>
            </a:r>
            <a:endParaRPr lang="ru-RU" sz="1400" dirty="0">
              <a:ea typeface="Calibri"/>
              <a:cs typeface="Times New Roman"/>
            </a:endParaRPr>
          </a:p>
          <a:p>
            <a:pPr indent="450215">
              <a:lnSpc>
                <a:spcPct val="150000"/>
              </a:lnSpc>
              <a:spcAft>
                <a:spcPts val="1000"/>
              </a:spcAft>
            </a:pPr>
            <a:r>
              <a:rPr lang="ru-RU" dirty="0" smtClean="0">
                <a:effectLst/>
                <a:latin typeface="Times New Roman"/>
                <a:ea typeface="Calibri"/>
                <a:cs typeface="Times New Roman"/>
              </a:rPr>
              <a:t>Для </a:t>
            </a:r>
            <a:r>
              <a:rPr lang="ru-RU" dirty="0" err="1" smtClean="0">
                <a:effectLst/>
                <a:latin typeface="Times New Roman"/>
                <a:ea typeface="Calibri"/>
                <a:cs typeface="Times New Roman"/>
              </a:rPr>
              <a:t>напрыгивания</a:t>
            </a:r>
            <a:r>
              <a:rPr lang="ru-RU" dirty="0" smtClean="0">
                <a:effectLst/>
                <a:latin typeface="Times New Roman"/>
                <a:ea typeface="Calibri"/>
                <a:cs typeface="Times New Roman"/>
              </a:rPr>
              <a:t> лошадей на свободе необходима специальная огороженная дорожка – </a:t>
            </a:r>
            <a:r>
              <a:rPr lang="ru-RU" dirty="0" err="1" smtClean="0">
                <a:effectLst/>
                <a:latin typeface="Times New Roman"/>
                <a:ea typeface="Calibri"/>
                <a:cs typeface="Times New Roman"/>
              </a:rPr>
              <a:t>шпрингартен</a:t>
            </a:r>
            <a:r>
              <a:rPr lang="ru-RU" dirty="0" smtClean="0">
                <a:effectLst/>
                <a:latin typeface="Times New Roman"/>
                <a:ea typeface="Calibri"/>
                <a:cs typeface="Times New Roman"/>
              </a:rPr>
              <a:t>. Такое сооружение может быть оборудовано недалеко от конюшни из жердей. Дорожка </a:t>
            </a:r>
            <a:r>
              <a:rPr lang="ru-RU" dirty="0" err="1" smtClean="0">
                <a:effectLst/>
                <a:latin typeface="Times New Roman"/>
                <a:ea typeface="Calibri"/>
                <a:cs typeface="Times New Roman"/>
              </a:rPr>
              <a:t>шпрингартена</a:t>
            </a:r>
            <a:r>
              <a:rPr lang="ru-RU" dirty="0" smtClean="0">
                <a:effectLst/>
                <a:latin typeface="Times New Roman"/>
                <a:ea typeface="Calibri"/>
                <a:cs typeface="Times New Roman"/>
              </a:rPr>
              <a:t> должна быть шириной не менее 3.5 м, а высота внешнего и внутреннего забора не менее 2–2.5 м. Длинная стенка </a:t>
            </a:r>
            <a:r>
              <a:rPr lang="ru-RU" dirty="0" err="1" smtClean="0">
                <a:effectLst/>
                <a:latin typeface="Times New Roman"/>
                <a:ea typeface="Calibri"/>
                <a:cs typeface="Times New Roman"/>
              </a:rPr>
              <a:t>шпрингартена</a:t>
            </a:r>
            <a:r>
              <a:rPr lang="ru-RU" dirty="0" smtClean="0">
                <a:effectLst/>
                <a:latin typeface="Times New Roman"/>
                <a:ea typeface="Calibri"/>
                <a:cs typeface="Times New Roman"/>
              </a:rPr>
              <a:t> около 40–50 м, а поворот около 20–30 м.</a:t>
            </a:r>
            <a:endParaRPr lang="ru-RU" sz="1400" dirty="0">
              <a:ea typeface="Calibri"/>
              <a:cs typeface="Times New Roman"/>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504437"/>
            <a:ext cx="3744416" cy="2389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3789040"/>
            <a:ext cx="4394523" cy="2445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19473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260648"/>
            <a:ext cx="8190656" cy="4375557"/>
          </a:xfrm>
          <a:prstGeom prst="rect">
            <a:avLst/>
          </a:prstGeom>
        </p:spPr>
        <p:txBody>
          <a:bodyPr wrap="square">
            <a:spAutoFit/>
          </a:bodyPr>
          <a:lstStyle/>
          <a:p>
            <a:pPr indent="450215">
              <a:lnSpc>
                <a:spcPct val="150000"/>
              </a:lnSpc>
              <a:spcAft>
                <a:spcPts val="1000"/>
              </a:spcAft>
            </a:pPr>
            <a:r>
              <a:rPr lang="ru-RU" dirty="0" smtClean="0">
                <a:effectLst/>
                <a:latin typeface="Times New Roman"/>
                <a:ea typeface="Calibri"/>
                <a:cs typeface="Times New Roman"/>
              </a:rPr>
              <a:t>Ограждения делают из трех рядов жердей, при этом нижний ряд на высоте 90-100 см. Расстояние между остальными рядами должно быть в пределах 50-60 см. При длительном использовании </a:t>
            </a:r>
            <a:r>
              <a:rPr lang="ru-RU" dirty="0" err="1" smtClean="0">
                <a:effectLst/>
                <a:latin typeface="Times New Roman"/>
                <a:ea typeface="Calibri"/>
                <a:cs typeface="Times New Roman"/>
              </a:rPr>
              <a:t>шпрингартена</a:t>
            </a:r>
            <a:r>
              <a:rPr lang="ru-RU" dirty="0" smtClean="0">
                <a:effectLst/>
                <a:latin typeface="Times New Roman"/>
                <a:ea typeface="Calibri"/>
                <a:cs typeface="Times New Roman"/>
              </a:rPr>
              <a:t> на его дорожке делают дренажную основу из щебня, а сверху насыпают слой крупнозернистого песка толщиной до 10–15 см. В поворотах желательно сделать виражи с уклоном во внутреннюю сторону на 5–8°.</a:t>
            </a:r>
            <a:endParaRPr lang="ru-RU" sz="1400" dirty="0">
              <a:ea typeface="Calibri"/>
              <a:cs typeface="Times New Roman"/>
            </a:endParaRPr>
          </a:p>
          <a:p>
            <a:pPr indent="450215">
              <a:lnSpc>
                <a:spcPct val="150000"/>
              </a:lnSpc>
              <a:spcAft>
                <a:spcPts val="1000"/>
              </a:spcAft>
            </a:pPr>
            <a:r>
              <a:rPr lang="ru-RU" dirty="0" smtClean="0">
                <a:effectLst/>
                <a:latin typeface="Times New Roman"/>
                <a:ea typeface="Calibri"/>
                <a:cs typeface="Times New Roman"/>
              </a:rPr>
              <a:t>В зимнем манеже размером 20x60 м можно соорудить </a:t>
            </a:r>
            <a:r>
              <a:rPr lang="ru-RU" dirty="0" err="1" smtClean="0">
                <a:effectLst/>
                <a:latin typeface="Times New Roman"/>
                <a:ea typeface="Calibri"/>
                <a:cs typeface="Times New Roman"/>
              </a:rPr>
              <a:t>шпрингартен</a:t>
            </a:r>
            <a:r>
              <a:rPr lang="ru-RU" dirty="0" smtClean="0">
                <a:effectLst/>
                <a:latin typeface="Times New Roman"/>
                <a:ea typeface="Calibri"/>
                <a:cs typeface="Times New Roman"/>
              </a:rPr>
              <a:t> в день </a:t>
            </a:r>
            <a:r>
              <a:rPr lang="ru-RU" dirty="0" err="1" smtClean="0">
                <a:effectLst/>
                <a:latin typeface="Times New Roman"/>
                <a:ea typeface="Calibri"/>
                <a:cs typeface="Times New Roman"/>
              </a:rPr>
              <a:t>напрыгивания</a:t>
            </a:r>
            <a:r>
              <a:rPr lang="ru-RU" dirty="0" smtClean="0">
                <a:effectLst/>
                <a:latin typeface="Times New Roman"/>
                <a:ea typeface="Calibri"/>
                <a:cs typeface="Times New Roman"/>
              </a:rPr>
              <a:t> с помощью переносных откосов и жердей или с помощью стоек и «волчьего гона», то есть веревки с флажками. Как показал опыт, лошади ведут себя в подобном коридоре так же, как в обычном </a:t>
            </a:r>
            <a:r>
              <a:rPr lang="ru-RU" dirty="0" err="1" smtClean="0">
                <a:effectLst/>
                <a:latin typeface="Times New Roman"/>
                <a:ea typeface="Calibri"/>
                <a:cs typeface="Times New Roman"/>
              </a:rPr>
              <a:t>шпрингартене</a:t>
            </a:r>
            <a:r>
              <a:rPr lang="ru-RU" dirty="0" smtClean="0">
                <a:effectLst/>
                <a:latin typeface="Times New Roman"/>
                <a:ea typeface="Calibri"/>
                <a:cs typeface="Times New Roman"/>
              </a:rPr>
              <a:t>.</a:t>
            </a:r>
            <a:endParaRPr lang="ru-RU" sz="1400" dirty="0">
              <a:ea typeface="Calibri"/>
              <a:cs typeface="Times New Roman"/>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4636205"/>
            <a:ext cx="4392488" cy="201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9542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260648"/>
            <a:ext cx="7686600" cy="3960058"/>
          </a:xfrm>
          <a:prstGeom prst="rect">
            <a:avLst/>
          </a:prstGeom>
        </p:spPr>
        <p:txBody>
          <a:bodyPr wrap="square">
            <a:spAutoFit/>
          </a:bodyPr>
          <a:lstStyle/>
          <a:p>
            <a:pPr indent="450215">
              <a:lnSpc>
                <a:spcPct val="150000"/>
              </a:lnSpc>
              <a:spcAft>
                <a:spcPts val="1000"/>
              </a:spcAft>
            </a:pPr>
            <a:r>
              <a:rPr lang="ru-RU" dirty="0" smtClean="0">
                <a:effectLst/>
                <a:latin typeface="Times New Roman"/>
                <a:ea typeface="Calibri"/>
                <a:cs typeface="Times New Roman"/>
              </a:rPr>
              <a:t>Для проведения </a:t>
            </a:r>
            <a:r>
              <a:rPr lang="ru-RU" dirty="0" err="1" smtClean="0">
                <a:effectLst/>
                <a:latin typeface="Times New Roman"/>
                <a:ea typeface="Calibri"/>
                <a:cs typeface="Times New Roman"/>
              </a:rPr>
              <a:t>напрыгивания</a:t>
            </a:r>
            <a:r>
              <a:rPr lang="ru-RU" dirty="0" smtClean="0">
                <a:effectLst/>
                <a:latin typeface="Times New Roman"/>
                <a:ea typeface="Calibri"/>
                <a:cs typeface="Times New Roman"/>
              </a:rPr>
              <a:t> в </a:t>
            </a:r>
            <a:r>
              <a:rPr lang="ru-RU" dirty="0" err="1" smtClean="0">
                <a:effectLst/>
                <a:latin typeface="Times New Roman"/>
                <a:ea typeface="Calibri"/>
                <a:cs typeface="Times New Roman"/>
              </a:rPr>
              <a:t>шпрингартене</a:t>
            </a:r>
            <a:r>
              <a:rPr lang="ru-RU" dirty="0" smtClean="0">
                <a:effectLst/>
                <a:latin typeface="Times New Roman"/>
                <a:ea typeface="Calibri"/>
                <a:cs typeface="Times New Roman"/>
              </a:rPr>
              <a:t> указанных выше размеров необходимы два человека, которые сопровождают движение лошади по длинной стенке и в поворотах. Если </a:t>
            </a:r>
            <a:r>
              <a:rPr lang="ru-RU" dirty="0" err="1" smtClean="0">
                <a:effectLst/>
                <a:latin typeface="Times New Roman"/>
                <a:ea typeface="Calibri"/>
                <a:cs typeface="Times New Roman"/>
              </a:rPr>
              <a:t>напрыгивание</a:t>
            </a:r>
            <a:r>
              <a:rPr lang="ru-RU" dirty="0" smtClean="0">
                <a:effectLst/>
                <a:latin typeface="Times New Roman"/>
                <a:ea typeface="Calibri"/>
                <a:cs typeface="Times New Roman"/>
              </a:rPr>
              <a:t> происходит не в замкнутом </a:t>
            </a:r>
            <a:r>
              <a:rPr lang="ru-RU" dirty="0" err="1" smtClean="0">
                <a:effectLst/>
                <a:latin typeface="Times New Roman"/>
                <a:ea typeface="Calibri"/>
                <a:cs typeface="Times New Roman"/>
              </a:rPr>
              <a:t>шпрингартене</a:t>
            </a:r>
            <a:r>
              <a:rPr lang="ru-RU" dirty="0" smtClean="0">
                <a:effectLst/>
                <a:latin typeface="Times New Roman"/>
                <a:ea typeface="Calibri"/>
                <a:cs typeface="Times New Roman"/>
              </a:rPr>
              <a:t>, то ещё нужен один человек, который будет заводить лошадь на препятствия.</a:t>
            </a:r>
            <a:endParaRPr lang="ru-RU" sz="1400" dirty="0">
              <a:ea typeface="Calibri"/>
              <a:cs typeface="Times New Roman"/>
            </a:endParaRPr>
          </a:p>
          <a:p>
            <a:pPr indent="450215">
              <a:lnSpc>
                <a:spcPct val="150000"/>
              </a:lnSpc>
              <a:spcAft>
                <a:spcPts val="1000"/>
              </a:spcAft>
            </a:pPr>
            <a:r>
              <a:rPr lang="ru-RU" dirty="0" smtClean="0">
                <a:effectLst/>
                <a:latin typeface="Times New Roman"/>
                <a:ea typeface="Calibri"/>
                <a:cs typeface="Times New Roman"/>
              </a:rPr>
              <a:t>В маленьком манеже размером не более 10x20 м </a:t>
            </a:r>
            <a:r>
              <a:rPr lang="ru-RU" dirty="0" err="1" smtClean="0">
                <a:effectLst/>
                <a:latin typeface="Times New Roman"/>
                <a:ea typeface="Calibri"/>
                <a:cs typeface="Times New Roman"/>
              </a:rPr>
              <a:t>напрыгивание</a:t>
            </a:r>
            <a:r>
              <a:rPr lang="ru-RU" dirty="0" smtClean="0">
                <a:effectLst/>
                <a:latin typeface="Times New Roman"/>
                <a:ea typeface="Calibri"/>
                <a:cs typeface="Times New Roman"/>
              </a:rPr>
              <a:t> лошади на свободе можно проводить без сооружения коридоров. В этом случае стоящий в центре тренер, при необходимости несколько перемещаясь, не позволяет лошади пройти мимо препятствия.</a:t>
            </a:r>
            <a:endParaRPr lang="ru-RU" sz="1400" dirty="0">
              <a:ea typeface="Calibri"/>
              <a:cs typeface="Times New Roman"/>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4220706"/>
            <a:ext cx="5760690" cy="250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87743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260648"/>
            <a:ext cx="8424936" cy="4618380"/>
          </a:xfrm>
          <a:prstGeom prst="rect">
            <a:avLst/>
          </a:prstGeom>
        </p:spPr>
        <p:txBody>
          <a:bodyPr wrap="square">
            <a:spAutoFit/>
          </a:bodyPr>
          <a:lstStyle/>
          <a:p>
            <a:pPr>
              <a:lnSpc>
                <a:spcPct val="150000"/>
              </a:lnSpc>
              <a:spcAft>
                <a:spcPts val="1000"/>
              </a:spcAft>
            </a:pPr>
            <a:r>
              <a:rPr lang="ru-RU" dirty="0" smtClean="0">
                <a:effectLst/>
                <a:latin typeface="Times New Roman"/>
                <a:ea typeface="Calibri"/>
                <a:cs typeface="Times New Roman"/>
              </a:rPr>
              <a:t>Прежде, чем приступить непосредственно к описанию отдельных упражнений, хотелось бы остановиться на том, как правильно снаряжать лошадь для </a:t>
            </a:r>
            <a:r>
              <a:rPr lang="ru-RU" dirty="0" err="1" smtClean="0">
                <a:effectLst/>
                <a:latin typeface="Times New Roman"/>
                <a:ea typeface="Calibri"/>
                <a:cs typeface="Times New Roman"/>
              </a:rPr>
              <a:t>напрыгивания</a:t>
            </a:r>
            <a:r>
              <a:rPr lang="ru-RU" dirty="0" smtClean="0">
                <a:effectLst/>
                <a:latin typeface="Times New Roman"/>
                <a:ea typeface="Calibri"/>
                <a:cs typeface="Times New Roman"/>
              </a:rPr>
              <a:t> на свободе: седло должно быть без стремян, но с подперсьем. Седло одевается для того, чтобы молодая лошадь привыкала к ощущению седла во время прыжков. Если лошадь пугается хлопанья крыльев седла, поверх него одевают гурт. Так же одевают уздечку с трензелем, трензельный повод закрепляют так, чтобы лошадь ни в коем случае не могла попасть в него ногой, лучше его совсем отстегнуть. Очень важны при </a:t>
            </a:r>
            <a:r>
              <a:rPr lang="ru-RU" dirty="0" err="1" smtClean="0">
                <a:effectLst/>
                <a:latin typeface="Times New Roman"/>
                <a:ea typeface="Calibri"/>
                <a:cs typeface="Times New Roman"/>
              </a:rPr>
              <a:t>напрыгивании</a:t>
            </a:r>
            <a:r>
              <a:rPr lang="ru-RU" dirty="0" smtClean="0">
                <a:effectLst/>
                <a:latin typeface="Times New Roman"/>
                <a:ea typeface="Calibri"/>
                <a:cs typeface="Times New Roman"/>
              </a:rPr>
              <a:t> на свободе меры по предохранению ног лошади от травм:1. На все четыре ноги одеваются </a:t>
            </a:r>
            <a:r>
              <a:rPr lang="ru-RU" dirty="0" err="1" smtClean="0">
                <a:effectLst/>
                <a:latin typeface="Times New Roman"/>
                <a:ea typeface="Calibri"/>
                <a:cs typeface="Times New Roman"/>
              </a:rPr>
              <a:t>ногавки</a:t>
            </a:r>
            <a:r>
              <a:rPr lang="ru-RU" dirty="0" smtClean="0">
                <a:effectLst/>
                <a:latin typeface="Times New Roman"/>
                <a:ea typeface="Calibri"/>
                <a:cs typeface="Times New Roman"/>
              </a:rPr>
              <a:t> или они бинтуются 2. На </a:t>
            </a:r>
            <a:r>
              <a:rPr lang="ru-RU" dirty="0" err="1" smtClean="0">
                <a:effectLst/>
                <a:latin typeface="Times New Roman"/>
                <a:ea typeface="Calibri"/>
                <a:cs typeface="Times New Roman"/>
              </a:rPr>
              <a:t>запястники</a:t>
            </a:r>
            <a:r>
              <a:rPr lang="ru-RU" dirty="0" smtClean="0">
                <a:effectLst/>
                <a:latin typeface="Times New Roman"/>
                <a:ea typeface="Calibri"/>
                <a:cs typeface="Times New Roman"/>
              </a:rPr>
              <a:t> тоже одевается защита (нижний ремень пристегивается свободно.) 3. Колокольчики.</a:t>
            </a:r>
            <a:endParaRPr lang="ru-RU" sz="1400" dirty="0">
              <a:ea typeface="Calibri"/>
              <a:cs typeface="Times New Roman"/>
            </a:endParaRP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4365104"/>
            <a:ext cx="4248472" cy="237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4175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566738"/>
            <a:ext cx="8572500" cy="572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9147659"/>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TotalTime>
  <Words>3379</Words>
  <Application>Microsoft Office PowerPoint</Application>
  <PresentationFormat>Экран (4:3)</PresentationFormat>
  <Paragraphs>58</Paragraphs>
  <Slides>38</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38</vt:i4>
      </vt:variant>
    </vt:vector>
  </HeadingPairs>
  <TitlesOfParts>
    <vt:vector size="39" baseType="lpstr">
      <vt:lpstr>Тема Office</vt:lpstr>
      <vt:lpstr>Напрыгивание лошади на свободе.</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Напрыгивание лошади на свободе</dc:title>
  <dc:creator>Антон</dc:creator>
  <cp:lastModifiedBy>Антон</cp:lastModifiedBy>
  <cp:revision>11</cp:revision>
  <dcterms:created xsi:type="dcterms:W3CDTF">2020-06-15T09:25:46Z</dcterms:created>
  <dcterms:modified xsi:type="dcterms:W3CDTF">2020-06-15T14:44:25Z</dcterms:modified>
</cp:coreProperties>
</file>