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57" r:id="rId4"/>
    <p:sldId id="258" r:id="rId5"/>
    <p:sldId id="259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62" r:id="rId14"/>
    <p:sldId id="276" r:id="rId15"/>
    <p:sldId id="260" r:id="rId16"/>
    <p:sldId id="285" r:id="rId17"/>
    <p:sldId id="289" r:id="rId18"/>
    <p:sldId id="292" r:id="rId19"/>
    <p:sldId id="293" r:id="rId20"/>
    <p:sldId id="295" r:id="rId21"/>
    <p:sldId id="296" r:id="rId22"/>
    <p:sldId id="294" r:id="rId23"/>
    <p:sldId id="298" r:id="rId24"/>
    <p:sldId id="299" r:id="rId25"/>
    <p:sldId id="300" r:id="rId26"/>
    <p:sldId id="301" r:id="rId27"/>
    <p:sldId id="263" r:id="rId28"/>
    <p:sldId id="287" r:id="rId29"/>
    <p:sldId id="261" r:id="rId30"/>
    <p:sldId id="274" r:id="rId31"/>
    <p:sldId id="288" r:id="rId32"/>
    <p:sldId id="264" r:id="rId33"/>
    <p:sldId id="303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C9887-D15F-42DF-8F6B-3D53DDBCFB85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E937C-5823-4D59-BA50-7EB5F2E3E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5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937C-5823-4D59-BA50-7EB5F2E3E3B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0;&#1085;&#1072;&#1089;&#1090;&#1072;&#1089;&#1080;&#1103;\&#1052;&#1086;&#1080;%20&#1076;&#1086;&#1082;&#1091;&#1084;&#1077;&#1085;&#1090;&#1099;%20-%20&#1075;&#1083;&#1072;&#1074;&#1085;&#1086;&#1077;!!!\&#1072;&#1091;&#1076;&#1080;&#1086;\Tyufyakin_Konstantin_-_Je_Peux_Entendre_Ta_Musique_Travers_La_Porte_68041018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ЛОШАДЬ КАК УЧИТЕЛЬ: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ИППОПЕДАГОГИКА, МЯГКИЕ МЕТОДЫ, СВОБОДА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400800" cy="100811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Информационный семинар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000372"/>
            <a:ext cx="6215106" cy="257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072075"/>
            <a:ext cx="8072494" cy="12926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Ведущий:</a:t>
            </a:r>
          </a:p>
          <a:p>
            <a:r>
              <a:rPr lang="ru-RU" sz="2600" dirty="0">
                <a:solidFill>
                  <a:schemeClr val="bg1"/>
                </a:solidFill>
              </a:rPr>
              <a:t>Анастасия  Ефимова, </a:t>
            </a:r>
          </a:p>
          <a:p>
            <a:r>
              <a:rPr lang="ru-RU" sz="2600" dirty="0" err="1">
                <a:solidFill>
                  <a:schemeClr val="bg1"/>
                </a:solidFill>
              </a:rPr>
              <a:t>иппопедагог</a:t>
            </a:r>
            <a:r>
              <a:rPr lang="ru-RU" sz="2600" dirty="0">
                <a:solidFill>
                  <a:schemeClr val="bg1"/>
                </a:solidFill>
              </a:rPr>
              <a:t>, конный тренер по мягким методам</a:t>
            </a:r>
          </a:p>
        </p:txBody>
      </p:sp>
      <p:pic>
        <p:nvPicPr>
          <p:cNvPr id="9" name="Рисунок 8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5001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071942"/>
            <a:ext cx="2930482" cy="257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Метод моделирования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Вспомогательный приём ускорения обучения. Своеобразная «лепка», пассивное выполнение движения, принятия положения.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Положение придается механически и подкрепляется его удержание.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Имеет относительно ограниченную область применения. Так как происходит обучение послушанию, но не самостоятельному выполнению элемента. Лошадь может не догадаться о том, что человек ждет от нее самостоятельного выполнения, а будет ждать инициативы от человека.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Но может быть очень эффективно при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комбинировании с приёмами выработки самостоятельного поведения.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6175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4686"/>
            <a:ext cx="4163377" cy="314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Метод мишени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При обучении используется предмет-мишень, до которого лошадь обучается дотрагиваться определенной частью тела. После при помощи перемещения мишени могут быть легко сформированы многие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двигательные действия.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Мишень при этом является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своеобразным указателем.</a:t>
            </a: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9296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Комбинированный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или контрастный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Как правило, на практике тренер прибегает к комбинированию различных  методов из перечисленных, применяя  те из них, которые наиболее рационально отвечают сложившейся ситуации обучения.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Тренер создаёт такие условия, в которых обучение лошади произойдет наиболее просто и быстро.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некоторых ситуациях обучения, когда выполнение элемента граничит с дисциплинарным нарушением допустимо применение отрицательного подкрепления.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При этом для лошади создается ситуация, в которой ей выгодно делать то, чего хочет человек и невыгодно делать то, чего он не хочет. Такой метод носит название контрастного.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7168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36" y="3429000"/>
            <a:ext cx="2555980" cy="255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Эффект, оказываемый на лошадь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занятий с ней мягкими методами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1500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chemeClr val="bg1"/>
                </a:solidFill>
              </a:rPr>
              <a:t>Процесс обучения новому в представленной  методике представляет собой для лошади великолепное развлечение.</a:t>
            </a:r>
          </a:p>
          <a:p>
            <a:pPr marL="0" indent="0">
              <a:buNone/>
            </a:pPr>
            <a:r>
              <a:rPr lang="ru-RU" sz="2700" dirty="0">
                <a:solidFill>
                  <a:schemeClr val="bg1"/>
                </a:solidFill>
              </a:rPr>
              <a:t>Вследствие у лошади наблюдается: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3000372"/>
            <a:ext cx="6750512" cy="3643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Повышение мотивации  к обучению</a:t>
            </a:r>
          </a:p>
          <a:p>
            <a:r>
              <a:rPr lang="ru-RU" dirty="0">
                <a:solidFill>
                  <a:schemeClr val="bg1"/>
                </a:solidFill>
              </a:rPr>
              <a:t>повышение мотивации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 сотрудничеству с человеком, «</a:t>
            </a:r>
            <a:r>
              <a:rPr lang="ru-RU" dirty="0" err="1">
                <a:solidFill>
                  <a:schemeClr val="bg1"/>
                </a:solidFill>
              </a:rPr>
              <a:t>человекоориентированности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r>
              <a:rPr lang="ru-RU" dirty="0">
                <a:solidFill>
                  <a:schemeClr val="bg1"/>
                </a:solidFill>
              </a:rPr>
              <a:t>развитие мыслительных способностей</a:t>
            </a:r>
          </a:p>
          <a:p>
            <a:r>
              <a:rPr lang="ru-RU" dirty="0">
                <a:solidFill>
                  <a:schemeClr val="bg1"/>
                </a:solidFill>
              </a:rPr>
              <a:t>Развитие «креативности», </a:t>
            </a:r>
          </a:p>
          <a:p>
            <a:r>
              <a:rPr lang="ru-RU" dirty="0">
                <a:solidFill>
                  <a:schemeClr val="bg1"/>
                </a:solidFill>
              </a:rPr>
              <a:t>инициативности,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стремления предлагать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угождать человеку </a:t>
            </a:r>
          </a:p>
        </p:txBody>
      </p:sp>
      <p:pic>
        <p:nvPicPr>
          <p:cNvPr id="8" name="Рисунок 7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1524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Прикладное значение использования мягких методов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в конном спорте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9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Благодаря тому, что  мягкие методы не предъявляют особых требований ни к экстерьеру, ни к породе, ни к физическим показателям лошади, они являются универсальным форматом занятий с лошадью. И позволяют:</a:t>
            </a:r>
          </a:p>
          <a:p>
            <a:r>
              <a:rPr lang="ru-RU" dirty="0">
                <a:solidFill>
                  <a:schemeClr val="bg1"/>
                </a:solidFill>
              </a:rPr>
              <a:t>Повысить мотивацию сотрудничества у лошади, воспитать из неё </a:t>
            </a:r>
            <a:r>
              <a:rPr lang="ru-RU" dirty="0" err="1">
                <a:solidFill>
                  <a:schemeClr val="bg1"/>
                </a:solidFill>
              </a:rPr>
              <a:t>человекоориентированного</a:t>
            </a:r>
            <a:r>
              <a:rPr lang="ru-RU" dirty="0">
                <a:solidFill>
                  <a:schemeClr val="bg1"/>
                </a:solidFill>
              </a:rPr>
              <a:t> партнёра. </a:t>
            </a:r>
          </a:p>
          <a:p>
            <a:r>
              <a:rPr lang="ru-RU" dirty="0">
                <a:solidFill>
                  <a:schemeClr val="bg1"/>
                </a:solidFill>
              </a:rPr>
              <a:t>помочь при воспитании молодняка в период до заездки и мягко подготовить к заездке.</a:t>
            </a:r>
          </a:p>
          <a:p>
            <a:r>
              <a:rPr lang="ru-RU" dirty="0">
                <a:solidFill>
                  <a:schemeClr val="bg1"/>
                </a:solidFill>
              </a:rPr>
              <a:t>Позволяют «занять голову» лошади, временно выпавшей из тренинга. </a:t>
            </a:r>
          </a:p>
          <a:p>
            <a:r>
              <a:rPr lang="ru-RU" dirty="0">
                <a:solidFill>
                  <a:schemeClr val="bg1"/>
                </a:solidFill>
              </a:rPr>
              <a:t>Не прекращать работу с лошадью, которая не в состоянии нести верховые нагрузки. </a:t>
            </a:r>
          </a:p>
          <a:p>
            <a:r>
              <a:rPr lang="ru-RU" dirty="0">
                <a:solidFill>
                  <a:schemeClr val="bg1"/>
                </a:solidFill>
              </a:rPr>
              <a:t>Помочь при организации моциона лошадей, проходящих реабилитацию.</a:t>
            </a:r>
          </a:p>
          <a:p>
            <a:r>
              <a:rPr lang="ru-RU" dirty="0">
                <a:solidFill>
                  <a:schemeClr val="bg1"/>
                </a:solidFill>
              </a:rPr>
              <a:t>Позволят обеспечить достойную и нескучную пенсию для лошадей, закончивших спортивную карьеру.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35782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9305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Взаимодействие с лошадью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свободе	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56792"/>
            <a:ext cx="8929718" cy="475252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Это взаимодействие человека с лошадью в условиях достаточно большого пространства, при которых на лошади нет амуниции.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64" y="3284983"/>
            <a:ext cx="5524001" cy="31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1039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Философия взаимодействия с лошадью на свободе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715404" cy="31249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Лошадь - полноценный партнёр для общения (честного, "на равных"),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 взаимодействие с ней -  добровольное сотрудничество.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Вместо того, чтобы заставлять лошадь работать, человек учится увлекать её интересным занятием.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4429132"/>
            <a:ext cx="5112568" cy="212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2275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1" y="3214686"/>
            <a:ext cx="2340767" cy="305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56" y="645198"/>
            <a:ext cx="2045973" cy="198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7788"/>
            <a:ext cx="2232248" cy="306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214686"/>
            <a:ext cx="2234937" cy="302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25166"/>
            <a:ext cx="2841721" cy="237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0" y="618152"/>
            <a:ext cx="2743346" cy="238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koneradost_itog-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  <p:pic>
        <p:nvPicPr>
          <p:cNvPr id="14" name="Tyufyakin_Konstantin_-_Je_Peux_Entendre_Ta_Musique_Travers_La_Porte_68041018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714348" y="635795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96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Занятия с лошадью на свободе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27146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Это вид </a:t>
            </a:r>
            <a:r>
              <a:rPr lang="ru-RU" dirty="0" err="1">
                <a:solidFill>
                  <a:schemeClr val="bg1"/>
                </a:solidFill>
              </a:rPr>
              <a:t>иппопедагогики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образовательная технология, служащая задачам развития личности человека через взаимодействие с лошадью без амуниции в большом пространстве.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714752"/>
            <a:ext cx="428628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педагогическая технология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Программа занятий с лошадью на свободе имеет концептуальную основу, целенаправленность и четкую структуру,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а также отвечает таким требованиям, как: системность, </a:t>
            </a:r>
          </a:p>
          <a:p>
            <a:r>
              <a:rPr lang="ru-RU" dirty="0">
                <a:solidFill>
                  <a:schemeClr val="bg1"/>
                </a:solidFill>
              </a:rPr>
              <a:t>управляемость, </a:t>
            </a:r>
          </a:p>
          <a:p>
            <a:r>
              <a:rPr lang="ru-RU" dirty="0">
                <a:solidFill>
                  <a:schemeClr val="bg1"/>
                </a:solidFill>
              </a:rPr>
              <a:t>варьирование, </a:t>
            </a:r>
          </a:p>
          <a:p>
            <a:r>
              <a:rPr lang="ru-RU" dirty="0">
                <a:solidFill>
                  <a:schemeClr val="bg1"/>
                </a:solidFill>
              </a:rPr>
              <a:t>эффективность </a:t>
            </a:r>
          </a:p>
          <a:p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err="1">
                <a:solidFill>
                  <a:schemeClr val="bg1"/>
                </a:solidFill>
              </a:rPr>
              <a:t>воспроизводимость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D6DBAB-B3EB-4A1E-B732-ACDBA3A0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714752"/>
            <a:ext cx="3024907" cy="237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ипповенция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rmAutofit fontScale="70000" lnSpcReduction="20000"/>
          </a:bodyPr>
          <a:lstStyle/>
          <a:p>
            <a:pPr indent="0" algn="just"/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с лошадью на свободе относятся к новому для России направлению – ипповенция, точнее одному из её видов - иппопедагогика.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«ипповенция» введен в Германии в 1995 году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Хансом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-Юргеном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Барейссом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Bareiss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автором модели «Терапевтическое взаимодействие человек-лошадь», в которой он выделил два направления: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иппотерапия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ипповенция.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Иппотерапия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использует оздоровительное психофизиологическое влияние верховой езды,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Ипповенция - психологический эффект взаимодействия человека и лошади,  посадку верхом может не включать.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русскоязычную среду термин «ипповенция» введён в 2016 году Лопуховой О.Г.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Газизовым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К.К. и объединяет под собой терапевтическую и развивающую деятельность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лошади.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81035-E97B-453F-A4E9-047B52B5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основа занятий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1A83-E968-4F17-B8D9-93D5E784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Концептуальную основу организации занятий с лошадью на свободе составляют два аспекта:  </a:t>
            </a:r>
          </a:p>
          <a:p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лошади, позволяющие использовать её в качестве «тренажёра» качеств и навыков, важных в коммуникации,</a:t>
            </a:r>
          </a:p>
          <a:p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занятия,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позволяющие реализовать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поставленную цель.</a:t>
            </a:r>
          </a:p>
        </p:txBody>
      </p:sp>
      <p:pic>
        <p:nvPicPr>
          <p:cNvPr id="8" name="Рисунок 7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676132"/>
      </p:ext>
    </p:extLst>
  </p:cSld>
  <p:clrMapOvr>
    <a:masterClrMapping/>
  </p:clrMapOvr>
  <p:transition advTm="33774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81035-E97B-453F-A4E9-047B52B5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лошади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1A83-E968-4F17-B8D9-93D5E784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00108"/>
            <a:ext cx="8429684" cy="5126055"/>
          </a:xfrm>
        </p:spPr>
        <p:txBody>
          <a:bodyPr/>
          <a:lstStyle/>
          <a:p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Высокоразвитая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организация,</a:t>
            </a:r>
          </a:p>
          <a:p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расположенность к тонкому выстраиванию межличностных отношений,</a:t>
            </a:r>
          </a:p>
          <a:p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при помощи языка тела,</a:t>
            </a:r>
          </a:p>
          <a:p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давать в коммуникации прямую, неискаженную и немедленную обратную связь.</a:t>
            </a:r>
          </a:p>
        </p:txBody>
      </p:sp>
      <p:pic>
        <p:nvPicPr>
          <p:cNvPr id="9" name="Рисунок 8" descr="InShot_20210214_08581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857628"/>
            <a:ext cx="4000528" cy="266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1702"/>
      </p:ext>
    </p:extLst>
  </p:cSld>
  <p:clrMapOvr>
    <a:masterClrMapping/>
  </p:clrMapOvr>
  <p:transition advTm="34648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1A83-E968-4F17-B8D9-93D5E784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56464"/>
            <a:ext cx="8424936" cy="5368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Принципиальное значение имеет свобода лошади:  не только отсутствие амуниции, но и проведение занятия в условиях большого пространства, позволяющего лошади при желании убежать.</a:t>
            </a:r>
          </a:p>
          <a:p>
            <a:pPr marL="0" indent="0"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условие - гарант добровольного сотрудничества со стороны лошади и очевидной обратной связи. 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 компонент принуждения со стороны человека. Взамен подчинению, он учится мотивировать другое существо, делая акцент на взаимно приятных моментах общения. </a:t>
            </a:r>
          </a:p>
          <a:p>
            <a:pPr marL="0" indent="0"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Необходимое условие благополучной атмосферы - обеспечение потребностей лошади в свободном перемещении по большой территории, пастьбе и общении с сородичами.</a:t>
            </a: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81035-E97B-453F-A4E9-047B52B5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занятий</a:t>
            </a: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630000"/>
      </p:ext>
    </p:extLst>
  </p:cSld>
  <p:clrMapOvr>
    <a:masterClrMapping/>
  </p:clrMapOvr>
  <p:transition advTm="58438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2474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Содержательная часть обучения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76672"/>
            <a:ext cx="9001000" cy="6381328"/>
          </a:xfrm>
        </p:spPr>
        <p:txBody>
          <a:bodyPr>
            <a:normAutofit fontScale="62500" lnSpcReduction="20000"/>
          </a:bodyPr>
          <a:lstStyle/>
          <a:p>
            <a:pPr marL="857250" indent="-514350" algn="just">
              <a:spcBef>
                <a:spcPts val="0"/>
              </a:spcBef>
              <a:buAutoNum type="arabicPeriod"/>
            </a:pPr>
            <a:endParaRPr lang="ru-RU" sz="3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обучить занимающегося приёмам выстраивания коммуникации, имеющей характер взаимовыгодного сотрудничества.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учебного материала составляют приёмы и принципы выстраивания коммуникации.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занятия:</a:t>
            </a:r>
          </a:p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	Образовательные: передача знаний, формирование умений и навыков взаимодействия с лошадью.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514350" algn="just">
              <a:spcBef>
                <a:spcPts val="0"/>
              </a:spcBef>
              <a:buAutoNum type="arabicPeriod" startAt="2"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коммуникативно-важных способностей и свойств личности.</a:t>
            </a:r>
          </a:p>
          <a:p>
            <a:pPr marL="857250" indent="-51435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514350" algn="just">
              <a:spcBef>
                <a:spcPts val="0"/>
              </a:spcBef>
              <a:buAutoNum type="arabicPeriod" startAt="3"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физических способностей, связанных с владением языком тела, своевременной реакцией, дозированием телесных проявлений.</a:t>
            </a:r>
          </a:p>
          <a:p>
            <a:pPr marL="857250" indent="-51435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	Укрепление здоровья занимающихся. Реализуются за счёт активного движения на свежем воздухе. </a:t>
            </a:r>
          </a:p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Содействие нравственному воспитанию, формирование природосообразного мышления, привитие принципов гуманного отношения к животным, внимательности к собеседнику и процессу коммуникации.</a:t>
            </a: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680631"/>
      </p:ext>
    </p:extLst>
  </p:cSld>
  <p:clrMapOvr>
    <a:masterClrMapping/>
  </p:clrMapOvr>
  <p:transition spd="slow" advTm="65474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Процессуальная часть обучения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28" y="692696"/>
            <a:ext cx="8693568" cy="6165304"/>
          </a:xfrm>
        </p:spPr>
        <p:txBody>
          <a:bodyPr>
            <a:normAutofit fontScale="55000" lnSpcReduction="20000"/>
          </a:bodyPr>
          <a:lstStyle/>
          <a:p>
            <a:pPr indent="0" algn="just">
              <a:spcBef>
                <a:spcPts val="0"/>
              </a:spcBef>
              <a:buNone/>
            </a:pPr>
            <a:endParaRPr lang="ru-RU" sz="3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материала осуществляется практически, через выполнение под контролем тренера учебных заданий с лошадью.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число выполняемых элементов входят: </a:t>
            </a:r>
          </a:p>
          <a:p>
            <a:pPr marL="120015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подзыв лошади, </a:t>
            </a:r>
          </a:p>
          <a:p>
            <a:pPr marL="120015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 разными аллюрами, </a:t>
            </a:r>
          </a:p>
          <a:p>
            <a:pPr marL="120015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уступки, </a:t>
            </a:r>
          </a:p>
          <a:p>
            <a:pPr marL="120015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фронтальное управление,</a:t>
            </a:r>
          </a:p>
          <a:p>
            <a:pPr marL="120015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выполнение несложных трюков.</a:t>
            </a:r>
          </a:p>
          <a:p>
            <a:pPr algn="just">
              <a:spcBef>
                <a:spcPts val="0"/>
              </a:spcBef>
            </a:pPr>
            <a:endParaRPr lang="ru-RU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проходят на природе в естественных и привычных для лошади условиях. Для начинающих возможно - в условиях относительно ограниченной территории.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метод - метод проблемного обучения.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 ставит перед учеником задачу мотивировать лошадь на выполнение определённого элемента или их серии.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методы: рассказ, показ, беседа, указание, объяснение, сопроводительные пояснения, упражнение.</a:t>
            </a: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62649"/>
            <a:ext cx="571504" cy="5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680631"/>
      </p:ext>
    </p:extLst>
  </p:cSld>
  <p:clrMapOvr>
    <a:masterClrMapping/>
  </p:clrMapOvr>
  <p:transition spd="slow" advTm="97173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81035-E97B-453F-A4E9-047B52B5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Управляемость и варьирование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1A83-E968-4F17-B8D9-93D5E784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43000"/>
            <a:ext cx="8712968" cy="55263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Управляемость процессом занятий осуществляется за счет варьирования их условий.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успеха ученика - добровольное сотрудничество лошади, при котором она выполняет задание и остаётся с человеком после выполнения;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её непослушании - грамотное и своевременное применение приёмов коррекции, и мотивации к дальнейшему сотрудничеству. 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степени сложности выполняемого задания можно осуществлять путём включения дополнительных конкурирующих мотиваций для лошади. (например, задание увести лошадь дальше от табуна или занятие рядом с большой миской с лакомства или новым непривычным объектом).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736074"/>
      </p:ext>
    </p:extLst>
  </p:cSld>
  <p:clrMapOvr>
    <a:masterClrMapping/>
  </p:clrMapOvr>
  <p:transition advTm="68952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9D171-A0C6-44EB-837A-3F935981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221088"/>
            <a:ext cx="4104456" cy="289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81035-E97B-453F-A4E9-047B52B5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специалиста,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ведущего занятия с лошадью на свободе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1A83-E968-4F17-B8D9-93D5E784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860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Иппопедагог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компетентен в двух областях: 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педагогике (и/или психологии) 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поведении лошадей - именно в направлении взаимодействия на свободе.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готовности тренера (кроме наличия педагогического или психологического образования) - способность самостоятельно подготовить учебную лошадь для занятий на свободе.</a:t>
            </a: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553774"/>
      </p:ext>
    </p:extLst>
  </p:cSld>
  <p:clrMapOvr>
    <a:masterClrMapping/>
  </p:clrMapOvr>
  <p:transition advTm="32589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Учебная лошадь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00108"/>
            <a:ext cx="8749636" cy="58578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Учебная лошадь — это адекватная лошадь, прочно обученная необходимому набору базовых команд.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 полноценную подготовку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учебной лошади требуется год.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Лошадь обучает тренер.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Ученики могут выполнять с лошадью только те элементы, которые она уже прочно освоила за исключением студентов тренерской программы, перед которыми стоит задача обучения лошади новому.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928802"/>
            <a:ext cx="2496543" cy="23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4773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571612"/>
            <a:ext cx="3123634" cy="262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Базовые элементы,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выполняемые с лошадью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Подзыв</a:t>
            </a:r>
          </a:p>
          <a:p>
            <a:r>
              <a:rPr lang="ru-RU" dirty="0">
                <a:solidFill>
                  <a:schemeClr val="bg1"/>
                </a:solidFill>
              </a:rPr>
              <a:t>Движение рядом шагом и рысью </a:t>
            </a:r>
          </a:p>
          <a:p>
            <a:r>
              <a:rPr lang="ru-RU" dirty="0">
                <a:solidFill>
                  <a:schemeClr val="bg1"/>
                </a:solidFill>
              </a:rPr>
              <a:t>Остановка и осаживание рядом</a:t>
            </a:r>
          </a:p>
          <a:p>
            <a:r>
              <a:rPr lang="ru-RU" dirty="0">
                <a:solidFill>
                  <a:schemeClr val="bg1"/>
                </a:solidFill>
              </a:rPr>
              <a:t>Движение на виртуальной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	корде шагом и рысью</a:t>
            </a:r>
          </a:p>
          <a:p>
            <a:r>
              <a:rPr lang="ru-RU" dirty="0">
                <a:solidFill>
                  <a:schemeClr val="bg1"/>
                </a:solidFill>
              </a:rPr>
              <a:t>Фронтальное управление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Базовые элементы дополняются выполнением на галопе и трюками, комбинируются в различных сочетаниях.</a:t>
            </a: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5070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Эффект от занятий с лошадью на свободе для человека </a:t>
            </a: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99879"/>
              </p:ext>
            </p:extLst>
          </p:nvPr>
        </p:nvGraphicFramePr>
        <p:xfrm>
          <a:off x="428596" y="1357298"/>
          <a:ext cx="8358215" cy="5513832"/>
        </p:xfrm>
        <a:graphic>
          <a:graphicData uri="http://schemas.openxmlformats.org/drawingml/2006/table">
            <a:tbl>
              <a:tblPr firstRow="1" firstCol="1" bandRow="1"/>
              <a:tblGrid>
                <a:gridCol w="419599">
                  <a:extLst>
                    <a:ext uri="{9D8B030D-6E8A-4147-A177-3AD203B41FA5}">
                      <a16:colId xmlns:a16="http://schemas.microsoft.com/office/drawing/2014/main" val="280941391"/>
                    </a:ext>
                  </a:extLst>
                </a:gridCol>
                <a:gridCol w="6222181">
                  <a:extLst>
                    <a:ext uri="{9D8B030D-6E8A-4147-A177-3AD203B41FA5}">
                      <a16:colId xmlns:a16="http://schemas.microsoft.com/office/drawing/2014/main" val="2867198821"/>
                    </a:ext>
                  </a:extLst>
                </a:gridCol>
                <a:gridCol w="1716435">
                  <a:extLst>
                    <a:ext uri="{9D8B030D-6E8A-4147-A177-3AD203B41FA5}">
                      <a16:colId xmlns:a16="http://schemas.microsoft.com/office/drawing/2014/main" val="3126747442"/>
                    </a:ext>
                  </a:extLst>
                </a:gridCol>
              </a:tblGrid>
              <a:tr h="80956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Отмеченный эффект занятия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отметивших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эффект,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55517"/>
                  </a:ext>
                </a:extLst>
              </a:tr>
              <a:tr h="539707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Перенос моделей коммуникации на сферу общения с людьми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25903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Повышение  эмоционального фона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084472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Лучшее понимание лошади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995919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 эмпатии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518588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Большая общая расслабленность и спокойствие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217049"/>
                  </a:ext>
                </a:extLst>
              </a:tr>
              <a:tr h="539707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Большая уверенность в себе и смелость в проявлении лидерских качеств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184447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Командный дух, атмосфера честного партнёрства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541412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Лучшее понимание своих границ 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07802"/>
                  </a:ext>
                </a:extLst>
              </a:tr>
              <a:tr h="324121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Ощущение гармонии и единения с природой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43079"/>
                  </a:ext>
                </a:extLst>
              </a:tr>
              <a:tr h="539707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Способность к осознанности и концентрации в моменте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03485"/>
                  </a:ext>
                </a:extLst>
              </a:tr>
              <a:tr h="539707"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Большая лояльность, принятие других точек зрения, терпимость к другим 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8898" marR="588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08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726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Понятие и признаки мягких методов взаимодействия с лошадью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88840"/>
            <a:ext cx="864096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Мягкие методы (ММ) - группа методик взаимодействия с лошадью, которые объединяет следующий набор признаков: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Смещение акцента с физиологического на психологический аспект благополучия лошади.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Другие приоритеты во взаимодействии с лошадью.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Переход к более мягкой форме доминирования, стремление к равноправному партнёрству.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Часто - отказ от использования железа и любой строгой амуниции.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Иная роль лошади для человека.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Переход от субъект-объектной к субъект-субъектной форме общения с лошадью.</a:t>
            </a: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687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Условия, необходимые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занятий </a:t>
            </a:r>
            <a:r>
              <a:rPr lang="ru-RU" dirty="0" err="1">
                <a:solidFill>
                  <a:schemeClr val="bg1"/>
                </a:solidFill>
              </a:rPr>
              <a:t>иппопедагогикой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Так как занятия целиком основаны на мотивации лошади и являются добровольными с её стороны,  их обязательное условие - полноценного удовлетворения её естественных потребностей: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пищевые потребности (потребность в питании и питье);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двигательные потребности (потребность в свободе передвижения);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социальные потребности (потребность в полноценном общении с сородичами).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2322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958074" cy="385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398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Особенности верховой езды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5" y="1196752"/>
            <a:ext cx="8664061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Новичёк</a:t>
            </a:r>
            <a:r>
              <a:rPr lang="ru-RU" dirty="0">
                <a:solidFill>
                  <a:schemeClr val="bg1"/>
                </a:solidFill>
              </a:rPr>
              <a:t> сажается верхом в небольшом пространстве, сразу без оголовья</a:t>
            </a:r>
          </a:p>
          <a:p>
            <a:r>
              <a:rPr lang="ru-RU" dirty="0">
                <a:solidFill>
                  <a:schemeClr val="bg1"/>
                </a:solidFill>
              </a:rPr>
              <a:t>Акцент на расслабленную посадку,</a:t>
            </a:r>
          </a:p>
          <a:p>
            <a:r>
              <a:rPr lang="ru-RU" dirty="0">
                <a:solidFill>
                  <a:schemeClr val="bg1"/>
                </a:solidFill>
              </a:rPr>
              <a:t>Управление  без оголовья, за счет изменения баланса</a:t>
            </a:r>
          </a:p>
          <a:p>
            <a:r>
              <a:rPr lang="ru-RU" dirty="0">
                <a:solidFill>
                  <a:schemeClr val="bg1"/>
                </a:solidFill>
              </a:rPr>
              <a:t>Обучению управлению предшествуют упражнения на расслабление </a:t>
            </a:r>
          </a:p>
          <a:p>
            <a:r>
              <a:rPr lang="ru-RU" dirty="0">
                <a:solidFill>
                  <a:schemeClr val="bg1"/>
                </a:solidFill>
              </a:rPr>
              <a:t>Базовые элементы верхом: начало движения шагом, остановка, короткие (1-3 темпа) подъемы в рысь </a:t>
            </a:r>
          </a:p>
          <a:p>
            <a:r>
              <a:rPr lang="ru-RU" dirty="0">
                <a:solidFill>
                  <a:schemeClr val="bg1"/>
                </a:solidFill>
              </a:rPr>
              <a:t>Рысь учебная.</a:t>
            </a:r>
          </a:p>
          <a:p>
            <a:r>
              <a:rPr lang="ru-RU" dirty="0">
                <a:solidFill>
                  <a:schemeClr val="bg1"/>
                </a:solidFill>
              </a:rPr>
              <a:t>Учебная лошадь приучена рысить расслабленно вниз-вперед, что наиболее комфортно для новичков.</a:t>
            </a:r>
          </a:p>
          <a:p>
            <a:r>
              <a:rPr lang="ru-RU" dirty="0">
                <a:solidFill>
                  <a:schemeClr val="bg1"/>
                </a:solidFill>
              </a:rPr>
              <a:t>Управление с оголовьем дается после освоения всей базовой программы без оголовья.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7555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Роль мягких методов как современного самостоятельного направления взаимодействия с лошадью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784976" cy="4437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Занятия мягкими методами позволяют:</a:t>
            </a:r>
          </a:p>
          <a:p>
            <a:r>
              <a:rPr lang="ru-RU" dirty="0">
                <a:solidFill>
                  <a:schemeClr val="bg1"/>
                </a:solidFill>
              </a:rPr>
              <a:t>Обогатить опыт конника-профессионала и укрепить его отношения с лошадью.</a:t>
            </a:r>
          </a:p>
          <a:p>
            <a:r>
              <a:rPr lang="ru-RU" dirty="0">
                <a:solidFill>
                  <a:schemeClr val="bg1"/>
                </a:solidFill>
              </a:rPr>
              <a:t>Разнообразить досуг любителя животных и отдыха на природе.</a:t>
            </a:r>
          </a:p>
          <a:p>
            <a:r>
              <a:rPr lang="ru-RU" dirty="0">
                <a:solidFill>
                  <a:schemeClr val="bg1"/>
                </a:solidFill>
              </a:rPr>
              <a:t>Задействовать лошадей, не несущих верховые нагрузки. Они могут приносить пользу наравне с верховыми лошадьми.</a:t>
            </a:r>
          </a:p>
          <a:p>
            <a:r>
              <a:rPr lang="ru-RU" dirty="0">
                <a:solidFill>
                  <a:schemeClr val="bg1"/>
                </a:solidFill>
              </a:rPr>
              <a:t>Обеспечить занятием с лошадью людей, которые по тем или иным причинам не готовы садиться верхом.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5268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neradost_itog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  <p:pic>
        <p:nvPicPr>
          <p:cNvPr id="8" name="Рисунок 7" descr="photo1687715504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89340"/>
            <a:ext cx="7643866" cy="57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5268"/>
      </p:ext>
    </p:extLst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57523"/>
            <a:ext cx="8643998" cy="8572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652039" y="1257631"/>
            <a:ext cx="771530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1506" y="5020578"/>
            <a:ext cx="4429726" cy="164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rgbClr val="996633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конерадость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8951663-03-27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anastasia_konetrener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png-clipart-telephone-number-computer-icons-telephone-symbol-miscellaneous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039" y="5535778"/>
            <a:ext cx="357427" cy="358619"/>
          </a:xfrm>
          <a:prstGeom prst="rect">
            <a:avLst/>
          </a:prstGeom>
        </p:spPr>
      </p:pic>
      <p:pic>
        <p:nvPicPr>
          <p:cNvPr id="10" name="Рисунок 9" descr="8cfb76c8af04b72de1096c55862ae5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039" y="5894397"/>
            <a:ext cx="571503" cy="455218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143472" y="1571612"/>
            <a:ext cx="4000528" cy="364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TD6LOEO-N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785926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qr_t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214422"/>
            <a:ext cx="158471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14348" y="3571876"/>
            <a:ext cx="119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Группа ВК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3857628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Телеграм</a:t>
            </a:r>
            <a:r>
              <a:rPr lang="ru-RU" dirty="0">
                <a:solidFill>
                  <a:schemeClr val="bg1"/>
                </a:solidFill>
              </a:rPr>
              <a:t>-</a:t>
            </a:r>
          </a:p>
          <a:p>
            <a:r>
              <a:rPr lang="ru-RU" dirty="0">
                <a:solidFill>
                  <a:schemeClr val="bg1"/>
                </a:solidFill>
              </a:rPr>
              <a:t>   канал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785926"/>
            <a:ext cx="4071966" cy="342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koneradost_itog-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Понятия «ММ» и «НХ» – одно ли?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125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НХ (</a:t>
            </a:r>
            <a:r>
              <a:rPr lang="ru-RU" dirty="0" err="1">
                <a:solidFill>
                  <a:schemeClr val="bg1"/>
                </a:solidFill>
              </a:rPr>
              <a:t>Natural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Horsemanship</a:t>
            </a:r>
            <a:r>
              <a:rPr lang="ru-RU" dirty="0">
                <a:solidFill>
                  <a:schemeClr val="bg1"/>
                </a:solidFill>
              </a:rPr>
              <a:t>), предложенное американцем Патом </a:t>
            </a:r>
            <a:r>
              <a:rPr lang="ru-RU" dirty="0" err="1">
                <a:solidFill>
                  <a:schemeClr val="bg1"/>
                </a:solidFill>
              </a:rPr>
              <a:t>Парелли</a:t>
            </a:r>
            <a:r>
              <a:rPr lang="ru-RU" dirty="0">
                <a:solidFill>
                  <a:schemeClr val="bg1"/>
                </a:solidFill>
              </a:rPr>
              <a:t> (на фото).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Формирует послушную, вышколенную, воспитанную лошадь, но относительно безынициативную.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Основано на приеме оказания и снятия давления.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От этого сокращения  происходит слово «</a:t>
            </a:r>
            <a:r>
              <a:rPr lang="ru-RU" dirty="0" err="1">
                <a:solidFill>
                  <a:schemeClr val="bg1"/>
                </a:solidFill>
              </a:rPr>
              <a:t>энхашники</a:t>
            </a:r>
            <a:r>
              <a:rPr lang="ru-RU" dirty="0">
                <a:solidFill>
                  <a:schemeClr val="bg1"/>
                </a:solidFill>
              </a:rPr>
              <a:t>», которым часто называют всех приверженцев  мягких методов.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Это несправедливо для тех, кто использует методики, формирующие инициативную лошадь.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Мягкие методы (ММ) –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понятие более широкое,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чем НХ и объединяет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в себе больше направлений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взаимодействия с лошадью.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357694"/>
            <a:ext cx="3059832" cy="197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050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242816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Методики обучения, воспитания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дрессировки, применяемые приверженцами мягких методов взаимодействия с лошадью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7344816" cy="2952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•   Метод оказания и снятия давления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•   Поведенческие методики </a:t>
            </a:r>
            <a:r>
              <a:rPr lang="ru-RU" sz="2800" dirty="0" err="1">
                <a:solidFill>
                  <a:schemeClr val="bg1"/>
                </a:solidFill>
              </a:rPr>
              <a:t>бихевиористов</a:t>
            </a:r>
            <a:r>
              <a:rPr lang="ru-RU" sz="2800" dirty="0">
                <a:solidFill>
                  <a:schemeClr val="bg1"/>
                </a:solidFill>
              </a:rPr>
              <a:t> (положительное и отрицательное подкрепление, Скиннер)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•   </a:t>
            </a:r>
            <a:r>
              <a:rPr lang="ru-RU" sz="2800" dirty="0" err="1">
                <a:solidFill>
                  <a:schemeClr val="bg1"/>
                </a:solidFill>
              </a:rPr>
              <a:t>Кликер</a:t>
            </a:r>
            <a:r>
              <a:rPr lang="ru-RU" sz="2800" dirty="0">
                <a:solidFill>
                  <a:schemeClr val="bg1"/>
                </a:solidFill>
              </a:rPr>
              <a:t>-метод, описанный Карен </a:t>
            </a:r>
            <a:r>
              <a:rPr lang="ru-RU" sz="2800" dirty="0" err="1">
                <a:solidFill>
                  <a:schemeClr val="bg1"/>
                </a:solidFill>
              </a:rPr>
              <a:t>Прайор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•   Метод моделирования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•   Метод мишени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•   Комбинированный/контрастный метод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152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54" y="3933056"/>
            <a:ext cx="2095665" cy="242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0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Метод оказания и снятия давления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484784"/>
            <a:ext cx="8640960" cy="1440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Суть метода заключается в последовательном приложении к лошади давления возрастающего характера, вынуждающего лошадь выполнить необходимое действие, и прекращении давления в момент начала выполнения нужного действия.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7" y="2924944"/>
            <a:ext cx="8064897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Преимущества: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•   Четкость, «</a:t>
            </a:r>
            <a:r>
              <a:rPr lang="ru-RU" dirty="0" err="1">
                <a:solidFill>
                  <a:schemeClr val="bg1"/>
                </a:solidFill>
              </a:rPr>
              <a:t>вышколенность</a:t>
            </a:r>
            <a:r>
              <a:rPr lang="ru-RU" dirty="0">
                <a:solidFill>
                  <a:schemeClr val="bg1"/>
                </a:solidFill>
              </a:rPr>
              <a:t>», исполнительность лошади.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•   Отсутствие «предложений» выполнить действие без команды.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Недостатки: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•   Безынициативность лошади, снижение мотивации,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пассивное исполнение.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•   Риск закрепить негативное отношение лошади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 процессу обучения, при неумелом применении.</a:t>
            </a:r>
          </a:p>
        </p:txBody>
      </p:sp>
      <p:pic>
        <p:nvPicPr>
          <p:cNvPr id="7" name="Рисунок 6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6801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742051" cy="411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Поведенческие методики </a:t>
            </a:r>
            <a:r>
              <a:rPr lang="ru-RU" dirty="0" err="1">
                <a:solidFill>
                  <a:schemeClr val="bg1"/>
                </a:solidFill>
              </a:rPr>
              <a:t>бихевиористов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7"/>
            <a:ext cx="6120680" cy="43924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Бихевиоризм (от англ. </a:t>
            </a:r>
            <a:r>
              <a:rPr lang="en-US" dirty="0" err="1">
                <a:solidFill>
                  <a:schemeClr val="bg1"/>
                </a:solidFill>
              </a:rPr>
              <a:t>behaviour</a:t>
            </a:r>
            <a:r>
              <a:rPr lang="en-US" dirty="0">
                <a:solidFill>
                  <a:schemeClr val="bg1"/>
                </a:solidFill>
              </a:rPr>
              <a:t> — </a:t>
            </a:r>
            <a:r>
              <a:rPr lang="ru-RU" dirty="0">
                <a:solidFill>
                  <a:schemeClr val="bg1"/>
                </a:solidFill>
              </a:rPr>
              <a:t>поведение) - направление психологии, изучающее поведение человека и животных как набор реакций на определённые стимулы.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Основа подхода к обучению, использующего как инструмент прием подкрепления.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Основоположник  - Б.Ф. Скиннер, американский психолог, профессор Гарвардского университета</a:t>
            </a:r>
          </a:p>
        </p:txBody>
      </p:sp>
      <p:pic>
        <p:nvPicPr>
          <p:cNvPr id="6" name="Рисунок 5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200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814058" cy="422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	Положительное и отрицательное подкрепление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392" y="2132856"/>
            <a:ext cx="6840760" cy="43010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Подкрепление – стимул, совпадающий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во времени с выполнением какого-либо действия и влияющий на вероятность его повторения.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Положительное подкрепление - стимул, желаемый и приятный для лошади, который повышает вероятность повторения действия,.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Отрицательное – неприятный стимул, понижает вероятность повторения действия.</a:t>
            </a:r>
          </a:p>
        </p:txBody>
      </p:sp>
      <p:pic>
        <p:nvPicPr>
          <p:cNvPr id="7" name="Рисунок 6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1780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63" y="-315416"/>
            <a:ext cx="8712968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 err="1">
                <a:solidFill>
                  <a:schemeClr val="bg1"/>
                </a:solidFill>
              </a:rPr>
              <a:t>Кликер-метод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1872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Кликер</a:t>
            </a:r>
            <a:r>
              <a:rPr lang="ru-RU" dirty="0">
                <a:solidFill>
                  <a:schemeClr val="bg1"/>
                </a:solidFill>
              </a:rPr>
              <a:t>-метод – один из способов применения положительного подкрепления при помощи специального условного звукового сигнала – «клика», издаваемого небольшим предметом – «</a:t>
            </a:r>
            <a:r>
              <a:rPr lang="ru-RU" dirty="0" err="1">
                <a:solidFill>
                  <a:schemeClr val="bg1"/>
                </a:solidFill>
              </a:rPr>
              <a:t>кликером</a:t>
            </a:r>
            <a:r>
              <a:rPr lang="ru-RU" dirty="0">
                <a:solidFill>
                  <a:schemeClr val="bg1"/>
                </a:solidFill>
              </a:rPr>
              <a:t>»  (на фото).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31" y="3501008"/>
            <a:ext cx="3676066" cy="267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8984" y="2857496"/>
            <a:ext cx="6408712" cy="3553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Позволяет подавать всегда одинаковый сигнал своевременно, в ситуациях, когда безусловно подкрепить поведение не представляется возможным.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При этом сигнал («клик») является условным положительным подкреплением, с выработки которого и начинается процесс обучения.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koneradost_itog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71504" cy="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3221"/>
      </p:ext>
    </p:extLst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</TotalTime>
  <Words>2176</Words>
  <Application>Microsoft Office PowerPoint</Application>
  <PresentationFormat>Экран (4:3)</PresentationFormat>
  <Paragraphs>283</Paragraphs>
  <Slides>34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ЛОШАДЬ КАК УЧИТЕЛЬ: ИППОПЕДАГОГИКА, МЯГКИЕ МЕТОДЫ, СВОБОДА  </vt:lpstr>
      <vt:lpstr>Понятие ипповенция</vt:lpstr>
      <vt:lpstr>Понятие и признаки мягких методов взаимодействия с лошадью</vt:lpstr>
      <vt:lpstr>Понятия «ММ» и «НХ» – одно ли? </vt:lpstr>
      <vt:lpstr> Методики обучения, воспитания  и дрессировки, применяемые приверженцами мягких методов взаимодействия с лошадью</vt:lpstr>
      <vt:lpstr> Метод оказания и снятия давления</vt:lpstr>
      <vt:lpstr> Поведенческие методики бихевиористов</vt:lpstr>
      <vt:lpstr>  Положительное и отрицательное подкрепление</vt:lpstr>
      <vt:lpstr> Кликер-метод</vt:lpstr>
      <vt:lpstr> Метод моделирования</vt:lpstr>
      <vt:lpstr> Метод мишени</vt:lpstr>
      <vt:lpstr> Комбинированный  или контрастный метод</vt:lpstr>
      <vt:lpstr> Эффект, оказываемый на лошадь  от занятий с ней мягкими методами </vt:lpstr>
      <vt:lpstr> Прикладное значение использования мягких методов  в конном спорте</vt:lpstr>
      <vt:lpstr> Взаимодействие с лошадью  на свободе  </vt:lpstr>
      <vt:lpstr>Философия взаимодействия с лошадью на свободе</vt:lpstr>
      <vt:lpstr>Презентация PowerPoint</vt:lpstr>
      <vt:lpstr>Занятия с лошадью на свободе  </vt:lpstr>
      <vt:lpstr>Как педагогическая технология</vt:lpstr>
      <vt:lpstr>Концептуальная основа занятий</vt:lpstr>
      <vt:lpstr>Особенности лошади</vt:lpstr>
      <vt:lpstr>Особенности организации занятий</vt:lpstr>
      <vt:lpstr> Содержательная часть обучения  </vt:lpstr>
      <vt:lpstr> Процессуальная часть обучения   </vt:lpstr>
      <vt:lpstr>Управляемость и варьирование</vt:lpstr>
      <vt:lpstr>Компетенция специалиста,  ведущего занятия с лошадью на свободе</vt:lpstr>
      <vt:lpstr>Учебная лошадь</vt:lpstr>
      <vt:lpstr>Базовые элементы,  выполняемые с лошадью</vt:lpstr>
      <vt:lpstr> Эффект от занятий с лошадью на свободе для человека </vt:lpstr>
      <vt:lpstr> Условия, необходимые  для занятий иппопедагогикой</vt:lpstr>
      <vt:lpstr>Особенности верховой езды</vt:lpstr>
      <vt:lpstr> Роль мягких методов как современного самостоятельного направления взаимодействия с лошадью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МЯГКИЕ МЕТОДЫ ВЗАИМОДЕЙСТВИЯ С ЛОШАДЬЮ</dc:title>
  <dc:creator>Анастасия</dc:creator>
  <cp:lastModifiedBy>user</cp:lastModifiedBy>
  <cp:revision>114</cp:revision>
  <dcterms:created xsi:type="dcterms:W3CDTF">2020-11-30T03:09:44Z</dcterms:created>
  <dcterms:modified xsi:type="dcterms:W3CDTF">2024-04-24T07:05:29Z</dcterms:modified>
</cp:coreProperties>
</file>