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7" r:id="rId4"/>
    <p:sldId id="260" r:id="rId5"/>
    <p:sldId id="262" r:id="rId6"/>
    <p:sldId id="263" r:id="rId7"/>
    <p:sldId id="264" r:id="rId8"/>
    <p:sldId id="266" r:id="rId9"/>
    <p:sldId id="267" r:id="rId10"/>
    <p:sldId id="265" r:id="rId11"/>
    <p:sldId id="268" r:id="rId12"/>
    <p:sldId id="269" r:id="rId13"/>
    <p:sldId id="270" r:id="rId14"/>
    <p:sldId id="271" r:id="rId15"/>
    <p:sldId id="26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0778-9E96-4300-B9E6-950A08AF7BFF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ADB1-BD6E-4358-B145-CFC6405A4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7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0778-9E96-4300-B9E6-950A08AF7BFF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ADB1-BD6E-4358-B145-CFC6405A4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17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0778-9E96-4300-B9E6-950A08AF7BFF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ADB1-BD6E-4358-B145-CFC6405A4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344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BDBA0-FF8C-4835-A630-B99F57941C49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8EAF1-B846-4D3B-BA42-4BFBF7B49A4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012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BDBA0-FF8C-4835-A630-B99F57941C49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8EAF1-B846-4D3B-BA42-4BFBF7B49A4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142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BDBA0-FF8C-4835-A630-B99F57941C49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8EAF1-B846-4D3B-BA42-4BFBF7B49A4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137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BDBA0-FF8C-4835-A630-B99F57941C49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8EAF1-B846-4D3B-BA42-4BFBF7B49A4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403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BDBA0-FF8C-4835-A630-B99F57941C49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8EAF1-B846-4D3B-BA42-4BFBF7B49A4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291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BDBA0-FF8C-4835-A630-B99F57941C49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8EAF1-B846-4D3B-BA42-4BFBF7B49A4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314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BDBA0-FF8C-4835-A630-B99F57941C49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8EAF1-B846-4D3B-BA42-4BFBF7B49A4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440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BDBA0-FF8C-4835-A630-B99F57941C49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8EAF1-B846-4D3B-BA42-4BFBF7B49A4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68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0778-9E96-4300-B9E6-950A08AF7BFF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ADB1-BD6E-4358-B145-CFC6405A4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222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BDBA0-FF8C-4835-A630-B99F57941C49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8EAF1-B846-4D3B-BA42-4BFBF7B49A4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94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BDBA0-FF8C-4835-A630-B99F57941C49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8EAF1-B846-4D3B-BA42-4BFBF7B49A4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249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BDBA0-FF8C-4835-A630-B99F57941C49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8EAF1-B846-4D3B-BA42-4BFBF7B49A4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42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0778-9E96-4300-B9E6-950A08AF7BFF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ADB1-BD6E-4358-B145-CFC6405A4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6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0778-9E96-4300-B9E6-950A08AF7BFF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ADB1-BD6E-4358-B145-CFC6405A4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879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0778-9E96-4300-B9E6-950A08AF7BFF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ADB1-BD6E-4358-B145-CFC6405A4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058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0778-9E96-4300-B9E6-950A08AF7BFF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ADB1-BD6E-4358-B145-CFC6405A4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66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0778-9E96-4300-B9E6-950A08AF7BFF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ADB1-BD6E-4358-B145-CFC6405A4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066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0778-9E96-4300-B9E6-950A08AF7BFF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ADB1-BD6E-4358-B145-CFC6405A4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48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0778-9E96-4300-B9E6-950A08AF7BFF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ADB1-BD6E-4358-B145-CFC6405A4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43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B0778-9E96-4300-B9E6-950A08AF7BFF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AADB1-BD6E-4358-B145-CFC6405A4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88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BDBA0-FF8C-4835-A630-B99F57941C49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8EAF1-B846-4D3B-BA42-4BFBF7B49A4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44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eb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BA69AA8C-BAEF-452D-84E0-CC010F59000A}"/>
              </a:ext>
            </a:extLst>
          </p:cNvPr>
          <p:cNvSpPr/>
          <p:nvPr/>
        </p:nvSpPr>
        <p:spPr>
          <a:xfrm>
            <a:off x="701040" y="558265"/>
            <a:ext cx="8575040" cy="5689600"/>
          </a:xfrm>
          <a:prstGeom prst="round2Diag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0A495E-979E-4653-8DFC-B8E12639C072}"/>
              </a:ext>
            </a:extLst>
          </p:cNvPr>
          <p:cNvSpPr txBox="1"/>
          <p:nvPr/>
        </p:nvSpPr>
        <p:spPr>
          <a:xfrm>
            <a:off x="701040" y="3921760"/>
            <a:ext cx="76606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Слепченко Юлия Алексеевна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Санкт-Петербург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1B410C9-A09B-4A25-96F1-C05636945D60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8933255" y="-105104"/>
            <a:ext cx="5784548" cy="3783723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21305" y="233893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9764" y="1670576"/>
            <a:ext cx="7700210" cy="191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реабилитации с помощью лошади в </a:t>
            </a:r>
            <a:r>
              <a:rPr lang="ru-RU" sz="3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геронтологии</a:t>
            </a:r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Иппотерпия</a:t>
            </a:r>
            <a:r>
              <a:rPr lang="ru-RU" sz="3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ru-RU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ипповенция</a:t>
            </a:r>
            <a: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56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0B75E-EC73-4944-933B-F4325D813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75652"/>
            <a:ext cx="10210800" cy="230176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 algn="l">
              <a:lnSpc>
                <a:spcPct val="80000"/>
              </a:lnSpc>
            </a:pP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D8AC72-AADA-4548-B7C0-4533CBAE7006}"/>
              </a:ext>
            </a:extLst>
          </p:cNvPr>
          <p:cNvSpPr/>
          <p:nvPr/>
        </p:nvSpPr>
        <p:spPr>
          <a:xfrm>
            <a:off x="1362075" y="3257550"/>
            <a:ext cx="514350" cy="323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B8FC62C8-7CC0-4C55-A0DC-305C14199D67}"/>
              </a:ext>
            </a:extLst>
          </p:cNvPr>
          <p:cNvSpPr/>
          <p:nvPr/>
        </p:nvSpPr>
        <p:spPr>
          <a:xfrm>
            <a:off x="9711559" y="0"/>
            <a:ext cx="2480442" cy="6858000"/>
          </a:xfrm>
          <a:prstGeom prst="round2DiagRect">
            <a:avLst/>
          </a:prstGeom>
          <a:solidFill>
            <a:srgbClr val="60AE12"/>
          </a:solidFill>
          <a:ln>
            <a:solidFill>
              <a:srgbClr val="60A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5CF8198-9D66-4B1E-8CA3-2DC50D82F60B}"/>
              </a:ext>
            </a:extLst>
          </p:cNvPr>
          <p:cNvSpPr txBox="1"/>
          <p:nvPr/>
        </p:nvSpPr>
        <p:spPr>
          <a:xfrm>
            <a:off x="6810023" y="-2277547"/>
            <a:ext cx="774982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90" name="Picture 6">
            <a:extLst>
              <a:ext uri="{FF2B5EF4-FFF2-40B4-BE49-F238E27FC236}">
                <a16:creationId xmlns:a16="http://schemas.microsoft.com/office/drawing/2014/main" id="{CAE8114D-0B69-4504-A882-145B2B18DE27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9665662" y="4918842"/>
            <a:ext cx="4260546" cy="2764222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96766" y="-154005"/>
            <a:ext cx="8162223" cy="7241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</a:t>
            </a:r>
            <a:r>
              <a:rPr lang="ru-RU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ипповенции</a:t>
            </a: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индивидуальное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психологическое консультирование, психодиагностика и психотерапия с лошадьми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групповые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тренинги психологического развития для детей, подростков, молодежи и взрослых в различных вариантах: одного дня, регулярные, длящиеся 2-3 месяца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иппопедагогика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«обучение и воспитание с лошадьми», проведение психолого-педагогических курсов, лекций ,семинаров, мастер-классов на основе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экопсихологического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подхода для детей школьного возраста, молодежи, взрослых, организаций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«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терапия средой конюшни»-комплексный метод , реализующий «средовой подход» в образовании и развитии личности с широким спектром целей, от психотерапевтических до педагогических.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ипповенции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включают психодиагностику происходящих изменений и арт-терапевтические методы развития личности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ru-R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текст из презентации </a:t>
            </a:r>
            <a:r>
              <a:rPr lang="ru-RU" sz="11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О.Г.Лопуховой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79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0B75E-EC73-4944-933B-F4325D813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75652"/>
            <a:ext cx="10210800" cy="230176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 algn="l">
              <a:lnSpc>
                <a:spcPct val="80000"/>
              </a:lnSpc>
            </a:pP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D8AC72-AADA-4548-B7C0-4533CBAE7006}"/>
              </a:ext>
            </a:extLst>
          </p:cNvPr>
          <p:cNvSpPr/>
          <p:nvPr/>
        </p:nvSpPr>
        <p:spPr>
          <a:xfrm>
            <a:off x="1362075" y="3257550"/>
            <a:ext cx="514350" cy="323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B8FC62C8-7CC0-4C55-A0DC-305C14199D67}"/>
              </a:ext>
            </a:extLst>
          </p:cNvPr>
          <p:cNvSpPr/>
          <p:nvPr/>
        </p:nvSpPr>
        <p:spPr>
          <a:xfrm>
            <a:off x="9711559" y="0"/>
            <a:ext cx="2480442" cy="6858000"/>
          </a:xfrm>
          <a:prstGeom prst="round2DiagRect">
            <a:avLst/>
          </a:prstGeom>
          <a:solidFill>
            <a:srgbClr val="60AE12"/>
          </a:solidFill>
          <a:ln>
            <a:solidFill>
              <a:srgbClr val="60A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5CF8198-9D66-4B1E-8CA3-2DC50D82F60B}"/>
              </a:ext>
            </a:extLst>
          </p:cNvPr>
          <p:cNvSpPr txBox="1"/>
          <p:nvPr/>
        </p:nvSpPr>
        <p:spPr>
          <a:xfrm>
            <a:off x="6810023" y="-2277547"/>
            <a:ext cx="774982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90" name="Picture 6">
            <a:extLst>
              <a:ext uri="{FF2B5EF4-FFF2-40B4-BE49-F238E27FC236}">
                <a16:creationId xmlns:a16="http://schemas.microsoft.com/office/drawing/2014/main" id="{CAE8114D-0B69-4504-A882-145B2B18DE27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9665662" y="4918842"/>
            <a:ext cx="4260546" cy="2764222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56648" y="1022700"/>
            <a:ext cx="8287352" cy="496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программ и методов </a:t>
            </a:r>
            <a:r>
              <a:rPr lang="ru-RU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ипповенции</a:t>
            </a: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программы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развитию «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ills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при общении с лошадьми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экологического сознания у школьников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психокоррекция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социально-психологическая адаптация детей и подростков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нормализация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детско-родительских отношений, проблема с приемными детьми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психологическое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сопровождение и помощь в ситуации адаптационного стресса (мигранты)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профилактика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школьной депрессии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терапия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пост-травматического стрессового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расстройства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 из презентации </a:t>
            </a:r>
            <a:r>
              <a:rPr lang="ru-RU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О.Г.Лопуховой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7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0B75E-EC73-4944-933B-F4325D813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75652"/>
            <a:ext cx="10210800" cy="230176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 algn="l">
              <a:lnSpc>
                <a:spcPct val="80000"/>
              </a:lnSpc>
            </a:pP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D8AC72-AADA-4548-B7C0-4533CBAE7006}"/>
              </a:ext>
            </a:extLst>
          </p:cNvPr>
          <p:cNvSpPr/>
          <p:nvPr/>
        </p:nvSpPr>
        <p:spPr>
          <a:xfrm>
            <a:off x="1362075" y="3257550"/>
            <a:ext cx="514350" cy="323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B8FC62C8-7CC0-4C55-A0DC-305C14199D67}"/>
              </a:ext>
            </a:extLst>
          </p:cNvPr>
          <p:cNvSpPr/>
          <p:nvPr/>
        </p:nvSpPr>
        <p:spPr>
          <a:xfrm>
            <a:off x="9711559" y="0"/>
            <a:ext cx="2480442" cy="6858000"/>
          </a:xfrm>
          <a:prstGeom prst="round2DiagRect">
            <a:avLst/>
          </a:prstGeom>
          <a:solidFill>
            <a:srgbClr val="60AE12"/>
          </a:solidFill>
          <a:ln>
            <a:solidFill>
              <a:srgbClr val="60A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5CF8198-9D66-4B1E-8CA3-2DC50D82F60B}"/>
              </a:ext>
            </a:extLst>
          </p:cNvPr>
          <p:cNvSpPr txBox="1"/>
          <p:nvPr/>
        </p:nvSpPr>
        <p:spPr>
          <a:xfrm>
            <a:off x="6810023" y="-2277547"/>
            <a:ext cx="774982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90" name="Picture 6">
            <a:extLst>
              <a:ext uri="{FF2B5EF4-FFF2-40B4-BE49-F238E27FC236}">
                <a16:creationId xmlns:a16="http://schemas.microsoft.com/office/drawing/2014/main" id="{CAE8114D-0B69-4504-A882-145B2B18DE27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9665662" y="4918842"/>
            <a:ext cx="4260546" cy="2764222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3255" y="596765"/>
            <a:ext cx="8970746" cy="5409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программ и методов 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ипповенции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геронтологии: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уменьшить чувство одиночества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профилактика депрессии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формировать чувство личной полезности и значимости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принятие естественного процесса старения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увеличить физическую активность, пребывание вне дома, на открытом воздухе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465" y="1137347"/>
            <a:ext cx="4451536" cy="348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6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0B75E-EC73-4944-933B-F4325D813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75652"/>
            <a:ext cx="10210800" cy="230176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 algn="l">
              <a:lnSpc>
                <a:spcPct val="80000"/>
              </a:lnSpc>
            </a:pP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D8AC72-AADA-4548-B7C0-4533CBAE7006}"/>
              </a:ext>
            </a:extLst>
          </p:cNvPr>
          <p:cNvSpPr/>
          <p:nvPr/>
        </p:nvSpPr>
        <p:spPr>
          <a:xfrm>
            <a:off x="1362075" y="3257550"/>
            <a:ext cx="514350" cy="323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B8FC62C8-7CC0-4C55-A0DC-305C14199D67}"/>
              </a:ext>
            </a:extLst>
          </p:cNvPr>
          <p:cNvSpPr/>
          <p:nvPr/>
        </p:nvSpPr>
        <p:spPr>
          <a:xfrm>
            <a:off x="9711559" y="0"/>
            <a:ext cx="2480442" cy="6858000"/>
          </a:xfrm>
          <a:prstGeom prst="round2DiagRect">
            <a:avLst/>
          </a:prstGeom>
          <a:solidFill>
            <a:srgbClr val="60AE12"/>
          </a:solidFill>
          <a:ln>
            <a:solidFill>
              <a:srgbClr val="60A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5CF8198-9D66-4B1E-8CA3-2DC50D82F60B}"/>
              </a:ext>
            </a:extLst>
          </p:cNvPr>
          <p:cNvSpPr txBox="1"/>
          <p:nvPr/>
        </p:nvSpPr>
        <p:spPr>
          <a:xfrm>
            <a:off x="6810023" y="-2277547"/>
            <a:ext cx="774982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90" name="Picture 6">
            <a:extLst>
              <a:ext uri="{FF2B5EF4-FFF2-40B4-BE49-F238E27FC236}">
                <a16:creationId xmlns:a16="http://schemas.microsoft.com/office/drawing/2014/main" id="{CAE8114D-0B69-4504-A882-145B2B18DE27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9665662" y="4918842"/>
            <a:ext cx="4260546" cy="2764222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2013" y="596766"/>
            <a:ext cx="8681987" cy="4940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Функции 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иппопедагогических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технологий: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- Информационная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ru-RU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Экспириенциальная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- Рефлексивная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- Развивающая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579" y="1705242"/>
            <a:ext cx="5142698" cy="342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8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0B75E-EC73-4944-933B-F4325D813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75652"/>
            <a:ext cx="10210800" cy="230176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 algn="l">
              <a:lnSpc>
                <a:spcPct val="80000"/>
              </a:lnSpc>
            </a:pP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D8AC72-AADA-4548-B7C0-4533CBAE7006}"/>
              </a:ext>
            </a:extLst>
          </p:cNvPr>
          <p:cNvSpPr/>
          <p:nvPr/>
        </p:nvSpPr>
        <p:spPr>
          <a:xfrm>
            <a:off x="1362075" y="3257550"/>
            <a:ext cx="514350" cy="323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B8FC62C8-7CC0-4C55-A0DC-305C14199D67}"/>
              </a:ext>
            </a:extLst>
          </p:cNvPr>
          <p:cNvSpPr/>
          <p:nvPr/>
        </p:nvSpPr>
        <p:spPr>
          <a:xfrm>
            <a:off x="9711559" y="0"/>
            <a:ext cx="2480442" cy="6858000"/>
          </a:xfrm>
          <a:prstGeom prst="round2DiagRect">
            <a:avLst/>
          </a:prstGeom>
          <a:solidFill>
            <a:srgbClr val="60AE12"/>
          </a:solidFill>
          <a:ln>
            <a:solidFill>
              <a:srgbClr val="60A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5CF8198-9D66-4B1E-8CA3-2DC50D82F60B}"/>
              </a:ext>
            </a:extLst>
          </p:cNvPr>
          <p:cNvSpPr txBox="1"/>
          <p:nvPr/>
        </p:nvSpPr>
        <p:spPr>
          <a:xfrm>
            <a:off x="6810023" y="-2277547"/>
            <a:ext cx="774982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90" name="Picture 6">
            <a:extLst>
              <a:ext uri="{FF2B5EF4-FFF2-40B4-BE49-F238E27FC236}">
                <a16:creationId xmlns:a16="http://schemas.microsoft.com/office/drawing/2014/main" id="{CAE8114D-0B69-4504-A882-145B2B18DE27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9665662" y="4918842"/>
            <a:ext cx="4260546" cy="2764222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47023" y="952902"/>
            <a:ext cx="8296977" cy="5679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работы по программе личностного </a:t>
            </a: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роста: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знаний о специфике общения с лошадью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контакт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кормление, чистка, общение с лошадью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обратная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связь, рефлексия (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устная,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письменная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</a:t>
            </a: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 из презентации </a:t>
            </a:r>
            <a:r>
              <a:rPr lang="ru-R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О.Г.Лопуховой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83" y="1896116"/>
            <a:ext cx="3901440" cy="238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3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0B75E-EC73-4944-933B-F4325D813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75652"/>
            <a:ext cx="10210800" cy="230176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 algn="l">
              <a:lnSpc>
                <a:spcPct val="80000"/>
              </a:lnSpc>
            </a:pP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D8AC72-AADA-4548-B7C0-4533CBAE7006}"/>
              </a:ext>
            </a:extLst>
          </p:cNvPr>
          <p:cNvSpPr/>
          <p:nvPr/>
        </p:nvSpPr>
        <p:spPr>
          <a:xfrm>
            <a:off x="1362075" y="3257550"/>
            <a:ext cx="514350" cy="323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B8FC62C8-7CC0-4C55-A0DC-305C14199D67}"/>
              </a:ext>
            </a:extLst>
          </p:cNvPr>
          <p:cNvSpPr/>
          <p:nvPr/>
        </p:nvSpPr>
        <p:spPr>
          <a:xfrm>
            <a:off x="9711559" y="0"/>
            <a:ext cx="2480442" cy="6858000"/>
          </a:xfrm>
          <a:prstGeom prst="round2DiagRect">
            <a:avLst/>
          </a:prstGeom>
          <a:solidFill>
            <a:srgbClr val="60AE12"/>
          </a:solidFill>
          <a:ln>
            <a:solidFill>
              <a:srgbClr val="60A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5CF8198-9D66-4B1E-8CA3-2DC50D82F60B}"/>
              </a:ext>
            </a:extLst>
          </p:cNvPr>
          <p:cNvSpPr txBox="1"/>
          <p:nvPr/>
        </p:nvSpPr>
        <p:spPr>
          <a:xfrm>
            <a:off x="6810023" y="-2277547"/>
            <a:ext cx="774982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90" name="Picture 6">
            <a:extLst>
              <a:ext uri="{FF2B5EF4-FFF2-40B4-BE49-F238E27FC236}">
                <a16:creationId xmlns:a16="http://schemas.microsoft.com/office/drawing/2014/main" id="{CAE8114D-0B69-4504-A882-145B2B18DE27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9665662" y="4918842"/>
            <a:ext cx="4260546" cy="2764222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39015" y="587141"/>
            <a:ext cx="8604985" cy="563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ИППОТЕРАПИЯ С ЛЮДЬМИ ПОЖИЛОГО </a:t>
            </a: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ВОЗРАСТА: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Плюсы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восстановление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вестибулярного аппарата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редукция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примитивных рефлексов, которые прошли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диссолюцию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повышение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активности в суставах нижних конечностей со сниженной гравитационной нагрузкой и нагрузкой массы тела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улучшение гемо-</a:t>
            </a:r>
            <a:r>
              <a:rPr lang="ru-RU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ликвородинамики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увеличение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подвижности внутренних органов, особенно органов малого таза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снижение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психоэмоционального напряжения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увеличение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энергетического потенциала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82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0B75E-EC73-4944-933B-F4325D813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75652"/>
            <a:ext cx="10210800" cy="230176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 algn="l">
              <a:lnSpc>
                <a:spcPct val="80000"/>
              </a:lnSpc>
            </a:pP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D8AC72-AADA-4548-B7C0-4533CBAE7006}"/>
              </a:ext>
            </a:extLst>
          </p:cNvPr>
          <p:cNvSpPr/>
          <p:nvPr/>
        </p:nvSpPr>
        <p:spPr>
          <a:xfrm>
            <a:off x="1362075" y="3257550"/>
            <a:ext cx="514350" cy="323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B8FC62C8-7CC0-4C55-A0DC-305C14199D67}"/>
              </a:ext>
            </a:extLst>
          </p:cNvPr>
          <p:cNvSpPr/>
          <p:nvPr/>
        </p:nvSpPr>
        <p:spPr>
          <a:xfrm>
            <a:off x="9711559" y="0"/>
            <a:ext cx="2480442" cy="6858000"/>
          </a:xfrm>
          <a:prstGeom prst="round2DiagRect">
            <a:avLst/>
          </a:prstGeom>
          <a:solidFill>
            <a:srgbClr val="60AE12"/>
          </a:solidFill>
          <a:ln>
            <a:solidFill>
              <a:srgbClr val="60A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5CF8198-9D66-4B1E-8CA3-2DC50D82F60B}"/>
              </a:ext>
            </a:extLst>
          </p:cNvPr>
          <p:cNvSpPr txBox="1"/>
          <p:nvPr/>
        </p:nvSpPr>
        <p:spPr>
          <a:xfrm>
            <a:off x="6810023" y="-2277547"/>
            <a:ext cx="774982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90" name="Picture 6">
            <a:extLst>
              <a:ext uri="{FF2B5EF4-FFF2-40B4-BE49-F238E27FC236}">
                <a16:creationId xmlns:a16="http://schemas.microsoft.com/office/drawing/2014/main" id="{CAE8114D-0B69-4504-A882-145B2B18DE27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9665662" y="4918842"/>
            <a:ext cx="4260546" cy="2764222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37232" y="595155"/>
            <a:ext cx="6940490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ИППОТЕРАПИЯ С ЛЮДЬМИ ПОЖИЛОГО ВОЗРАСТА: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7232" y="1564643"/>
            <a:ext cx="8664520" cy="4175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Минусы: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риск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падения: переломы на фоне остеопороза, разрывы органов, смещения позвонков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внезапная тромбоэмболия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транзиторно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-ишемическая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атака или инсульт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гипертонический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криз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повышение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нестабильности шейных позвонков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при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наличии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диагностированных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опухолей более быстрый их рост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24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0B75E-EC73-4944-933B-F4325D813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75652"/>
            <a:ext cx="10210800" cy="230176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 algn="l">
              <a:lnSpc>
                <a:spcPct val="80000"/>
              </a:lnSpc>
            </a:pP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D8AC72-AADA-4548-B7C0-4533CBAE7006}"/>
              </a:ext>
            </a:extLst>
          </p:cNvPr>
          <p:cNvSpPr/>
          <p:nvPr/>
        </p:nvSpPr>
        <p:spPr>
          <a:xfrm>
            <a:off x="1362075" y="3257550"/>
            <a:ext cx="514350" cy="323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B8FC62C8-7CC0-4C55-A0DC-305C14199D67}"/>
              </a:ext>
            </a:extLst>
          </p:cNvPr>
          <p:cNvSpPr/>
          <p:nvPr/>
        </p:nvSpPr>
        <p:spPr>
          <a:xfrm>
            <a:off x="9711559" y="0"/>
            <a:ext cx="2480442" cy="6858000"/>
          </a:xfrm>
          <a:prstGeom prst="round2DiagRect">
            <a:avLst/>
          </a:prstGeom>
          <a:solidFill>
            <a:srgbClr val="60AE12"/>
          </a:solidFill>
          <a:ln>
            <a:solidFill>
              <a:srgbClr val="60A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5CF8198-9D66-4B1E-8CA3-2DC50D82F60B}"/>
              </a:ext>
            </a:extLst>
          </p:cNvPr>
          <p:cNvSpPr txBox="1"/>
          <p:nvPr/>
        </p:nvSpPr>
        <p:spPr>
          <a:xfrm>
            <a:off x="6810023" y="-2277547"/>
            <a:ext cx="774982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90" name="Picture 6">
            <a:extLst>
              <a:ext uri="{FF2B5EF4-FFF2-40B4-BE49-F238E27FC236}">
                <a16:creationId xmlns:a16="http://schemas.microsoft.com/office/drawing/2014/main" id="{CAE8114D-0B69-4504-A882-145B2B18DE27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9665662" y="4918842"/>
            <a:ext cx="4260546" cy="2764222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46509" y="875899"/>
            <a:ext cx="8797491" cy="4753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Варианты активности без посадки</a:t>
            </a: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Наблюдение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Чистка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уборка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Кормление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Гимнастика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лошади, массаж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Прогулки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поводу, в поле, на пастбище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Активность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среде лошадей: гимнастика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(йога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цигун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пилатес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ЛФК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арт-терапия 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Драйвинг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совместно с инструктором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2432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D8AC72-AADA-4548-B7C0-4533CBAE7006}"/>
              </a:ext>
            </a:extLst>
          </p:cNvPr>
          <p:cNvSpPr/>
          <p:nvPr/>
        </p:nvSpPr>
        <p:spPr>
          <a:xfrm>
            <a:off x="1362075" y="3257550"/>
            <a:ext cx="514350" cy="323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B8FC62C8-7CC0-4C55-A0DC-305C14199D67}"/>
              </a:ext>
            </a:extLst>
          </p:cNvPr>
          <p:cNvSpPr/>
          <p:nvPr/>
        </p:nvSpPr>
        <p:spPr>
          <a:xfrm>
            <a:off x="9711559" y="0"/>
            <a:ext cx="2480442" cy="6858000"/>
          </a:xfrm>
          <a:prstGeom prst="round2DiagRect">
            <a:avLst/>
          </a:prstGeom>
          <a:solidFill>
            <a:srgbClr val="60AE12"/>
          </a:solidFill>
          <a:ln>
            <a:solidFill>
              <a:srgbClr val="60A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5CF8198-9D66-4B1E-8CA3-2DC50D82F60B}"/>
              </a:ext>
            </a:extLst>
          </p:cNvPr>
          <p:cNvSpPr txBox="1"/>
          <p:nvPr/>
        </p:nvSpPr>
        <p:spPr>
          <a:xfrm>
            <a:off x="6810023" y="-2277547"/>
            <a:ext cx="774982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90" name="Picture 6">
            <a:extLst>
              <a:ext uri="{FF2B5EF4-FFF2-40B4-BE49-F238E27FC236}">
                <a16:creationId xmlns:a16="http://schemas.microsoft.com/office/drawing/2014/main" id="{CAE8114D-0B69-4504-A882-145B2B18DE27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9665662" y="4918842"/>
            <a:ext cx="4260546" cy="2764222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8" y="471638"/>
            <a:ext cx="8537608" cy="480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9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0B75E-EC73-4944-933B-F4325D813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75652"/>
            <a:ext cx="10210800" cy="230176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 algn="l">
              <a:lnSpc>
                <a:spcPct val="80000"/>
              </a:lnSpc>
            </a:pP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D8AC72-AADA-4548-B7C0-4533CBAE7006}"/>
              </a:ext>
            </a:extLst>
          </p:cNvPr>
          <p:cNvSpPr/>
          <p:nvPr/>
        </p:nvSpPr>
        <p:spPr>
          <a:xfrm>
            <a:off x="1362075" y="3257550"/>
            <a:ext cx="514350" cy="323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B8FC62C8-7CC0-4C55-A0DC-305C14199D67}"/>
              </a:ext>
            </a:extLst>
          </p:cNvPr>
          <p:cNvSpPr/>
          <p:nvPr/>
        </p:nvSpPr>
        <p:spPr>
          <a:xfrm>
            <a:off x="9711559" y="0"/>
            <a:ext cx="2480442" cy="6858000"/>
          </a:xfrm>
          <a:prstGeom prst="round2DiagRect">
            <a:avLst/>
          </a:prstGeom>
          <a:solidFill>
            <a:srgbClr val="60AE12"/>
          </a:solidFill>
          <a:ln>
            <a:solidFill>
              <a:srgbClr val="60A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5CF8198-9D66-4B1E-8CA3-2DC50D82F60B}"/>
              </a:ext>
            </a:extLst>
          </p:cNvPr>
          <p:cNvSpPr txBox="1"/>
          <p:nvPr/>
        </p:nvSpPr>
        <p:spPr>
          <a:xfrm>
            <a:off x="6810023" y="-2277547"/>
            <a:ext cx="774982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90" name="Picture 6">
            <a:extLst>
              <a:ext uri="{FF2B5EF4-FFF2-40B4-BE49-F238E27FC236}">
                <a16:creationId xmlns:a16="http://schemas.microsoft.com/office/drawing/2014/main" id="{CAE8114D-0B69-4504-A882-145B2B18DE27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9665662" y="4918842"/>
            <a:ext cx="4260546" cy="2764222"/>
          </a:xfrm>
          <a:prstGeom prst="rect">
            <a:avLst/>
          </a:prstGeom>
          <a:ln>
            <a:noFill/>
          </a:ln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1FA52E56-15C1-496D-820B-0D16EECF014E}"/>
              </a:ext>
            </a:extLst>
          </p:cNvPr>
          <p:cNvSpPr txBox="1"/>
          <p:nvPr/>
        </p:nvSpPr>
        <p:spPr>
          <a:xfrm>
            <a:off x="672860" y="733349"/>
            <a:ext cx="8369780" cy="402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3080" indent="-342720">
              <a:lnSpc>
                <a:spcPct val="120000"/>
              </a:lnSpc>
              <a:spcBef>
                <a:spcPts val="641"/>
              </a:spcBef>
            </a:pPr>
            <a:r>
              <a:rPr lang="ru-RU" sz="1800" spc="-1" dirty="0">
                <a:solidFill>
                  <a:srgbClr val="000000"/>
                </a:solidFill>
                <a:latin typeface="Calibri"/>
              </a:rPr>
              <a:t>	</a:t>
            </a:r>
            <a:endParaRPr lang="ru-RU" sz="2200" b="0" strike="noStrike" spc="-1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9411" y="662088"/>
            <a:ext cx="8393229" cy="5621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ДЕТСТВО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поэтапное развитие и угасание примитивных безусловных рефлексов до завершения развития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нервной системы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ЗРЕЛОСТЬ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интеграция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безусловных рефлексов в сложно-координированные движения, адекватная оптимальная реакция на стимул нервной, гуморально-гормональной и канально-меридианной систем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СТАРОСТЬ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патологическая активность примитивных рефлексов, которые вмешиваются в механизмы регуляции ЦНС. А когда в организме возникают два управляющих механизма, то наступает сбой воспринимающих 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эффекторных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структур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ДИССОЛЮЦИЯ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возврат нервной системы взрослого к проявлению примитивных безусловных рефлексов как двигательного акта, к примитивным формам реагирования.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23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0B75E-EC73-4944-933B-F4325D813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75652"/>
            <a:ext cx="10210800" cy="230176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 algn="l">
              <a:lnSpc>
                <a:spcPct val="80000"/>
              </a:lnSpc>
            </a:pP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D8AC72-AADA-4548-B7C0-4533CBAE7006}"/>
              </a:ext>
            </a:extLst>
          </p:cNvPr>
          <p:cNvSpPr/>
          <p:nvPr/>
        </p:nvSpPr>
        <p:spPr>
          <a:xfrm>
            <a:off x="1362075" y="3257550"/>
            <a:ext cx="514350" cy="323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B8FC62C8-7CC0-4C55-A0DC-305C14199D67}"/>
              </a:ext>
            </a:extLst>
          </p:cNvPr>
          <p:cNvSpPr/>
          <p:nvPr/>
        </p:nvSpPr>
        <p:spPr>
          <a:xfrm>
            <a:off x="9711559" y="0"/>
            <a:ext cx="2480442" cy="6858000"/>
          </a:xfrm>
          <a:prstGeom prst="round2DiagRect">
            <a:avLst/>
          </a:prstGeom>
          <a:solidFill>
            <a:srgbClr val="60AE12"/>
          </a:solidFill>
          <a:ln>
            <a:solidFill>
              <a:srgbClr val="60A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5CF8198-9D66-4B1E-8CA3-2DC50D82F60B}"/>
              </a:ext>
            </a:extLst>
          </p:cNvPr>
          <p:cNvSpPr txBox="1"/>
          <p:nvPr/>
        </p:nvSpPr>
        <p:spPr>
          <a:xfrm>
            <a:off x="6810023" y="-2277547"/>
            <a:ext cx="774982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90" name="Picture 6">
            <a:extLst>
              <a:ext uri="{FF2B5EF4-FFF2-40B4-BE49-F238E27FC236}">
                <a16:creationId xmlns:a16="http://schemas.microsoft.com/office/drawing/2014/main" id="{CAE8114D-0B69-4504-A882-145B2B18DE27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9665662" y="4918842"/>
            <a:ext cx="4260546" cy="2764222"/>
          </a:xfrm>
          <a:prstGeom prst="rect">
            <a:avLst/>
          </a:prstGeom>
          <a:ln>
            <a:noFill/>
          </a:ln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1FA52E56-15C1-496D-820B-0D16EECF014E}"/>
              </a:ext>
            </a:extLst>
          </p:cNvPr>
          <p:cNvSpPr txBox="1"/>
          <p:nvPr/>
        </p:nvSpPr>
        <p:spPr>
          <a:xfrm>
            <a:off x="672860" y="733349"/>
            <a:ext cx="8369780" cy="402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3080" indent="-342720">
              <a:lnSpc>
                <a:spcPct val="120000"/>
              </a:lnSpc>
              <a:spcBef>
                <a:spcPts val="641"/>
              </a:spcBef>
            </a:pPr>
            <a:r>
              <a:rPr lang="ru-RU" sz="1800" spc="-1" dirty="0">
                <a:solidFill>
                  <a:srgbClr val="000000"/>
                </a:solidFill>
                <a:latin typeface="Calibri"/>
              </a:rPr>
              <a:t>	</a:t>
            </a:r>
            <a:endParaRPr lang="ru-RU" sz="2200" b="0" strike="noStrike" spc="-1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015" y="733349"/>
            <a:ext cx="8200724" cy="394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развития примитивных безусловных рефлексов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Конвертация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активация и редукция (торможение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Интеграция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Примитивные рефлексы никуда не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исчезают,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координируются в сложные координированные движения. Тормозятся соответствующими отделами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коры.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9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0B75E-EC73-4944-933B-F4325D813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75652"/>
            <a:ext cx="10210800" cy="230176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 algn="l">
              <a:lnSpc>
                <a:spcPct val="80000"/>
              </a:lnSpc>
            </a:pP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D8AC72-AADA-4548-B7C0-4533CBAE7006}"/>
              </a:ext>
            </a:extLst>
          </p:cNvPr>
          <p:cNvSpPr/>
          <p:nvPr/>
        </p:nvSpPr>
        <p:spPr>
          <a:xfrm>
            <a:off x="1362075" y="3257550"/>
            <a:ext cx="514350" cy="323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B8FC62C8-7CC0-4C55-A0DC-305C14199D67}"/>
              </a:ext>
            </a:extLst>
          </p:cNvPr>
          <p:cNvSpPr/>
          <p:nvPr/>
        </p:nvSpPr>
        <p:spPr>
          <a:xfrm>
            <a:off x="9711559" y="0"/>
            <a:ext cx="2480442" cy="6858000"/>
          </a:xfrm>
          <a:prstGeom prst="round2DiagRect">
            <a:avLst/>
          </a:prstGeom>
          <a:solidFill>
            <a:srgbClr val="60AE12"/>
          </a:solidFill>
          <a:ln>
            <a:solidFill>
              <a:srgbClr val="60A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5CF8198-9D66-4B1E-8CA3-2DC50D82F60B}"/>
              </a:ext>
            </a:extLst>
          </p:cNvPr>
          <p:cNvSpPr txBox="1"/>
          <p:nvPr/>
        </p:nvSpPr>
        <p:spPr>
          <a:xfrm>
            <a:off x="6810023" y="-2277547"/>
            <a:ext cx="774982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90" name="Picture 6">
            <a:extLst>
              <a:ext uri="{FF2B5EF4-FFF2-40B4-BE49-F238E27FC236}">
                <a16:creationId xmlns:a16="http://schemas.microsoft.com/office/drawing/2014/main" id="{CAE8114D-0B69-4504-A882-145B2B18DE27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9665662" y="4918842"/>
            <a:ext cx="4260546" cy="2764222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91428" y="333967"/>
            <a:ext cx="6096000" cy="9284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СТАДИИ РАЗВИТИЯ НЕРВНОЙ СИСТЕМЫ У РЕБЕНКА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стадий развития: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432760"/>
            <a:ext cx="6744603" cy="449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0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0B75E-EC73-4944-933B-F4325D813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75652"/>
            <a:ext cx="10210800" cy="230176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 algn="l">
              <a:lnSpc>
                <a:spcPct val="80000"/>
              </a:lnSpc>
            </a:pP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D8AC72-AADA-4548-B7C0-4533CBAE7006}"/>
              </a:ext>
            </a:extLst>
          </p:cNvPr>
          <p:cNvSpPr/>
          <p:nvPr/>
        </p:nvSpPr>
        <p:spPr>
          <a:xfrm>
            <a:off x="1362075" y="3257550"/>
            <a:ext cx="514350" cy="323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B8FC62C8-7CC0-4C55-A0DC-305C14199D67}"/>
              </a:ext>
            </a:extLst>
          </p:cNvPr>
          <p:cNvSpPr/>
          <p:nvPr/>
        </p:nvSpPr>
        <p:spPr>
          <a:xfrm>
            <a:off x="9711559" y="0"/>
            <a:ext cx="2480442" cy="6858000"/>
          </a:xfrm>
          <a:prstGeom prst="round2DiagRect">
            <a:avLst/>
          </a:prstGeom>
          <a:solidFill>
            <a:srgbClr val="60AE12"/>
          </a:solidFill>
          <a:ln>
            <a:solidFill>
              <a:srgbClr val="60A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5CF8198-9D66-4B1E-8CA3-2DC50D82F60B}"/>
              </a:ext>
            </a:extLst>
          </p:cNvPr>
          <p:cNvSpPr txBox="1"/>
          <p:nvPr/>
        </p:nvSpPr>
        <p:spPr>
          <a:xfrm>
            <a:off x="6810023" y="-2277547"/>
            <a:ext cx="774982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90" name="Picture 6">
            <a:extLst>
              <a:ext uri="{FF2B5EF4-FFF2-40B4-BE49-F238E27FC236}">
                <a16:creationId xmlns:a16="http://schemas.microsoft.com/office/drawing/2014/main" id="{CAE8114D-0B69-4504-A882-145B2B18DE27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9665662" y="4918842"/>
            <a:ext cx="4260546" cy="2764222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17" y="389714"/>
            <a:ext cx="529221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СТАДИИ РАЗВИТИЯ НЕРВНОЙ СИСТЕМЫ У РЕБЕНКА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17" y="1794629"/>
            <a:ext cx="9184398" cy="3573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Внутриутробный</a:t>
            </a:r>
            <a:r>
              <a:rPr lang="en-US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недель. </a:t>
            </a:r>
            <a:endParaRPr lang="en-US" sz="2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Спинной 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мозг, ствол </a:t>
            </a: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мозга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продолговатый мозг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мозжечок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Движения 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кругу и </a:t>
            </a: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перекатывание.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 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паралича при страхе (РППС, </a:t>
            </a:r>
            <a:r>
              <a:rPr lang="ru-RU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стартл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рефлекс Моро, поисковый, </a:t>
            </a: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хоботковый,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сосательный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Рефлекс Галанта, рефлекс переворачивания, ладонно-ротовой, Робинзона, хватательный, защитный, опоры, рефлекс </a:t>
            </a:r>
            <a:r>
              <a:rPr lang="ru-RU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Переза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шаговый, ползания, нижний хватательный. Лабиринтный тонический , ассиметрично-шейно-тонический и симметрично шейно-тонический имеют еще и подкорковые центры замыкания рефлекторной дуги, в экстрапирамидной системе.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48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0B75E-EC73-4944-933B-F4325D813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75652"/>
            <a:ext cx="10210800" cy="230176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 algn="l">
              <a:lnSpc>
                <a:spcPct val="80000"/>
              </a:lnSpc>
            </a:pP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D8AC72-AADA-4548-B7C0-4533CBAE7006}"/>
              </a:ext>
            </a:extLst>
          </p:cNvPr>
          <p:cNvSpPr/>
          <p:nvPr/>
        </p:nvSpPr>
        <p:spPr>
          <a:xfrm>
            <a:off x="1362075" y="3257550"/>
            <a:ext cx="514350" cy="323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B8FC62C8-7CC0-4C55-A0DC-305C14199D67}"/>
              </a:ext>
            </a:extLst>
          </p:cNvPr>
          <p:cNvSpPr/>
          <p:nvPr/>
        </p:nvSpPr>
        <p:spPr>
          <a:xfrm>
            <a:off x="9711559" y="0"/>
            <a:ext cx="2480442" cy="6858000"/>
          </a:xfrm>
          <a:prstGeom prst="round2DiagRect">
            <a:avLst/>
          </a:prstGeom>
          <a:solidFill>
            <a:srgbClr val="60AE12"/>
          </a:solidFill>
          <a:ln>
            <a:solidFill>
              <a:srgbClr val="60A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5CF8198-9D66-4B1E-8CA3-2DC50D82F60B}"/>
              </a:ext>
            </a:extLst>
          </p:cNvPr>
          <p:cNvSpPr txBox="1"/>
          <p:nvPr/>
        </p:nvSpPr>
        <p:spPr>
          <a:xfrm>
            <a:off x="6810023" y="-2277547"/>
            <a:ext cx="774982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90" name="Picture 6">
            <a:extLst>
              <a:ext uri="{FF2B5EF4-FFF2-40B4-BE49-F238E27FC236}">
                <a16:creationId xmlns:a16="http://schemas.microsoft.com/office/drawing/2014/main" id="{CAE8114D-0B69-4504-A882-145B2B18DE27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9665662" y="4918842"/>
            <a:ext cx="4260546" cy="2764222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31306" y="258978"/>
            <a:ext cx="529221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СТАДИИ РАЗВИТИЯ НЕРВНОЙ СИСТЕМЫ У РЕБЕНКА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83" y="930252"/>
            <a:ext cx="5433746" cy="36224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1514" y="4735962"/>
            <a:ext cx="8377187" cy="1841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16 недель до 6 месяцев.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Доминантный уровень –мост. Начинаются связи со средним мозгом. Рефлекс амфибии и Ландау –переходные от примитивных до постоянных постуральных. Проходит стадия гомологичного движения, две руки –две ноги.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Гомолатеральное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ползание на животе. Рефлекс сегментарного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переворачивания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6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0B75E-EC73-4944-933B-F4325D813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75652"/>
            <a:ext cx="10210800" cy="230176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 algn="l">
              <a:lnSpc>
                <a:spcPct val="80000"/>
              </a:lnSpc>
            </a:pP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D8AC72-AADA-4548-B7C0-4533CBAE7006}"/>
              </a:ext>
            </a:extLst>
          </p:cNvPr>
          <p:cNvSpPr/>
          <p:nvPr/>
        </p:nvSpPr>
        <p:spPr>
          <a:xfrm>
            <a:off x="1362075" y="3257550"/>
            <a:ext cx="514350" cy="323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B8FC62C8-7CC0-4C55-A0DC-305C14199D67}"/>
              </a:ext>
            </a:extLst>
          </p:cNvPr>
          <p:cNvSpPr/>
          <p:nvPr/>
        </p:nvSpPr>
        <p:spPr>
          <a:xfrm>
            <a:off x="9711559" y="0"/>
            <a:ext cx="2480442" cy="6858000"/>
          </a:xfrm>
          <a:prstGeom prst="round2DiagRect">
            <a:avLst/>
          </a:prstGeom>
          <a:solidFill>
            <a:srgbClr val="60AE12"/>
          </a:solidFill>
          <a:ln>
            <a:solidFill>
              <a:srgbClr val="60A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5CF8198-9D66-4B1E-8CA3-2DC50D82F60B}"/>
              </a:ext>
            </a:extLst>
          </p:cNvPr>
          <p:cNvSpPr txBox="1"/>
          <p:nvPr/>
        </p:nvSpPr>
        <p:spPr>
          <a:xfrm>
            <a:off x="6810023" y="-2277547"/>
            <a:ext cx="774982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90" name="Picture 6">
            <a:extLst>
              <a:ext uri="{FF2B5EF4-FFF2-40B4-BE49-F238E27FC236}">
                <a16:creationId xmlns:a16="http://schemas.microsoft.com/office/drawing/2014/main" id="{CAE8114D-0B69-4504-A882-145B2B18DE27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9665662" y="4918842"/>
            <a:ext cx="4260546" cy="2764222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31306" y="258978"/>
            <a:ext cx="529221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СТАДИИ РАЗВИТИЯ НЕРВНОЙ СИСТЕМЫ У РЕБЕНКА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83" y="930252"/>
            <a:ext cx="5433746" cy="36224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1514" y="4735962"/>
            <a:ext cx="8377187" cy="209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/>
              <a:t>3</a:t>
            </a:r>
            <a:r>
              <a:rPr lang="en-US" sz="2000" b="1" dirty="0" smtClean="0"/>
              <a:t>. </a:t>
            </a:r>
            <a:r>
              <a:rPr lang="ru-RU" sz="2000" b="1" dirty="0" smtClean="0"/>
              <a:t>Период с 6 месяцев до 1 года.</a:t>
            </a:r>
            <a:endParaRPr lang="en-US" sz="2000" b="1" dirty="0" smtClean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smtClean="0"/>
              <a:t> </a:t>
            </a:r>
            <a:r>
              <a:rPr lang="ru-RU" sz="2000" dirty="0" smtClean="0"/>
              <a:t>Доминантный уровень</a:t>
            </a:r>
            <a:r>
              <a:rPr lang="en-US" sz="2000" dirty="0" smtClean="0"/>
              <a:t> </a:t>
            </a:r>
            <a:r>
              <a:rPr lang="ru-RU" sz="2000" dirty="0" smtClean="0"/>
              <a:t>-</a:t>
            </a:r>
            <a:r>
              <a:rPr lang="en-US" sz="2000" dirty="0" smtClean="0"/>
              <a:t> </a:t>
            </a:r>
            <a:r>
              <a:rPr lang="ru-RU" sz="2000" dirty="0" smtClean="0"/>
              <a:t>средний мозг, начало функционирования коры. Начало формирования </a:t>
            </a:r>
            <a:r>
              <a:rPr lang="ru-RU" sz="2000" dirty="0" err="1" smtClean="0"/>
              <a:t>гетеролатерального</a:t>
            </a:r>
            <a:r>
              <a:rPr lang="ru-RU" sz="2000" dirty="0" smtClean="0"/>
              <a:t> паттерна ползания с отрывом живота от пола.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38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0B75E-EC73-4944-933B-F4325D813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75652"/>
            <a:ext cx="10210800" cy="230176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 algn="l">
              <a:lnSpc>
                <a:spcPct val="80000"/>
              </a:lnSpc>
            </a:pP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D8AC72-AADA-4548-B7C0-4533CBAE7006}"/>
              </a:ext>
            </a:extLst>
          </p:cNvPr>
          <p:cNvSpPr/>
          <p:nvPr/>
        </p:nvSpPr>
        <p:spPr>
          <a:xfrm>
            <a:off x="1362075" y="3257550"/>
            <a:ext cx="514350" cy="323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B8FC62C8-7CC0-4C55-A0DC-305C14199D67}"/>
              </a:ext>
            </a:extLst>
          </p:cNvPr>
          <p:cNvSpPr/>
          <p:nvPr/>
        </p:nvSpPr>
        <p:spPr>
          <a:xfrm>
            <a:off x="9711559" y="0"/>
            <a:ext cx="2480442" cy="6858000"/>
          </a:xfrm>
          <a:prstGeom prst="round2DiagRect">
            <a:avLst/>
          </a:prstGeom>
          <a:solidFill>
            <a:srgbClr val="60AE12"/>
          </a:solidFill>
          <a:ln>
            <a:solidFill>
              <a:srgbClr val="60A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5CF8198-9D66-4B1E-8CA3-2DC50D82F60B}"/>
              </a:ext>
            </a:extLst>
          </p:cNvPr>
          <p:cNvSpPr txBox="1"/>
          <p:nvPr/>
        </p:nvSpPr>
        <p:spPr>
          <a:xfrm>
            <a:off x="6810023" y="-2277547"/>
            <a:ext cx="774982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90" name="Picture 6">
            <a:extLst>
              <a:ext uri="{FF2B5EF4-FFF2-40B4-BE49-F238E27FC236}">
                <a16:creationId xmlns:a16="http://schemas.microsoft.com/office/drawing/2014/main" id="{CAE8114D-0B69-4504-A882-145B2B18DE27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9665662" y="4918842"/>
            <a:ext cx="4260546" cy="2764222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31306" y="258978"/>
            <a:ext cx="529221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СТАДИИ РАЗВИТИЯ НЕРВНОЙ СИСТЕМЫ У РЕБЕНКА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83" y="930252"/>
            <a:ext cx="5433746" cy="36224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1514" y="4735962"/>
            <a:ext cx="8377187" cy="242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/>
              <a:t>4. </a:t>
            </a:r>
            <a:r>
              <a:rPr lang="ru-RU" b="1" dirty="0" smtClean="0"/>
              <a:t>Период </a:t>
            </a:r>
            <a:r>
              <a:rPr lang="ru-RU" b="1" dirty="0"/>
              <a:t>1 год </a:t>
            </a:r>
            <a:r>
              <a:rPr lang="ru-RU" b="1" dirty="0" smtClean="0"/>
              <a:t>-</a:t>
            </a:r>
            <a:r>
              <a:rPr lang="en-US" b="1" dirty="0" smtClean="0"/>
              <a:t> </a:t>
            </a:r>
            <a:r>
              <a:rPr lang="ru-RU" b="1" dirty="0" smtClean="0"/>
              <a:t>6 лет. </a:t>
            </a:r>
            <a:r>
              <a:rPr lang="ru-RU" dirty="0" smtClean="0"/>
              <a:t>Начало </a:t>
            </a:r>
            <a:r>
              <a:rPr lang="ru-RU" dirty="0"/>
              <a:t>доминирования коры. Формирование основных локомоторных актов: шаг, бег, прыжки. Произвольные двигательные акты</a:t>
            </a:r>
            <a:r>
              <a:rPr lang="ru-RU" dirty="0" smtClean="0"/>
              <a:t>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/>
              <a:t>5. Период </a:t>
            </a:r>
            <a:r>
              <a:rPr lang="ru-RU" b="1" dirty="0"/>
              <a:t>3 года </a:t>
            </a:r>
            <a:r>
              <a:rPr lang="ru-RU" b="1" dirty="0" smtClean="0"/>
              <a:t>- 8 </a:t>
            </a:r>
            <a:r>
              <a:rPr lang="ru-RU" b="1" dirty="0"/>
              <a:t>лет. </a:t>
            </a:r>
            <a:r>
              <a:rPr lang="ru-RU" dirty="0"/>
              <a:t>Формирование доминантного полушария. Полная редукция вегетативных рефлексов к 8 годам.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/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96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0B75E-EC73-4944-933B-F4325D813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75652"/>
            <a:ext cx="10210800" cy="230176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 algn="l">
              <a:lnSpc>
                <a:spcPct val="80000"/>
              </a:lnSpc>
            </a:pP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D8AC72-AADA-4548-B7C0-4533CBAE7006}"/>
              </a:ext>
            </a:extLst>
          </p:cNvPr>
          <p:cNvSpPr/>
          <p:nvPr/>
        </p:nvSpPr>
        <p:spPr>
          <a:xfrm>
            <a:off x="1362075" y="3257550"/>
            <a:ext cx="514350" cy="323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B8FC62C8-7CC0-4C55-A0DC-305C14199D67}"/>
              </a:ext>
            </a:extLst>
          </p:cNvPr>
          <p:cNvSpPr/>
          <p:nvPr/>
        </p:nvSpPr>
        <p:spPr>
          <a:xfrm>
            <a:off x="9711559" y="0"/>
            <a:ext cx="2480442" cy="6858000"/>
          </a:xfrm>
          <a:prstGeom prst="round2DiagRect">
            <a:avLst/>
          </a:prstGeom>
          <a:solidFill>
            <a:srgbClr val="60AE12"/>
          </a:solidFill>
          <a:ln>
            <a:solidFill>
              <a:srgbClr val="60A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5CF8198-9D66-4B1E-8CA3-2DC50D82F60B}"/>
              </a:ext>
            </a:extLst>
          </p:cNvPr>
          <p:cNvSpPr txBox="1"/>
          <p:nvPr/>
        </p:nvSpPr>
        <p:spPr>
          <a:xfrm>
            <a:off x="6810023" y="-2277547"/>
            <a:ext cx="774982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90" name="Picture 6">
            <a:extLst>
              <a:ext uri="{FF2B5EF4-FFF2-40B4-BE49-F238E27FC236}">
                <a16:creationId xmlns:a16="http://schemas.microsoft.com/office/drawing/2014/main" id="{CAE8114D-0B69-4504-A882-145B2B18DE27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9665662" y="4918842"/>
            <a:ext cx="4260546" cy="2764222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2013" y="644894"/>
            <a:ext cx="8681987" cy="6104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ИППОВЕНЦИЯ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Виды взаимодействия </a:t>
            </a:r>
            <a:endParaRPr lang="ru-R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лошадью при </a:t>
            </a:r>
            <a:r>
              <a:rPr lang="ru-RU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ипповенции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наблюдение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уход, кормление, тактильный и кинестетический  контакт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управление в руках, вербальное и невербальное управление, верховая езда и вольтижировка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работа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символами и образами лошади, арт-терапия с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лошадьми 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текст из презентации </a:t>
            </a:r>
            <a:r>
              <a:rPr lang="ru-RU" sz="1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О.Г.Лопуховой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55" y="644894"/>
            <a:ext cx="3811604" cy="289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3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Атлас">
  <a:themeElements>
    <a:clrScheme name="ПолиЭко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60AE12"/>
      </a:accent1>
      <a:accent2>
        <a:srgbClr val="BFF38B"/>
      </a:accent2>
      <a:accent3>
        <a:srgbClr val="AFBF41"/>
      </a:accent3>
      <a:accent4>
        <a:srgbClr val="B9E7D8"/>
      </a:accent4>
      <a:accent5>
        <a:srgbClr val="89BFDB"/>
      </a:accent5>
      <a:accent6>
        <a:srgbClr val="D29FE5"/>
      </a:accent6>
      <a:hlink>
        <a:srgbClr val="CA5702"/>
      </a:hlink>
      <a:folHlink>
        <a:srgbClr val="B49E74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Атлас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898</Words>
  <Application>Microsoft Office PowerPoint</Application>
  <PresentationFormat>Широкоэкранный</PresentationFormat>
  <Paragraphs>142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Тема Office</vt:lpstr>
      <vt:lpstr>Атлас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Юлия</cp:lastModifiedBy>
  <cp:revision>8</cp:revision>
  <dcterms:created xsi:type="dcterms:W3CDTF">2023-03-26T15:14:26Z</dcterms:created>
  <dcterms:modified xsi:type="dcterms:W3CDTF">2023-03-26T16:17:00Z</dcterms:modified>
</cp:coreProperties>
</file>