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24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03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5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01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4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75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68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00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76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54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94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nb-fund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rno@crno.ru" TargetMode="External"/><Relationship Id="rId2" Type="http://schemas.openxmlformats.org/officeDocument/2006/relationships/hyperlink" Target="http://www.crno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oprf.r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rpp.r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gazn.ru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rpp.ru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b-fund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ФИНАНСИРОВАНИЕ ПРОЕКТОВ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9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Всероссийский Конкурс проектов</a:t>
            </a:r>
            <a:br>
              <a:rPr lang="ru-RU" sz="3600" dirty="0" smtClean="0"/>
            </a:br>
            <a:r>
              <a:rPr lang="ru-RU" sz="3600" dirty="0" smtClean="0"/>
              <a:t>«Социальный предприниматель – 2014» </a:t>
            </a:r>
            <a:r>
              <a:rPr lang="ru-RU" sz="3600" dirty="0" smtClean="0">
                <a:hlinkClick r:id="rId2"/>
              </a:rPr>
              <a:t>http://konkurs.nb-fund.ru</a:t>
            </a:r>
            <a:r>
              <a:rPr lang="ru-RU" sz="3600" dirty="0" smtClean="0"/>
              <a:t>  </a:t>
            </a:r>
            <a:br>
              <a:rPr lang="ru-RU" sz="36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Если Ваш бизнес направлен на решение социальных проблем</a:t>
            </a:r>
          </a:p>
          <a:p>
            <a:r>
              <a:rPr lang="ru-RU" dirty="0" smtClean="0"/>
              <a:t>Если Вы являетесь представителем малого бизнеса</a:t>
            </a:r>
          </a:p>
          <a:p>
            <a:r>
              <a:rPr lang="ru-RU" dirty="0" smtClean="0"/>
              <a:t>Если Вам необходимы средства на создание и развитие бизнеса</a:t>
            </a:r>
          </a:p>
          <a:p>
            <a:r>
              <a:rPr lang="ru-RU" dirty="0" smtClean="0"/>
              <a:t>до 10 000 000 рублей – действующему бизнесу</a:t>
            </a:r>
          </a:p>
          <a:p>
            <a:r>
              <a:rPr lang="ru-RU" dirty="0" smtClean="0"/>
              <a:t> до 500 000 рублей – начинающему бизнесу</a:t>
            </a:r>
          </a:p>
          <a:p>
            <a:pPr marL="0" indent="0">
              <a:buNone/>
            </a:pPr>
            <a:r>
              <a:rPr lang="ru-RU" dirty="0" smtClean="0"/>
              <a:t>     Информация по телефону  +7 800 333 68 78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звонок из регионов бесплатный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89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Условия финансирования проектов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Максимальная сумма предоставляемого займа на один проект 10 000 000 рублей. </a:t>
            </a:r>
          </a:p>
          <a:p>
            <a:r>
              <a:rPr lang="ru-RU" dirty="0" smtClean="0"/>
              <a:t>Заявитель, который подает заявку на получение финансирования первого проекта, имеет право запрашивать заем в размере, не превышающем 5 000 000 рублей. </a:t>
            </a:r>
          </a:p>
          <a:p>
            <a:r>
              <a:rPr lang="ru-RU" dirty="0" smtClean="0"/>
              <a:t>После реализации первого проекта Заявитель может подавать заявку на получение финансирования в размере до 10 000 000 рублей.</a:t>
            </a:r>
          </a:p>
          <a:p>
            <a:r>
              <a:rPr lang="ru-RU" dirty="0" smtClean="0"/>
              <a:t> При сумме займа от 5 000 000 до 10 000 000 рублей максимальный срок возврата займа составляет 7 лет. При сумме займа до 5 000 000 рублей максимальный срок возврата составляет 5 лет; </a:t>
            </a:r>
          </a:p>
          <a:p>
            <a:r>
              <a:rPr lang="ru-RU" dirty="0" smtClean="0"/>
              <a:t> Максимальная сумма финансирования для </a:t>
            </a:r>
            <a:r>
              <a:rPr lang="ru-RU" dirty="0" err="1" smtClean="0"/>
              <a:t>стартап</a:t>
            </a:r>
            <a:r>
              <a:rPr lang="ru-RU" dirty="0" smtClean="0"/>
              <a:t>-компаний составляет 500 000 рублей, срок возврата составляет до 5 лет.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00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требования к проектам: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Проект должен реализоваться на территории Российской Федерации и способствовать достижению позитивных социальных изменений в обществе; </a:t>
            </a:r>
          </a:p>
          <a:p>
            <a:r>
              <a:rPr lang="ru-RU" dirty="0" smtClean="0"/>
              <a:t> Проект должен быть направлен на решение/смягчение существующих социальных проблем, улучшение качества жизни населения региона в целом и/или представителей социально незащищенных слоев/групп населения и людей, нуждающихся в особой поддержке для развития своих способностей и самореализации; </a:t>
            </a:r>
          </a:p>
          <a:p>
            <a:r>
              <a:rPr lang="ru-RU" dirty="0" smtClean="0"/>
              <a:t> Проект должен содержать определенную степень новизны в подходе к решению социальных проблем или инновационную составляющую, подтвержденную патентом; </a:t>
            </a:r>
          </a:p>
          <a:p>
            <a:r>
              <a:rPr lang="ru-RU" dirty="0" smtClean="0"/>
              <a:t> Проект должен иметь потенциал к тиражированию в других регионах РФ; </a:t>
            </a:r>
          </a:p>
          <a:p>
            <a:r>
              <a:rPr lang="ru-RU" dirty="0" smtClean="0"/>
              <a:t> Проект должен быть направлен на создание финансово устойчивой бизнес-модели, способной работать самостоятельно по завершению финансирования со стороны Фонда;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8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dirty="0" smtClean="0"/>
              <a:t>Бюджет проекта должен быть обеспечен собственными средствами Заявителя не менее чем на 20%; </a:t>
            </a:r>
          </a:p>
          <a:p>
            <a:r>
              <a:rPr lang="ru-RU" dirty="0" smtClean="0"/>
              <a:t>Заявители, запрашивающие до 500 000 рублей (за исключением </a:t>
            </a:r>
            <a:r>
              <a:rPr lang="ru-RU" dirty="0" err="1" smtClean="0"/>
              <a:t>стартап</a:t>
            </a:r>
            <a:r>
              <a:rPr lang="ru-RU" dirty="0" smtClean="0"/>
              <a:t>-компаний), по решению Конкурсного Комитета, имеют возможность заполнить технико-экономическое обоснование проекта вместо бизнес-плана.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6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Центр развития некоммерческих организаций (ЦРНО)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6464"/>
          </a:xfrm>
        </p:spPr>
        <p:txBody>
          <a:bodyPr/>
          <a:lstStyle/>
          <a:p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http://www.crno.ru</a:t>
            </a:r>
            <a:endParaRPr lang="ru-RU" dirty="0" smtClean="0"/>
          </a:p>
          <a:p>
            <a:r>
              <a:rPr lang="ru-RU" dirty="0" smtClean="0"/>
              <a:t>+7 (812) 718-37-94 </a:t>
            </a:r>
          </a:p>
          <a:p>
            <a:r>
              <a:rPr lang="ru-RU" dirty="0" smtClean="0"/>
              <a:t>Санкт-Петербург, Лиговский пр., дом 87, офис 300</a:t>
            </a:r>
          </a:p>
          <a:p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en-US" dirty="0" smtClean="0">
                <a:hlinkClick r:id="rId3"/>
              </a:rPr>
              <a:t>crno@crno.ru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62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dirty="0" smtClean="0"/>
              <a:t>Три основных направления деятельности: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Ресурсный центр собирает и публикует аналитику о состоянии третьего сектора, проводит конкурсы, формирует  рассылки и реализует проекты, направленные на обмен опытом между НКО, органами власти, бизнесом и гражданами.</a:t>
            </a:r>
          </a:p>
          <a:p>
            <a:endParaRPr lang="ru-RU" dirty="0" smtClean="0"/>
          </a:p>
          <a:p>
            <a:r>
              <a:rPr lang="ru-RU" dirty="0" smtClean="0"/>
              <a:t>Информационно-просветительский центр проводит семинары, конференции, консультации, организует стажировки и дистанционные курсы по основным вопросам деятельности НКО, публикует учебные и методические материалы. </a:t>
            </a:r>
          </a:p>
          <a:p>
            <a:pPr marL="0" indent="0">
              <a:buNone/>
            </a:pPr>
            <a:r>
              <a:rPr lang="ru-RU" dirty="0" smtClean="0"/>
              <a:t>     Визитная карточка центра — ежегодная конференция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«Белые ночи </a:t>
            </a:r>
            <a:r>
              <a:rPr lang="ru-RU" dirty="0" err="1" smtClean="0"/>
              <a:t>фандрайзинга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Фонд «Добрый город Петербург» занимается развитием благотворительности и КСО. Он помогает частным и корпоративным благотворителям в разработке, реализации и оценке программ и акций. </a:t>
            </a:r>
          </a:p>
          <a:p>
            <a:pPr marL="0" indent="0">
              <a:buNone/>
            </a:pPr>
            <a:r>
              <a:rPr lang="ru-RU" dirty="0" smtClean="0"/>
              <a:t>      Самый известный проект  — городской благотворительный                               	фестиваль «Добрый Питер».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81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Гранты для НКО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Задачи портала </a:t>
            </a:r>
            <a:r>
              <a:rPr lang="ru-RU" dirty="0" smtClean="0">
                <a:hlinkClick r:id="rId2"/>
              </a:rPr>
              <a:t>http://grants.oprf.ru</a:t>
            </a:r>
            <a:r>
              <a:rPr lang="ru-RU" dirty="0" smtClean="0"/>
              <a:t> :   </a:t>
            </a:r>
          </a:p>
          <a:p>
            <a:r>
              <a:rPr lang="ru-RU" dirty="0" smtClean="0"/>
              <a:t> Информирование общественности о конкурсах Господдержки</a:t>
            </a:r>
          </a:p>
          <a:p>
            <a:r>
              <a:rPr lang="ru-RU" dirty="0" smtClean="0"/>
              <a:t>О ходе реализации и результатах </a:t>
            </a:r>
            <a:r>
              <a:rPr lang="ru-RU" dirty="0" err="1" smtClean="0"/>
              <a:t>грантовых</a:t>
            </a:r>
            <a:r>
              <a:rPr lang="ru-RU" dirty="0" smtClean="0"/>
              <a:t> проектов</a:t>
            </a:r>
          </a:p>
          <a:p>
            <a:r>
              <a:rPr lang="ru-RU" dirty="0" smtClean="0"/>
              <a:t> Помощь ННО в успешном выполнении проектов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00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"НКО"?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-   это организация, для которой извлечение прибыли не является основной целью деятельности;</a:t>
            </a:r>
          </a:p>
          <a:p>
            <a:pPr>
              <a:buFontTx/>
              <a:buChar char="-"/>
            </a:pPr>
            <a:r>
              <a:rPr lang="ru-RU" dirty="0" smtClean="0"/>
              <a:t>могут создаваться для достижения социальных, благотворительных, культурных, образовательных и иных целей и главной функцией их является, как правило, приносить пользу обществу;</a:t>
            </a:r>
          </a:p>
          <a:p>
            <a:pPr marL="0" indent="0">
              <a:buNone/>
            </a:pPr>
            <a:r>
              <a:rPr lang="ru-RU" dirty="0" smtClean="0"/>
              <a:t>Например:</a:t>
            </a:r>
          </a:p>
          <a:p>
            <a:pPr>
              <a:buFontTx/>
              <a:buChar char="-"/>
            </a:pPr>
            <a:r>
              <a:rPr lang="ru-RU" dirty="0" smtClean="0"/>
              <a:t>охрана здоровья жителей страны или отдельного региона или города;</a:t>
            </a:r>
          </a:p>
          <a:p>
            <a:pPr>
              <a:buFontTx/>
              <a:buChar char="-"/>
            </a:pPr>
            <a:r>
              <a:rPr lang="ru-RU" dirty="0" smtClean="0"/>
              <a:t>развитие спорта;</a:t>
            </a:r>
          </a:p>
          <a:p>
            <a:pPr>
              <a:buFontTx/>
              <a:buChar char="-"/>
            </a:pPr>
            <a:r>
              <a:rPr lang="ru-RU" dirty="0" smtClean="0"/>
              <a:t>защита прав граждан, т.е. юридическая помощь в тех или иных сферах общественного уклада;</a:t>
            </a:r>
          </a:p>
          <a:p>
            <a:pPr>
              <a:buFontTx/>
              <a:buChar char="-"/>
            </a:pPr>
            <a:r>
              <a:rPr lang="ru-RU" dirty="0" smtClean="0"/>
              <a:t>лоббирование интересов определенного слоя общества или определенной группы, объединенной во имя какой-то одной цели (например,  политические партии, религиозные сообщества и общественные движения).</a:t>
            </a:r>
          </a:p>
          <a:p>
            <a:pPr marL="0" indent="0">
              <a:buNone/>
            </a:pPr>
            <a:r>
              <a:rPr lang="ru-RU" dirty="0" smtClean="0"/>
              <a:t> Главное: все эти формы организации созданы не для извлечения материальной прибыли, а для удовлетворения духовных, психологических и нравственных потребностей общества.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30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3200" dirty="0" smtClean="0"/>
              <a:t>Формы НКО: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Потребительские кооперативы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Общественные объединения (в том числе религиозные объединения)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Общественные организации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Общественные движения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Органы общественной самодеятельности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Политические партии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Фонды (в том числе общественные фонды)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Учреждения (в том числе общественные учреждения)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Государственные корпорации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Некоммерческие партнерства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Автономные некоммерческие организации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Общины коренных малочисленных народов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Казачьи общества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Объединения юридических лиц (ассоциации и союзы)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Ассоциации крестьянских (фермерских) хозяйств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Территориальные общественные самоуправления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Товарищества собственников жилья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8000" dirty="0" smtClean="0"/>
              <a:t>Садоводческие, огороднические или дачные некоммерческие товарищества</a:t>
            </a:r>
          </a:p>
          <a:p>
            <a:pPr marL="0" indent="0" algn="r">
              <a:buNone/>
            </a:pPr>
            <a:r>
              <a:rPr lang="ru-RU" sz="6800" dirty="0" smtClean="0"/>
              <a:t>(Федеральный закон № 7-ФЗ «О некоммерческих организациях»)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Распоряжение Президента Российской Федерации </a:t>
            </a:r>
            <a:br>
              <a:rPr lang="ru-RU" sz="2400" b="1" dirty="0" smtClean="0"/>
            </a:br>
            <a:r>
              <a:rPr lang="ru-RU" sz="2400" b="1" dirty="0" smtClean="0"/>
              <a:t>№ 11-рп от 17 января 2014 года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000" i="1" dirty="0" smtClean="0"/>
              <a:t>«Об обеспечении в 2014 году государственной поддержки некоммерческих неправительственных организаций, участвующих в развитии институтов гражданского общества, реализующих социально значимые проекты и проекты в сфере защиты прав и свобод человека и гражданина»</a:t>
            </a:r>
            <a:endParaRPr lang="ru-RU" sz="2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7444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2014 году на поддержку НКО выделено 2 миллиарда 698 миллионов рублей.</a:t>
            </a:r>
          </a:p>
          <a:p>
            <a:pPr marL="0" indent="0">
              <a:buNone/>
            </a:pPr>
            <a:r>
              <a:rPr lang="ru-RU" dirty="0"/>
              <a:t>Распределение средств будет проходить в два этапа, посредством двух разных конкурсов. Прием заявок на первый из них закончится уже 30 апреля, а второй продлится до конца августа.</a:t>
            </a:r>
          </a:p>
          <a:p>
            <a:pPr marL="0" indent="0">
              <a:buNone/>
            </a:pPr>
            <a:r>
              <a:rPr lang="ru-RU" dirty="0" smtClean="0"/>
              <a:t>Приём </a:t>
            </a:r>
            <a:r>
              <a:rPr lang="ru-RU" dirty="0"/>
              <a:t>заявок осуществляется с 01 апреля 2014 года с 10 до 18 часов ежедневно кроме выходных и праздничных дней в срок до 18 часов 30 апреля 2014 года.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64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64705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Санкт-Петербургское государственное бюджетное учреждение "Центр развития и поддержки предпринимательства"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ru-RU" sz="2800" dirty="0" smtClean="0">
                <a:hlinkClick r:id="rId2"/>
              </a:rPr>
              <a:t>http://crpp.ru/</a:t>
            </a:r>
            <a:r>
              <a:rPr lang="ru-RU" sz="2800" dirty="0" smtClean="0"/>
              <a:t>  </a:t>
            </a:r>
          </a:p>
          <a:p>
            <a:r>
              <a:rPr lang="ru-RU" sz="2800" dirty="0" smtClean="0"/>
              <a:t>СПб ГБУ «ЦРПП» находится по адресу: ул. Маяковского 46/5, </a:t>
            </a:r>
            <a:r>
              <a:rPr lang="ru-RU" sz="2800" dirty="0" err="1" smtClean="0"/>
              <a:t>каб</a:t>
            </a:r>
            <a:r>
              <a:rPr lang="ru-RU" sz="2800" dirty="0" smtClean="0"/>
              <a:t>. 102 </a:t>
            </a:r>
          </a:p>
          <a:p>
            <a:r>
              <a:rPr lang="ru-RU" sz="2800" dirty="0" smtClean="0"/>
              <a:t> Информация по телефонам: 985-50-09, 372-52-90; </a:t>
            </a:r>
          </a:p>
          <a:p>
            <a:r>
              <a:rPr lang="ru-RU" sz="2800" dirty="0" smtClean="0"/>
              <a:t>Внимание: новая процедура регистрации для внесения в Реестр СМСП - получателей государственной поддержки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660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Региональная общественная организация «Институт проблем гражданского общества»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Тематика гранта: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осуществление проектов в области общественной дипломатии;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поддержка малоимущих, социально незащищенных категорий граждан;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осуществление проектов в области охраны и поддержки материнства;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профессиональная переподготовка женщин, имеющих детей, поддержка гибких форм занятости женщин на производстве;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развитие информационно-образовательных ресурсов, способствующих повышению общественной активности граждан и укреплению институтов гражданского общества;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реализация проектов в области гражданского образования.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7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Общероссийский общественный фонд «Национальный благотворительный фонд»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Тематика гранта: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поддержка поискового движения в целях увековечения памяти погибших защитников Отечества и сохранения воинской славы России;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реализация проектов по оказанию социальной поддержки военнослужащим и членам их семей, ветеранам, а также другим категориям граждан Российской Федерации;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исследование проблем адаптации мигрантов и интегрирования их в единое правовое и культурное поле России;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формирование межнациональной и межконфессиональной толерантности и воспитание чувства взаимоуважения между народами России;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поддержка благотворительности и помощь в чрезвычайных ситуациях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2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Общероссийская общественная организация «Российский Союз Молодежи»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Тематика гранта: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поддержка молодежных инициатив, проектов молодежных движений и организаций;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содействие развитию образовательных процессов и осуществлению научных разработок молодежи;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развитие и поддержка массового студенческого спорта;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поддержка проектов в сфере добровольчества;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реализация проектов в области воспитания детей и подростков;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развитие научно-технического и художественного детского и молодежного творчества.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71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Общероссийская общественная организация «Лига здоровья нации»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Тематика гранта: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охрана здоровья, формирование здорового образа жизни (в том числе профилактика курения, алкоголизма и наркомании);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развитие физической культуры и спорта (за исключением профессионального спорта);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укрепление института семьи и семейных ценностей;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поддержка проектов, направленных на защиту прав детей-сирот;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социальная адаптация детей-инвалидов;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охрана окружающей среды и формирование экологической культуры;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развитие инструментов общественного контроля и публичного мониторинга качества социальной сферы (медицины, образования и др.).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1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Общероссийская общественная организация Общество «Знание»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Тематика гранта:</a:t>
            </a:r>
          </a:p>
          <a:p>
            <a:r>
              <a:rPr lang="ru-RU" sz="2000" dirty="0" smtClean="0"/>
              <a:t>распространение </a:t>
            </a:r>
            <a:r>
              <a:rPr lang="ru-RU" sz="2000" dirty="0"/>
              <a:t>научных знаний и проведение просветительской и образовательной работы;</a:t>
            </a:r>
          </a:p>
          <a:p>
            <a:r>
              <a:rPr lang="ru-RU" sz="2000" dirty="0" smtClean="0"/>
              <a:t>сохранение </a:t>
            </a:r>
            <a:r>
              <a:rPr lang="ru-RU" sz="2000" dirty="0"/>
              <a:t>и популяризация исторического и культурного наследия России;</a:t>
            </a:r>
          </a:p>
          <a:p>
            <a:r>
              <a:rPr lang="ru-RU" sz="2000" dirty="0" smtClean="0"/>
              <a:t>организация </a:t>
            </a:r>
            <a:r>
              <a:rPr lang="ru-RU" sz="2000" dirty="0"/>
              <a:t>дистанционного обучения;</a:t>
            </a:r>
          </a:p>
          <a:p>
            <a:r>
              <a:rPr lang="ru-RU" sz="2000" dirty="0" smtClean="0"/>
              <a:t>реализация </a:t>
            </a:r>
            <a:r>
              <a:rPr lang="ru-RU" sz="2000" dirty="0"/>
              <a:t>программ дополнительного профессионального образования;</a:t>
            </a:r>
          </a:p>
          <a:p>
            <a:r>
              <a:rPr lang="ru-RU" sz="2000" dirty="0" smtClean="0"/>
              <a:t>реализация </a:t>
            </a:r>
            <a:r>
              <a:rPr lang="ru-RU" sz="2000" dirty="0"/>
              <a:t>научно-методических и образовательных программ в области изучения и популяризации русского языка и литературы;</a:t>
            </a:r>
          </a:p>
          <a:p>
            <a:r>
              <a:rPr lang="ru-RU" sz="2000" dirty="0" smtClean="0"/>
              <a:t>осуществление </a:t>
            </a:r>
            <a:r>
              <a:rPr lang="ru-RU" sz="2000" dirty="0"/>
              <a:t>проектов в области образования, искусства, культуры; </a:t>
            </a:r>
          </a:p>
          <a:p>
            <a:pPr marL="0" indent="0">
              <a:buNone/>
            </a:pPr>
            <a:r>
              <a:rPr lang="ru-RU" sz="2000" dirty="0" smtClean="0"/>
              <a:t>межрегиональный </a:t>
            </a:r>
            <a:r>
              <a:rPr lang="ru-RU" sz="2000" dirty="0"/>
              <a:t>культурный обмен;</a:t>
            </a:r>
          </a:p>
          <a:p>
            <a:r>
              <a:rPr lang="ru-RU" sz="2000" dirty="0" smtClean="0"/>
              <a:t>поддержка </a:t>
            </a:r>
            <a:r>
              <a:rPr lang="ru-RU" sz="2000" dirty="0"/>
              <a:t>проектов, направленных на развитие традиционных духовных ценностей. </a:t>
            </a:r>
          </a:p>
        </p:txBody>
      </p:sp>
    </p:spTree>
    <p:extLst>
      <p:ext uri="{BB962C8B-B14F-4D97-AF65-F5344CB8AC3E}">
        <p14:creationId xmlns:p14="http://schemas.microsoft.com/office/powerpoint/2010/main" val="285236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Некоммерческий фонд – Институт социально-экономических и политических исследований (Фонд ИСЭПИ)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Тематика гранта: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проведение социологических исследований и мониторинг состояния гражданского общества;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развитие и укрепление институтов местного самоуправления;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реализация проектов в области развития диалога между властью и обществом, в том числе посредством широкого внедрения современных электронных технологий демократии.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1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/>
              <a:t>Общероссийское общественное движение «Гражданское достоинство»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Тематика гранта: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осуществление проектов в области защиты прав и свобод человека и гражданина.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5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</a:rPr>
              <a:t>ПОЛОЖЕНИЕ</a:t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 smtClean="0">
                <a:latin typeface="Times New Roman"/>
                <a:ea typeface="Times New Roman"/>
              </a:rPr>
              <a:t>об </a:t>
            </a:r>
            <a:r>
              <a:rPr lang="ru-RU" sz="2400" dirty="0">
                <a:latin typeface="Times New Roman"/>
                <a:ea typeface="Times New Roman"/>
              </a:rPr>
              <a:t>открытом конкурсе по выделению грантов</a:t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 smtClean="0">
                <a:latin typeface="Times New Roman"/>
                <a:ea typeface="Times New Roman"/>
              </a:rPr>
              <a:t>некоммерческим </a:t>
            </a:r>
            <a:r>
              <a:rPr lang="ru-RU" sz="2400" dirty="0">
                <a:latin typeface="Times New Roman"/>
                <a:ea typeface="Times New Roman"/>
              </a:rPr>
              <a:t>неправительственным организациям</a:t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25658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2000" dirty="0">
                <a:latin typeface="Times New Roman"/>
                <a:ea typeface="Times New Roman"/>
              </a:rPr>
              <a:t>Цель </a:t>
            </a:r>
            <a:r>
              <a:rPr lang="ru-RU" sz="2000" dirty="0" smtClean="0">
                <a:latin typeface="Times New Roman"/>
                <a:ea typeface="Times New Roman"/>
              </a:rPr>
              <a:t>Конкурса</a:t>
            </a:r>
            <a:r>
              <a:rPr lang="ru-RU" sz="2000" dirty="0">
                <a:latin typeface="Times New Roman"/>
                <a:ea typeface="Times New Roman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>
                <a:latin typeface="Times New Roman"/>
                <a:ea typeface="Times New Roman"/>
              </a:rPr>
              <a:t> Поддержка некоммерческих неправительственных организаций (далее - ННО), предложивших наилучшие условия реализации проектов по осуществлению конкретных программ в области образования, искусства, культуры, науки, физической культуры и спорта (за исключением профессионального спорта), охраны здоровья, охраны окружающей среды, защиты прав и свобод человека и гражданина, предусмотренных законодательством Российской Федерации, социального обслуживания малоимущих и социально незащищенных категорий граждан по следующим направлениям: охрана здоровья, формирование здорового образа жизни (в том числе профилактика курения, алкоголизма и наркомании); развитие физической культуры и спорта (за исключением профессионального спорта); укрепление института семьи и семейных ценностей; поддержка проектов, направленных на защиту прав детей-сирот; социальная адаптация детей-инвалидов; охрана окружающей среды и формирование экологической культуры; развитие инструментов общественного контроля и публичного мониторинга качества социальной сферы (медицины, образования и др.).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42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/>
              <a:t>Участники конкурса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 К участию в Конкурсе приглашаются ННО, зарегистрированные в установленном порядке на территории Российской Федерации и отвечающие следующим требованиям: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- срок государственной регистрации ННО в качестве юридического лица к дате окончания приема заявок должен быть не менее одного календарного года;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- ННО не должны находиться в процессе ликвидации или реорганизации;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- ННО должны реально осуществлять социально значимую деятельность по направлениям объявленного конкурса, и вести финансовую деятельность в течение последнего календарного года.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Представленный на Конкурс проект должен соответствовать уставным целям ННО </a:t>
            </a:r>
            <a:r>
              <a:rPr lang="ru-RU" dirty="0" smtClean="0"/>
              <a:t>– претендента.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Сроки реализации проектов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Представляемые на Конкурс проекты должны предусматривать их реализацию в период до 30 сентября 2015 года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86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/>
              <a:t>Порядок проведения конкурса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4500" b="1" i="1" dirty="0" smtClean="0"/>
              <a:t>ПРИМЕР:</a:t>
            </a:r>
          </a:p>
          <a:p>
            <a:pPr marL="0" indent="0">
              <a:buNone/>
            </a:pPr>
            <a:r>
              <a:rPr lang="ru-RU" sz="4500" i="1" dirty="0" smtClean="0"/>
              <a:t>Для </a:t>
            </a:r>
            <a:r>
              <a:rPr lang="ru-RU" sz="4500" i="1" dirty="0"/>
              <a:t>участия в Конкурсе необходимо до 30 апреля 2014 года представить в </a:t>
            </a:r>
            <a:r>
              <a:rPr lang="ru-RU" sz="4500" b="1" i="1" dirty="0"/>
              <a:t>Общероссийскую общественную организацию «Лига здоровья нации», </a:t>
            </a:r>
            <a:r>
              <a:rPr lang="ru-RU" sz="4500" i="1" dirty="0"/>
              <a:t>заявку (форма заявки размещена на едином информационном портале, который создан при Общественной палате Российской Федерации: grants.oprf.ru) с приложением следующих документов, заверенных подписью руководителя и печатью организации:</a:t>
            </a:r>
          </a:p>
          <a:p>
            <a:pPr marL="0" indent="0">
              <a:buNone/>
            </a:pPr>
            <a:endParaRPr lang="ru-RU" sz="3800" dirty="0"/>
          </a:p>
          <a:p>
            <a:pPr marL="0" indent="0">
              <a:buNone/>
            </a:pPr>
            <a:r>
              <a:rPr lang="ru-RU" sz="4500" dirty="0"/>
              <a:t> </a:t>
            </a:r>
            <a:r>
              <a:rPr lang="ru-RU" sz="5500" dirty="0"/>
              <a:t>1) копия выписки из Единого государственного реестра юридических лиц, полученная не ранее, чем за два месяца до даты окончания приема заявок;</a:t>
            </a:r>
          </a:p>
          <a:p>
            <a:pPr marL="0" indent="0">
              <a:buNone/>
            </a:pPr>
            <a:endParaRPr lang="ru-RU" sz="5500" dirty="0"/>
          </a:p>
          <a:p>
            <a:pPr marL="0" indent="0">
              <a:buNone/>
            </a:pPr>
            <a:r>
              <a:rPr lang="ru-RU" sz="5500" dirty="0"/>
              <a:t> 2) копии учредительных документов, а также всех действующих изменений и дополнений к ним;</a:t>
            </a:r>
          </a:p>
          <a:p>
            <a:pPr marL="0" indent="0">
              <a:buNone/>
            </a:pPr>
            <a:endParaRPr lang="ru-RU" sz="5500" dirty="0"/>
          </a:p>
          <a:p>
            <a:pPr marL="0" indent="0">
              <a:buNone/>
            </a:pPr>
            <a:r>
              <a:rPr lang="ru-RU" sz="5500" dirty="0"/>
              <a:t> 3) письмо-уведомление о том, что на дату подачи заявки ННО не находится в процессе ликвидации или реорганизации; </a:t>
            </a:r>
          </a:p>
          <a:p>
            <a:pPr marL="0" indent="0">
              <a:buNone/>
            </a:pPr>
            <a:endParaRPr lang="ru-RU" sz="5500" dirty="0"/>
          </a:p>
          <a:p>
            <a:pPr marL="0" indent="0">
              <a:buNone/>
            </a:pPr>
            <a:r>
              <a:rPr lang="ru-RU" sz="5500" dirty="0"/>
              <a:t> 4) копии документов, подтверждающих полномочия лиц, подписывающих заявку (для руководителя ННО – копия решения о назначении или об избрании физического лица на должность, в соответствии с которым такое физическое лицо обладает правом действовать от имени заявителя без доверенности);</a:t>
            </a:r>
          </a:p>
          <a:p>
            <a:pPr marL="0" indent="0">
              <a:buNone/>
            </a:pPr>
            <a:endParaRPr lang="ru-RU" sz="5500" dirty="0"/>
          </a:p>
          <a:p>
            <a:pPr marL="0" indent="0">
              <a:buNone/>
            </a:pPr>
            <a:r>
              <a:rPr lang="ru-RU" sz="5500" dirty="0"/>
              <a:t> 5) опись вложенных документов, содержащая наименование всех прилагаемых документов</a:t>
            </a:r>
            <a:r>
              <a:rPr lang="ru-RU" sz="5500" dirty="0" smtClean="0"/>
              <a:t>. </a:t>
            </a:r>
          </a:p>
          <a:p>
            <a:pPr marL="0" indent="0">
              <a:buNone/>
            </a:pP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8445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Новая процедура регистрации для включения в Реестр субъектов малого и среднего предпринимательства-получателей поддержки СПБ ГБУ "ЦРПП"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 smtClean="0"/>
              <a:t>С 01 января 2014 года получать поддержку от СПБ ГБУ «ЦРПП» могут только субъекты малого и среднего предпринимательства, которые внесены в Реестр (прошли новую процедуру регистрации с подачей заявления). </a:t>
            </a:r>
          </a:p>
          <a:p>
            <a:r>
              <a:rPr lang="ru-RU" sz="4400" dirty="0" smtClean="0"/>
              <a:t>Включение в Реестр производится в СПб ГБУ «ЦРПП» бесплатно на добровольной основе.</a:t>
            </a:r>
          </a:p>
          <a:p>
            <a:r>
              <a:rPr lang="ru-RU" sz="4400" dirty="0" smtClean="0"/>
              <a:t>Для включения предприятия в Реестр необходимо:</a:t>
            </a:r>
          </a:p>
          <a:p>
            <a:r>
              <a:rPr lang="ru-RU" sz="4400" dirty="0" smtClean="0"/>
              <a:t>Заполнить заявление о внесении в Реестр.</a:t>
            </a:r>
          </a:p>
          <a:p>
            <a:r>
              <a:rPr lang="ru-RU" sz="4400" dirty="0" smtClean="0"/>
              <a:t>Предоставить заявление в СПб ГБУ «ЦРПП».</a:t>
            </a:r>
          </a:p>
          <a:p>
            <a:r>
              <a:rPr lang="ru-RU" sz="4400" dirty="0" smtClean="0"/>
              <a:t>Срок рассмотрения заявления и принятия решения о внесении в Реестр  с присвоением реестрового номера составляет не более 5 рабочих дней со дня подачи заявления.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0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 Адрес приема заявок:  Проспект Мира, 119, ВВЦ, Павильон №5, г. Москва, 129223 (Отдел </a:t>
            </a:r>
            <a:r>
              <a:rPr lang="ru-RU" dirty="0" err="1"/>
              <a:t>грантовой</a:t>
            </a:r>
            <a:r>
              <a:rPr lang="ru-RU" dirty="0"/>
              <a:t> поддержки НКО). Тел.: (495) 638-66-99, </a:t>
            </a:r>
            <a:r>
              <a:rPr lang="ru-RU" i="1" dirty="0" err="1"/>
              <a:t>web</a:t>
            </a:r>
            <a:r>
              <a:rPr lang="ru-RU" i="1" dirty="0"/>
              <a:t>-сайт</a:t>
            </a:r>
            <a:r>
              <a:rPr lang="ru-RU" i="1"/>
              <a:t>: </a:t>
            </a:r>
            <a:r>
              <a:rPr lang="ru-RU" i="1" smtClean="0">
                <a:hlinkClick r:id="rId2"/>
              </a:rPr>
              <a:t>www.ligazn.ru</a:t>
            </a:r>
            <a:r>
              <a:rPr lang="ru-RU" i="1" smtClean="0"/>
              <a:t> </a:t>
            </a:r>
            <a:endParaRPr lang="ru-RU" i="1" dirty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dirty="0"/>
              <a:t> Приём заявок осуществляется с 01 апреля 2014 года с 10 до 18 часов ежедневно кроме выходных и праздничных дней в срок до 18 часов 30 апреля 2014 года.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Заявка представляется в печатном и электронном виде (на любом электронном носителе). В случае отправления заявки по почте предоставляется один экземпляр заявки и описи вложенных документов и могут использоваться любые виды почтовой доставки. В этом случае датой приёма заявки считается дата поступления заявки в отделение почтовой связи по адресу приема заявок согласно дате по штемпелю поступления, либо дате, указанной в почтовых документах на вручение корреспонденции. Дата отправления не будет приниматься во внимание.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В случае сдачи заявки по адресу их приема, заявка и опись приложенных документов должны подаваться в двух экземплярах, на каждом из которых делается отметка о принятии с указанием  номера заявки, даты и времени принятия. При этом один экземпляр описи и заявки остается у претендента.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78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Заявки </a:t>
            </a:r>
            <a:r>
              <a:rPr lang="ru-RU" dirty="0"/>
              <a:t>с прилагаемыми к ним документами регистрируются в журнале приема заявок, который размещается на едином информационном портале, который создан при Общественной палате Российской Федерации: </a:t>
            </a:r>
            <a:r>
              <a:rPr lang="ru-RU" dirty="0" smtClean="0"/>
              <a:t>grants.oprf.ru 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Недостатки, обнаруженные в представленных к заявке документах, должны быть устранены в срок не позднее 5 рабочих дней после окончания приёма заявок, о чем претендент уведомляется Организацией по почте (заказным письмом), по электронной почте или путем размещения информации о недостатках в журнале приема заявок, который размещается на едином информационном портале, который создан при Общественной палате Российской Федерации. В случае, если соответствующий претендент не представит исправленной заявки или требуемых документов к установленному сроку, то его заявка отклоняется от участия в конкурсе на основании решения конкурсной комиссии.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9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Каждая </a:t>
            </a:r>
            <a:r>
              <a:rPr lang="ru-RU" dirty="0"/>
              <a:t>заявка, соответствующая условиям Конкурса, с целью всестороннего изучения и объективной оценки каждого представленного проекта, направляются на рассмотрение независимым экспертам.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Победители Конкурса и выделяемые средства на реализацию проектов определяются конкурсной комиссией большинством голосов с учетом рекомендаций независимых экспертов.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Конкурсная комиссия состоит не менее чем из девяти человек. Конкурсная комиссия формируется из членов Общественной палаты Российской Федерации, наиболее авторитетных специалистов в соответствующей сфере, а также представителей органов власти.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Выигравшими </a:t>
            </a:r>
            <a:r>
              <a:rPr lang="ru-RU" dirty="0"/>
              <a:t>конкурс признаются претенденты, которые согласно заключению конкурсной комиссии, предложили наилучшие условия реализации проектов в социально значимой сфере охрана здоровья, формирование здорового образа жизни (в том числе профилактика курения, алкоголизма и наркомании); развитие физической культуры и спорта (за исключением профессионального спорта); укрепление института семьи и семейных ценностей; поддержка проектов, направленных на защиту прав детей-сирот; социальная адаптация детей-инвалидов; охрана окружающей среды и формирование экологической культуры; развитие инструментов общественного контроля и публичного мониторинга качества социальной сферы (медицины, образования и др.). и отвечающих требованиям </a:t>
            </a:r>
            <a:r>
              <a:rPr lang="ru-RU" dirty="0" err="1"/>
              <a:t>пп</a:t>
            </a:r>
            <a:r>
              <a:rPr lang="ru-RU" dirty="0"/>
              <a:t>. 14 п. 1 ст. 251 Налогового кодекса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3612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Основные критерии определения победителей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400" dirty="0"/>
              <a:t> - социальная значимость проекта;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 - детальная проработанность проекта;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 - соответствие проекта целям и задачам Конкурса;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 - достижимость результатов проекта;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 - реалистичность и оправданность представленной сметы проекта;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 - наличие дополнительного финансирования;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/>
              <a:t> - наличие позитивного опыта реализации проектов у ННО, претендующего на получение гранта.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8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200" dirty="0"/>
              <a:t>Итоги Конкурса будут подведены до 20 июня 2014 года в городе Москве и размещены на едином информационном портале, который создан при Общественной палате Российской Федерации: grants.oprf.ru и на сайте Лиги здоровья нации (www.ligazn.ru) в течение 3-х рабочих дней с даты подведения итогов.</a:t>
            </a:r>
          </a:p>
          <a:p>
            <a:pPr marL="0" indent="0">
              <a:buNone/>
            </a:pPr>
            <a:endParaRPr lang="ru-RU" sz="4200" dirty="0"/>
          </a:p>
          <a:p>
            <a:pPr marL="0" indent="0">
              <a:buNone/>
            </a:pPr>
            <a:r>
              <a:rPr lang="ru-RU" sz="4200" dirty="0"/>
              <a:t> По итогам конкурса на основании протокола об итогах конкурса Организация в 45-дневный (календарный) срок со дня оформления протокола об итогах конкурса конкурсной комиссии заключает с победителями конкурсов договоры о предоставлении гранта. </a:t>
            </a:r>
            <a:endParaRPr lang="ru-RU" sz="4200" dirty="0" smtClean="0"/>
          </a:p>
          <a:p>
            <a:pPr marL="0" indent="0">
              <a:buNone/>
            </a:pPr>
            <a:r>
              <a:rPr lang="ru-RU" sz="4200" dirty="0" smtClean="0"/>
              <a:t>Победители </a:t>
            </a:r>
            <a:r>
              <a:rPr lang="ru-RU" sz="4200" dirty="0"/>
              <a:t>конкурса для подписания договора о предоставлении гранта не позднее 30 календарных дней со дня оформления протокола об итогах конкурса представляют:</a:t>
            </a:r>
          </a:p>
          <a:p>
            <a:pPr marL="0" indent="0">
              <a:buNone/>
            </a:pPr>
            <a:r>
              <a:rPr lang="ru-RU" sz="4200" dirty="0" smtClean="0"/>
              <a:t>-  </a:t>
            </a:r>
            <a:r>
              <a:rPr lang="ru-RU" sz="4200" dirty="0"/>
              <a:t>оригинал либо нотариально заверенную копию выписки из Единого государственного реестра юридических лиц, полученную не ранее даты подведения итогов конкурса;</a:t>
            </a:r>
          </a:p>
          <a:p>
            <a:pPr marL="0" indent="0">
              <a:buNone/>
            </a:pPr>
            <a:r>
              <a:rPr lang="ru-RU" sz="4200" dirty="0"/>
              <a:t> </a:t>
            </a:r>
            <a:r>
              <a:rPr lang="ru-RU" sz="4200" dirty="0" smtClean="0"/>
              <a:t>- заверенные </a:t>
            </a:r>
            <a:r>
              <a:rPr lang="ru-RU" sz="4200" dirty="0"/>
              <a:t>подписью руководителя ННО и печатью ННО копии учредительных документов, а также всех действующих изменений и дополнений к ним;</a:t>
            </a:r>
          </a:p>
          <a:p>
            <a:pPr marL="0" indent="0">
              <a:buNone/>
            </a:pPr>
            <a:r>
              <a:rPr lang="ru-RU" sz="4200" dirty="0"/>
              <a:t> </a:t>
            </a:r>
            <a:r>
              <a:rPr lang="ru-RU" sz="4200" dirty="0" smtClean="0"/>
              <a:t>- заверенные </a:t>
            </a:r>
            <a:r>
              <a:rPr lang="ru-RU" sz="4200" dirty="0"/>
              <a:t>подписью руководителя ННО и печатью ННО копии документов, подтверждающих полномочия руководителя ННО, а также главного бухгалтера, либо лица, осуществляющего ведение бухгалтерского учета по гражданско-правовому договору;</a:t>
            </a:r>
          </a:p>
          <a:p>
            <a:pPr marL="0" indent="0">
              <a:buNone/>
            </a:pPr>
            <a:r>
              <a:rPr lang="ru-RU" sz="4200" dirty="0"/>
              <a:t> </a:t>
            </a:r>
            <a:r>
              <a:rPr lang="ru-RU" sz="4200" dirty="0" smtClean="0"/>
              <a:t>- оригинал </a:t>
            </a:r>
            <a:r>
              <a:rPr lang="ru-RU" sz="4200" dirty="0"/>
              <a:t>справки из налогового органа об исполнении налогоплательщиком обязанности по уплате налогов, сборов, страховых взносов, пеней и налоговых санкций, полученной не ранее даты подведения итогов конкурса;</a:t>
            </a:r>
          </a:p>
          <a:p>
            <a:pPr marL="0" indent="0">
              <a:buNone/>
            </a:pPr>
            <a:r>
              <a:rPr lang="ru-RU" sz="4200" dirty="0"/>
              <a:t> </a:t>
            </a:r>
            <a:r>
              <a:rPr lang="ru-RU" sz="4200" dirty="0" smtClean="0"/>
              <a:t>- оригинал </a:t>
            </a:r>
            <a:r>
              <a:rPr lang="ru-RU" sz="4200" dirty="0"/>
              <a:t>справки о действующих расчетных (текущих) рублевых счетах, открытых в учреждениях ОАО Сбербанка России или ОАО Банк ВТБ</a:t>
            </a:r>
            <a:r>
              <a:rPr lang="ru-RU" sz="4200" dirty="0" smtClean="0"/>
              <a:t>. 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37131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случае не заключения в установленные сроки договора о предоставлении гранта по вине организации-победителя конкурса, решением конкурсной комиссии она исключается из числа победителей, а высвободившиеся при этом средства решением конкурсной комиссии либо перераспределяются среди организаций-победителей конкурса, либо конкурсная комиссия принимает решение о расширении числа победителей конкурса из числа участников конкурса, чьи проекты были рекомендованы экспертами.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Общероссийская общественная организация «Лига здоровья нации» не вступает в переписку с претендентами (за исключением уведомления о некомплектности заявки и извещения о признании победителем Конкурса).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Поданные на Конкурс материалы не возвращаются.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43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/>
              <a:t>Юридический комментарий </a:t>
            </a:r>
            <a:r>
              <a:rPr lang="ru-RU" dirty="0" smtClean="0"/>
              <a:t>к </a:t>
            </a:r>
            <a:r>
              <a:rPr lang="ru-RU" dirty="0"/>
              <a:t>содержанию и оформлению документов, </a:t>
            </a:r>
            <a:r>
              <a:rPr lang="ru-RU" dirty="0" smtClean="0"/>
              <a:t>предоставляемых </a:t>
            </a:r>
            <a:r>
              <a:rPr lang="ru-RU" dirty="0"/>
              <a:t>на конкурс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Ваша </a:t>
            </a:r>
            <a:r>
              <a:rPr lang="ru-RU" dirty="0"/>
              <a:t>организация должна быть зарегистрирована в качестве некоммерческой организации. </a:t>
            </a:r>
          </a:p>
          <a:p>
            <a:pPr marL="0" indent="0">
              <a:buNone/>
            </a:pPr>
            <a:r>
              <a:rPr lang="ru-RU" dirty="0"/>
              <a:t>Например, как: </a:t>
            </a:r>
          </a:p>
          <a:p>
            <a:pPr marL="0" indent="0">
              <a:buNone/>
            </a:pPr>
            <a:r>
              <a:rPr lang="ru-RU" dirty="0"/>
              <a:t>- Общественная организация </a:t>
            </a:r>
          </a:p>
          <a:p>
            <a:pPr marL="0" indent="0">
              <a:buNone/>
            </a:pPr>
            <a:r>
              <a:rPr lang="ru-RU" dirty="0"/>
              <a:t>- Общественный фонд </a:t>
            </a:r>
          </a:p>
          <a:p>
            <a:pPr marL="0" indent="0">
              <a:buNone/>
            </a:pPr>
            <a:r>
              <a:rPr lang="ru-RU" dirty="0"/>
              <a:t>- Общественное движение </a:t>
            </a:r>
          </a:p>
          <a:p>
            <a:pPr marL="0" indent="0">
              <a:buNone/>
            </a:pPr>
            <a:r>
              <a:rPr lang="ru-RU" dirty="0"/>
              <a:t>- или </a:t>
            </a:r>
          </a:p>
          <a:p>
            <a:pPr marL="0" indent="0">
              <a:buNone/>
            </a:pPr>
            <a:r>
              <a:rPr lang="ru-RU" dirty="0"/>
              <a:t>- Автономная некоммерческая организация </a:t>
            </a:r>
          </a:p>
          <a:p>
            <a:pPr marL="0" indent="0">
              <a:buNone/>
            </a:pPr>
            <a:r>
              <a:rPr lang="ru-RU" dirty="0"/>
              <a:t>- Фонд </a:t>
            </a:r>
          </a:p>
          <a:p>
            <a:pPr marL="0" indent="0">
              <a:buNone/>
            </a:pPr>
            <a:r>
              <a:rPr lang="ru-RU" dirty="0"/>
              <a:t>- Благотворительный фонд </a:t>
            </a:r>
          </a:p>
          <a:p>
            <a:pPr marL="0" indent="0">
              <a:buNone/>
            </a:pPr>
            <a:r>
              <a:rPr lang="ru-RU" dirty="0"/>
              <a:t>- Некоммерческое партнерство </a:t>
            </a:r>
          </a:p>
          <a:p>
            <a:pPr marL="0" indent="0">
              <a:buNone/>
            </a:pPr>
            <a:r>
              <a:rPr lang="ru-RU" dirty="0"/>
              <a:t>- Ассоциация (Союз) </a:t>
            </a:r>
          </a:p>
          <a:p>
            <a:pPr marL="0" indent="0">
              <a:buNone/>
            </a:pPr>
            <a:r>
              <a:rPr lang="ru-RU" dirty="0"/>
              <a:t>(есть и другие формы некоммерческих организаций, но эти встречаются наиболее часто)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8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dirty="0"/>
              <a:t>Кроме того, ваша организация должна быть зарегистрирована как юридическое лицо и внесена в Единый государственный реестр юридических лиц (ЕГРЮЛ). </a:t>
            </a:r>
            <a:endParaRPr lang="ru-RU" sz="3800" dirty="0" smtClean="0"/>
          </a:p>
          <a:p>
            <a:pPr marL="0" indent="0">
              <a:buNone/>
            </a:pPr>
            <a:endParaRPr lang="ru-RU" sz="3800" dirty="0"/>
          </a:p>
          <a:p>
            <a:pPr marL="0" indent="0">
              <a:buNone/>
            </a:pPr>
            <a:r>
              <a:rPr lang="ru-RU" sz="3800" dirty="0"/>
              <a:t>Это подтверждается: </a:t>
            </a:r>
          </a:p>
          <a:p>
            <a:pPr marL="0" indent="0">
              <a:buNone/>
            </a:pPr>
            <a:r>
              <a:rPr lang="ru-RU" sz="3800" dirty="0"/>
              <a:t>- выпиской из Единого государственного реестра юридических лиц или </a:t>
            </a:r>
          </a:p>
          <a:p>
            <a:pPr marL="0" indent="0">
              <a:buNone/>
            </a:pPr>
            <a:r>
              <a:rPr lang="ru-RU" sz="3800" dirty="0"/>
              <a:t>- Свидетельством о государственной регистрации юридического лица, </a:t>
            </a:r>
          </a:p>
          <a:p>
            <a:pPr marL="0" indent="0">
              <a:buNone/>
            </a:pPr>
            <a:r>
              <a:rPr lang="ru-RU" sz="3800" dirty="0"/>
              <a:t>- Свидетельством о внесении записи в Единый государственный реестр юридических лиц в соответствии с ФЗ «О государственной регистрации юридических лиц», подтверждающим факт внесения записи о государственной регистрации, </a:t>
            </a:r>
          </a:p>
          <a:p>
            <a:pPr marL="0" indent="0">
              <a:buNone/>
            </a:pPr>
            <a:r>
              <a:rPr lang="ru-RU" sz="3800" dirty="0"/>
              <a:t>- Свидетельством о внесении записи в Единый государственный реестр юридических лиц о юридическом лице, зарегистрированном до 1 июля 2002 года. </a:t>
            </a:r>
          </a:p>
          <a:p>
            <a:pPr marL="0" indent="0">
              <a:buNone/>
            </a:pPr>
            <a:r>
              <a:rPr lang="ru-RU" sz="3800" dirty="0"/>
              <a:t>(С формами данных документов можно ознакомиться в Постановлении № 439 от 19 июня 2002 г. «Об утверждении форм и требований к оформлению документов, используемых при государственной регистрации юридических лиц, а также физических лиц в качестве индивидуальных предпринимателей»).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4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Также следует обратить внимание на то, размещали ли вы на информационных ресурсах Минюста России в сети Интернет отчеты о своей деятельности или сообщения о продолжении своей деятельности в соответствии с п.3.2. ст. 32 ФЗ «О некоммерческих организациях». </a:t>
            </a:r>
          </a:p>
          <a:p>
            <a:pPr marL="0" indent="0">
              <a:buNone/>
            </a:pPr>
            <a:r>
              <a:rPr lang="ru-RU" dirty="0"/>
              <a:t>Необходимо проверить статус Вашей организации на сайте ФНС России в разделе «Проверь себя и контрагента» http://egrul.nalog.ru/#. </a:t>
            </a:r>
          </a:p>
          <a:p>
            <a:pPr marL="0" indent="0">
              <a:buNone/>
            </a:pPr>
            <a:r>
              <a:rPr lang="ru-RU" dirty="0"/>
              <a:t>Если вы всего этого не делали, то ваш шанс получить уведомление о ликвидации в связи с нарушением действующего законодательства повышается по сравнению с организациями, которые отчеты все-таки сдавали.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Проверяем, </a:t>
            </a:r>
            <a:r>
              <a:rPr lang="ru-RU" sz="3400" dirty="0"/>
              <a:t>что написано в Вашем уставе о: </a:t>
            </a:r>
          </a:p>
          <a:p>
            <a:pPr marL="0" indent="0">
              <a:buNone/>
            </a:pPr>
            <a:r>
              <a:rPr lang="ru-RU" sz="3400" dirty="0"/>
              <a:t>- целях создания организации; </a:t>
            </a:r>
          </a:p>
          <a:p>
            <a:pPr>
              <a:buFontTx/>
              <a:buChar char="-"/>
            </a:pPr>
            <a:r>
              <a:rPr lang="ru-RU" sz="3400" dirty="0" smtClean="0"/>
              <a:t>видах </a:t>
            </a:r>
            <a:r>
              <a:rPr lang="ru-RU" sz="3400" dirty="0"/>
              <a:t>деятельности организации. </a:t>
            </a:r>
            <a:endParaRPr lang="ru-RU" sz="3400" dirty="0" smtClean="0"/>
          </a:p>
          <a:p>
            <a:pPr marL="0" indent="0">
              <a:buNone/>
            </a:pPr>
            <a:endParaRPr lang="ru-RU" sz="3400" dirty="0"/>
          </a:p>
          <a:p>
            <a:pPr marL="0" indent="0">
              <a:buNone/>
            </a:pPr>
            <a:r>
              <a:rPr lang="ru-RU" sz="3400" dirty="0"/>
              <a:t>Цели создания и направления деятельности организации должны </a:t>
            </a:r>
            <a:r>
              <a:rPr lang="ru-RU" sz="3400" i="1" dirty="0"/>
              <a:t>хотя бы в общем </a:t>
            </a:r>
            <a:r>
              <a:rPr lang="ru-RU" sz="3400" dirty="0"/>
              <a:t>совпадать с тематикой конкурса. </a:t>
            </a:r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Виды </a:t>
            </a:r>
            <a:r>
              <a:rPr lang="ru-RU" sz="3400" dirty="0"/>
              <a:t>деятельности организации должны </a:t>
            </a:r>
            <a:r>
              <a:rPr lang="ru-RU" sz="3400" b="1" dirty="0"/>
              <a:t>точно </a:t>
            </a:r>
            <a:r>
              <a:rPr lang="ru-RU" sz="3400" dirty="0"/>
              <a:t>совпадать с той деятельностью, на которую вы хотите подать заявку. </a:t>
            </a:r>
          </a:p>
          <a:p>
            <a:pPr marL="0" indent="0">
              <a:buNone/>
            </a:pPr>
            <a:r>
              <a:rPr lang="ru-RU" sz="3400" dirty="0"/>
              <a:t>Кроме того, все перечисленные в уставе виды деятельности указаны в Выписке из единого государственного реестра юридических лиц (ЕГРЮЛ) в разделе Сведения о видах экономической деятельности (ОКВЭД). 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При </a:t>
            </a:r>
            <a:r>
              <a:rPr lang="ru-RU" sz="3400" dirty="0"/>
              <a:t>написании заявки этот фактор необходимо учитывать, так как осуществление деятельности, не соответствующей уставу, повлечет за собой предупреждение Министерства юстиции при ближайшей проверке.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5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Место нахождения СПБ ГБУ «ЦРПП» и почтовый адрес для направления документов и заявлений в рамках ведения Реестра: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191014, Санкт-Петербург, ул. Маяковского, д.46/5,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тел. (812)-372-52-60 (доб.601)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График работы: понедельник-четверг 9.00-18.00;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пятница 9.00-17.00, перерыв 13.12-14.00. </a:t>
            </a:r>
          </a:p>
          <a:p>
            <a:pPr marL="0" indent="0">
              <a:buNone/>
            </a:pPr>
            <a:r>
              <a:rPr lang="ru-RU" dirty="0" smtClean="0"/>
              <a:t>      В предпраздничные дни время работы сокращается на 1 час.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Телефоны для получения информации, </a:t>
            </a:r>
          </a:p>
          <a:p>
            <a:pPr marL="0" indent="0">
              <a:buNone/>
            </a:pPr>
            <a:r>
              <a:rPr lang="ru-RU" dirty="0" smtClean="0"/>
              <a:t>	связанной с исполнением ведения Реестра: </a:t>
            </a:r>
          </a:p>
          <a:p>
            <a:pPr marL="0" indent="0">
              <a:buNone/>
            </a:pPr>
            <a:r>
              <a:rPr lang="ru-RU" dirty="0" smtClean="0"/>
              <a:t>	(812) 372-52-60, доб. 601, 603.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Заявление можно направить в отсканированном виде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на электронный адрес: </a:t>
            </a:r>
            <a:r>
              <a:rPr lang="ru-RU" dirty="0" smtClean="0">
                <a:hlinkClick r:id="rId2"/>
              </a:rPr>
              <a:t>info@crpp.ru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0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Выписка из ЕГРЮЛ выдается налоговым органом по запросу организации, написанному в произвольной форме, и содержит такие сведения о конкретном юридическом лице, как</a:t>
            </a:r>
            <a:r>
              <a:rPr lang="ru-RU"/>
              <a:t>: </a:t>
            </a:r>
            <a:endParaRPr lang="ru-RU" smtClean="0"/>
          </a:p>
          <a:p>
            <a:pPr marL="0" indent="0">
              <a:buNone/>
            </a:pPr>
            <a:r>
              <a:rPr lang="ru-RU" smtClean="0"/>
              <a:t>- </a:t>
            </a:r>
            <a:r>
              <a:rPr lang="ru-RU" dirty="0" smtClean="0"/>
              <a:t>организационно-правовая форма</a:t>
            </a:r>
          </a:p>
          <a:p>
            <a:pPr>
              <a:buFontTx/>
              <a:buChar char="-"/>
            </a:pPr>
            <a:r>
              <a:rPr lang="ru-RU" dirty="0" smtClean="0"/>
              <a:t>дата регистрации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даты и причины внесения изменений в </a:t>
            </a:r>
            <a:r>
              <a:rPr lang="ru-RU" dirty="0" smtClean="0"/>
              <a:t>ЕГРЮЛ</a:t>
            </a:r>
          </a:p>
          <a:p>
            <a:pPr>
              <a:buFontTx/>
              <a:buChar char="-"/>
            </a:pPr>
            <a:r>
              <a:rPr lang="ru-RU" dirty="0" smtClean="0"/>
              <a:t>сведения </a:t>
            </a:r>
            <a:r>
              <a:rPr lang="ru-RU" dirty="0"/>
              <a:t>о лице, имеющем право действовать без </a:t>
            </a:r>
            <a:r>
              <a:rPr lang="ru-RU" dirty="0" smtClean="0"/>
              <a:t>доверенности </a:t>
            </a:r>
          </a:p>
          <a:p>
            <a:pPr>
              <a:buFontTx/>
              <a:buChar char="-"/>
            </a:pPr>
            <a:r>
              <a:rPr lang="ru-RU" dirty="0" smtClean="0"/>
              <a:t>виды </a:t>
            </a:r>
            <a:r>
              <a:rPr lang="ru-RU" dirty="0"/>
              <a:t>экономической деятельности и пр.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Выписка </a:t>
            </a:r>
            <a:r>
              <a:rPr lang="ru-RU" dirty="0"/>
              <a:t>подтверждает сведения о юридическом лице, имеющиеся у регистрирующего органа на дату </a:t>
            </a:r>
            <a:r>
              <a:rPr lang="ru-RU" dirty="0" smtClean="0"/>
              <a:t>получения.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9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941168"/>
            <a:ext cx="7772400" cy="827807"/>
          </a:xfrm>
        </p:spPr>
        <p:txBody>
          <a:bodyPr/>
          <a:lstStyle/>
          <a:p>
            <a:pPr algn="r"/>
            <a:r>
              <a:rPr lang="ru-RU" dirty="0" smtClean="0"/>
              <a:t>            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Нахождение Вашего предприятия в Реестре дает возможность получать поддержку от СПБ ГБУ «ЦРПП» по направлениям: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Поддержка по специальным программам государственной поддержки.</a:t>
            </a:r>
          </a:p>
          <a:p>
            <a:r>
              <a:rPr lang="ru-RU" dirty="0" smtClean="0"/>
              <a:t>Поддержка в области бухгалтерского учета и налогообложения.</a:t>
            </a:r>
          </a:p>
          <a:p>
            <a:r>
              <a:rPr lang="ru-RU" dirty="0" smtClean="0"/>
              <a:t>Поддержка в области участия в государственном заказе.</a:t>
            </a:r>
          </a:p>
          <a:p>
            <a:r>
              <a:rPr lang="ru-RU" dirty="0" smtClean="0"/>
              <a:t>Финансовая и инфраструктурная поддержка.</a:t>
            </a:r>
          </a:p>
          <a:p>
            <a:r>
              <a:rPr lang="ru-RU" dirty="0" smtClean="0"/>
              <a:t>Поддержка в области ведения внешнеэкономической деятельности.</a:t>
            </a:r>
          </a:p>
          <a:p>
            <a:r>
              <a:rPr lang="ru-RU" dirty="0" smtClean="0"/>
              <a:t>Поддержка в области </a:t>
            </a:r>
            <a:r>
              <a:rPr lang="ru-RU" dirty="0" err="1" smtClean="0"/>
              <a:t>субконтрактинга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Правовая поддержка.</a:t>
            </a:r>
          </a:p>
          <a:p>
            <a:r>
              <a:rPr lang="ru-RU" dirty="0" smtClean="0"/>
              <a:t>По общим вопросам предпринимательской деятельности.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3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ОКВЭД?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Общероссийский классификатор видов экономической деятельности используется исключительно для сбора и обработки статистических данных. </a:t>
            </a:r>
          </a:p>
          <a:p>
            <a:r>
              <a:rPr lang="ru-RU" dirty="0" smtClean="0"/>
              <a:t>Ротация идет по видам, отраслям и специфике деятельности. Для того чтобы организация была отнесена к той или иной сфере деятельности она должна быть зарегистрирована с указанием это самой деятельности. </a:t>
            </a:r>
          </a:p>
          <a:p>
            <a:r>
              <a:rPr lang="ru-RU" dirty="0" smtClean="0"/>
              <a:t>ОКВЭД используется для определения налоговыми службами схемы налогообложения организации. Будет это упрощенная система налогообложения или единый налог можно сказать только исходя из вида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7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Выбор ОКВЭД для 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При регистрации индивидуального предпринимателя необходимо выбрать приоритетное направление хозяйственной деятельности. Именно оно будет отражаться и максимально соответствовать кодам классификатора. </a:t>
            </a:r>
          </a:p>
          <a:p>
            <a:r>
              <a:rPr lang="ru-RU" sz="3400" dirty="0" smtClean="0"/>
              <a:t>Это важно для правильного определения схемы налогообложения и для привлечения контрагентов. Крупные предприниматели при выборе подрядчика обращают внимание на перечень кодов.</a:t>
            </a:r>
          </a:p>
          <a:p>
            <a:r>
              <a:rPr lang="ru-RU" sz="3400" dirty="0" smtClean="0"/>
              <a:t>Для осуществления видов деятельности, подлежащих лицензированию, требуется получение соответствующих документов. Разрешительные бумаги не могут быть получены, если при регистрации ИП не были указаны соответствующие коды ОКВЭД. </a:t>
            </a:r>
          </a:p>
          <a:p>
            <a:r>
              <a:rPr lang="ru-RU" sz="3400" dirty="0" smtClean="0"/>
              <a:t>Стоит учитывать и специфику деятельности, так как некоторая деятельность не допускает смешивания, например, частный сыск.</a:t>
            </a:r>
          </a:p>
          <a:p>
            <a:r>
              <a:rPr lang="ru-RU" sz="3400" dirty="0" smtClean="0"/>
              <a:t>Источник: Коды ОКВЭД для ИП на 2014 год сайт bs-life.ru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89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Фонд региональных социальных программ «Наше будущее»  </a:t>
            </a:r>
            <a:r>
              <a:rPr lang="ru-RU" sz="3200" dirty="0" smtClean="0">
                <a:hlinkClick r:id="rId2"/>
              </a:rPr>
              <a:t>http://www.nb-fund.ru</a:t>
            </a:r>
            <a:r>
              <a:rPr lang="ru-RU" sz="3200" dirty="0" smtClean="0"/>
              <a:t>  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Фонд региональных социальных программ «Наше будущее» создан в 2007 году для реализации долгосрочных социально значимых программ и проектов, где могут быть применимы принципы социального предпринимательства.</a:t>
            </a:r>
          </a:p>
          <a:p>
            <a:endParaRPr lang="ru-RU" dirty="0" smtClean="0"/>
          </a:p>
          <a:p>
            <a:r>
              <a:rPr lang="ru-RU" dirty="0" smtClean="0"/>
              <a:t>Социальное предпринимательство - это новаторская деятельность, изначально направленная на решение или смягчение социальных проблем общества на условиях самоокупаемости и устойчивости.</a:t>
            </a:r>
          </a:p>
          <a:p>
            <a:endParaRPr lang="ru-RU" dirty="0" smtClean="0"/>
          </a:p>
          <a:p>
            <a:r>
              <a:rPr lang="ru-RU" dirty="0" smtClean="0"/>
              <a:t>СП находится на стыке традиционного предпринимательства и благотворительности. В частности социальное предпринимательство берет от благотворительности социальную направленность деятельности, а от бизнеса - предпринимательский подход.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4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СП: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социальная миссия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 предпринимательский подход</a:t>
            </a:r>
          </a:p>
          <a:p>
            <a:endParaRPr lang="ru-RU" dirty="0" smtClean="0"/>
          </a:p>
          <a:p>
            <a:r>
              <a:rPr lang="ru-RU" dirty="0" err="1" smtClean="0"/>
              <a:t>инновационность</a:t>
            </a:r>
            <a:r>
              <a:rPr lang="ru-RU" dirty="0" smtClean="0"/>
              <a:t> (новаторство в решении социальной проблемы, новая комбинация ресурсов, новая услуга для региона)</a:t>
            </a:r>
          </a:p>
          <a:p>
            <a:endParaRPr lang="ru-RU" dirty="0" smtClean="0"/>
          </a:p>
          <a:p>
            <a:r>
              <a:rPr lang="ru-RU" dirty="0" err="1" smtClean="0"/>
              <a:t>тиражируемость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самоокупаемость и финансовая устойчивость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37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3528</Words>
  <Application>Microsoft Office PowerPoint</Application>
  <PresentationFormat>Экран (4:3)</PresentationFormat>
  <Paragraphs>336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ФИНАНСИРОВАНИЕ ПРОЕКТОВ</vt:lpstr>
      <vt:lpstr>Санкт-Петербургское государственное бюджетное учреждение "Центр развития и поддержки предпринимательства"  </vt:lpstr>
      <vt:lpstr>Новая процедура регистрации для включения в Реестр субъектов малого и среднего предпринимательства-получателей поддержки СПБ ГБУ "ЦРПП" </vt:lpstr>
      <vt:lpstr>Презентация PowerPoint</vt:lpstr>
      <vt:lpstr>Нахождение Вашего предприятия в Реестре дает возможность получать поддержку от СПБ ГБУ «ЦРПП» по направлениям:</vt:lpstr>
      <vt:lpstr>Что такое ОКВЭД?</vt:lpstr>
      <vt:lpstr>Выбор ОКВЭД для ИП</vt:lpstr>
      <vt:lpstr>Фонд региональных социальных программ «Наше будущее»  http://www.nb-fund.ru   </vt:lpstr>
      <vt:lpstr>Критерии СП:</vt:lpstr>
      <vt:lpstr>  Всероссийский Конкурс проектов «Социальный предприниматель – 2014» http://konkurs.nb-fund.ru    </vt:lpstr>
      <vt:lpstr>Условия финансирования проектов</vt:lpstr>
      <vt:lpstr>Основные требования к проектам:</vt:lpstr>
      <vt:lpstr>Презентация PowerPoint</vt:lpstr>
      <vt:lpstr>Центр развития некоммерческих организаций (ЦРНО)</vt:lpstr>
      <vt:lpstr>Три основных направления деятельности: </vt:lpstr>
      <vt:lpstr>Гранты для НКО</vt:lpstr>
      <vt:lpstr>Что такое "НКО"?</vt:lpstr>
      <vt:lpstr>Формы НКО:</vt:lpstr>
      <vt:lpstr>Распоряжение Президента Российской Федерации  № 11-рп от 17 января 2014 года   «Об обеспечении в 2014 году государственной поддержки некоммерческих неправительственных организаций, участвующих в развитии институтов гражданского общества, реализующих социально значимые проекты и проекты в сфере защиты прав и свобод человека и гражданина»</vt:lpstr>
      <vt:lpstr> Региональная общественная организация «Институт проблем гражданского общества» </vt:lpstr>
      <vt:lpstr>Общероссийский общественный фонд «Национальный благотворительный фонд»</vt:lpstr>
      <vt:lpstr>Общероссийская общественная организация «Российский Союз Молодежи»</vt:lpstr>
      <vt:lpstr>Общероссийская общественная организация «Лига здоровья нации»</vt:lpstr>
      <vt:lpstr>Общероссийская общественная организация Общество «Знание» России</vt:lpstr>
      <vt:lpstr>Некоммерческий фонд – Институт социально-экономических и политических исследований (Фонд ИСЭПИ)</vt:lpstr>
      <vt:lpstr>Общероссийское общественное движение «Гражданское достоинство»</vt:lpstr>
      <vt:lpstr>ПОЛОЖЕНИЕ об открытом конкурсе по выделению грантов некоммерческим неправительственным организациям </vt:lpstr>
      <vt:lpstr>Участники конкурса</vt:lpstr>
      <vt:lpstr>Порядок проведения конкурса</vt:lpstr>
      <vt:lpstr>Презентация PowerPoint</vt:lpstr>
      <vt:lpstr>Презентация PowerPoint</vt:lpstr>
      <vt:lpstr>Презентация PowerPoint</vt:lpstr>
      <vt:lpstr>Основные критерии определения победителей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ФИНАНСИРОВАНИЕ ПРОЕКТОВ</dc:title>
  <dc:creator>Pavilion</dc:creator>
  <cp:lastModifiedBy>Pavilion</cp:lastModifiedBy>
  <cp:revision>53</cp:revision>
  <dcterms:created xsi:type="dcterms:W3CDTF">2014-04-20T10:17:47Z</dcterms:created>
  <dcterms:modified xsi:type="dcterms:W3CDTF">2014-04-27T20:41:25Z</dcterms:modified>
</cp:coreProperties>
</file>