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  <p:sldId id="257" r:id="rId6"/>
    <p:sldId id="277" r:id="rId7"/>
    <p:sldId id="278" r:id="rId8"/>
    <p:sldId id="279" r:id="rId9"/>
    <p:sldId id="280" r:id="rId10"/>
    <p:sldId id="281" r:id="rId11"/>
    <p:sldId id="276" r:id="rId12"/>
    <p:sldId id="275" r:id="rId13"/>
    <p:sldId id="264" r:id="rId14"/>
    <p:sldId id="274" r:id="rId15"/>
    <p:sldId id="262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custDataLst>
    <p:tags r:id="rId3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5301208"/>
            <a:ext cx="7416824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301208"/>
            <a:ext cx="7992888" cy="1470025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Протоколы для аппаратной физиотерапии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004C21-597A-41E2-937D-66D56F084F5D}"/>
              </a:ext>
            </a:extLst>
          </p:cNvPr>
          <p:cNvSpPr txBox="1"/>
          <p:nvPr/>
        </p:nvSpPr>
        <p:spPr>
          <a:xfrm>
            <a:off x="5224534" y="4904289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002060"/>
                </a:solidFill>
              </a:rPr>
              <a:t>Попова Е.В. 2023г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E55E46-26F2-472A-808F-D96E59E2F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296144"/>
          </a:xfrm>
        </p:spPr>
        <p:txBody>
          <a:bodyPr>
            <a:noAutofit/>
          </a:bodyPr>
          <a:lstStyle/>
          <a:p>
            <a:r>
              <a:rPr lang="ru-RU" sz="3200" dirty="0"/>
              <a:t>Основные рекомендации ЛТ лошадей (</a:t>
            </a:r>
            <a:r>
              <a:rPr lang="ru-RU" sz="3200" dirty="0" err="1"/>
              <a:t>Стикина</a:t>
            </a:r>
            <a:r>
              <a:rPr lang="ru-RU" sz="3200" dirty="0"/>
              <a:t> Е.О., 1998, 1999, </a:t>
            </a:r>
            <a:r>
              <a:rPr lang="ru-RU" sz="3200" dirty="0" err="1"/>
              <a:t>рек.для</a:t>
            </a:r>
            <a:r>
              <a:rPr lang="ru-RU" sz="3200" dirty="0"/>
              <a:t> аппарата ЛТ «Мустанг»)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B501DA-5C60-4B55-A953-59BC08442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b="0" i="0" dirty="0">
                <a:solidFill>
                  <a:schemeClr val="accent1">
                    <a:lumMod val="75000"/>
                  </a:schemeClr>
                </a:solidFill>
                <a:effectLst/>
              </a:rPr>
              <a:t>У старых спортивных лошадей часто встречаются генерализованные болезни суставов. Особенно актуально это в небольших конно-спортивных школах, где в качестве маточного поголовья используют выбракованные из спорта кобыл. Использование НИЛИ позволяет избежать применения кортикостероидов, что особенно важно в таких случаях. </a:t>
            </a:r>
            <a:r>
              <a:rPr lang="ru-RU" sz="2000" b="0" i="0" dirty="0" err="1">
                <a:solidFill>
                  <a:schemeClr val="accent1">
                    <a:lumMod val="75000"/>
                  </a:schemeClr>
                </a:solidFill>
                <a:effectLst/>
              </a:rPr>
              <a:t>Местно</a:t>
            </a:r>
            <a:r>
              <a:rPr lang="ru-RU" sz="2000" b="0" i="0" dirty="0">
                <a:solidFill>
                  <a:schemeClr val="accent1">
                    <a:lumMod val="75000"/>
                  </a:schemeClr>
                </a:solidFill>
                <a:effectLst/>
              </a:rPr>
              <a:t> воздействуют по методике, применяемой для лечения подострых патологий.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65425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Основные зоны локального </a:t>
            </a:r>
            <a:r>
              <a:rPr lang="ru-RU" sz="3600" b="1" dirty="0" err="1"/>
              <a:t>освечивания</a:t>
            </a:r>
            <a:r>
              <a:rPr lang="ru-RU" sz="3600" b="1" dirty="0"/>
              <a:t> мышц у лошадей (</a:t>
            </a:r>
            <a:r>
              <a:rPr lang="ru-RU" sz="3600" b="1" dirty="0" err="1"/>
              <a:t>Стикина</a:t>
            </a:r>
            <a:r>
              <a:rPr lang="ru-RU" sz="3600" b="1" dirty="0"/>
              <a:t> Е.О., 1998, 1999)</a:t>
            </a:r>
            <a:br>
              <a:rPr lang="en-US" sz="3200" dirty="0">
                <a:solidFill>
                  <a:srgbClr val="000000"/>
                </a:solidFill>
              </a:rPr>
            </a:br>
            <a:endParaRPr lang="ru-RU" sz="3200" dirty="0"/>
          </a:p>
        </p:txBody>
      </p:sp>
      <p:sp>
        <p:nvSpPr>
          <p:cNvPr id="6" name="Freeform 6"/>
          <p:cNvSpPr>
            <a:spLocks/>
          </p:cNvSpPr>
          <p:nvPr/>
        </p:nvSpPr>
        <p:spPr bwMode="ltGray">
          <a:xfrm>
            <a:off x="1547664" y="1915916"/>
            <a:ext cx="5976664" cy="4523209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black">
          <a:xfrm>
            <a:off x="2123728" y="2996952"/>
            <a:ext cx="4608512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rgbClr val="FFFFFF"/>
                </a:solidFill>
              </a:rPr>
              <a:t>Наружное облучение групп мышц (</a:t>
            </a:r>
            <a:r>
              <a:rPr lang="ru-RU" sz="2000" b="1" dirty="0" err="1">
                <a:solidFill>
                  <a:srgbClr val="FFFFFF"/>
                </a:solidFill>
              </a:rPr>
              <a:t>рек.для</a:t>
            </a:r>
            <a:r>
              <a:rPr lang="ru-RU" sz="2000" b="1" dirty="0">
                <a:solidFill>
                  <a:srgbClr val="FFFFFF"/>
                </a:solidFill>
              </a:rPr>
              <a:t> аппарата ЛТ «Мустанг») – при этом излучающую матрицу плавно перемещают по областям, изображённым на рисунке выше. Время воздействия на зону – 3 мин, общее время сеанса 30 мин, доза 0,072 Дж/см.</a:t>
            </a:r>
            <a:endParaRPr 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155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</p:spPr>
        <p:txBody>
          <a:bodyPr>
            <a:normAutofit/>
          </a:bodyPr>
          <a:lstStyle/>
          <a:p>
            <a:r>
              <a:rPr lang="ru-RU" sz="3200" dirty="0"/>
              <a:t>Инфильтраты, открытые травматические и послеоперационные раны, ожоги:</a:t>
            </a:r>
          </a:p>
        </p:txBody>
      </p:sp>
      <p:sp>
        <p:nvSpPr>
          <p:cNvPr id="6" name="Freeform 6"/>
          <p:cNvSpPr>
            <a:spLocks/>
          </p:cNvSpPr>
          <p:nvPr/>
        </p:nvSpPr>
        <p:spPr bwMode="ltGray">
          <a:xfrm>
            <a:off x="1547664" y="1915916"/>
            <a:ext cx="5976664" cy="4523209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black">
          <a:xfrm>
            <a:off x="2123728" y="3284984"/>
            <a:ext cx="4608512" cy="16312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rgbClr val="FFFFFF"/>
                </a:solidFill>
              </a:rPr>
              <a:t>Первые 3 процедуры частота 10 000 Гц, экспозиция 2 мин, а начиная с 4й и далее (на курс 8-10 ежедневных процедур), частота снижается до 80 Гц, экспозиция 5 мин.</a:t>
            </a:r>
            <a:endParaRPr 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144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</p:spPr>
        <p:txBody>
          <a:bodyPr>
            <a:normAutofit/>
          </a:bodyPr>
          <a:lstStyle/>
          <a:p>
            <a:r>
              <a:rPr lang="ru-RU" sz="3200" dirty="0"/>
              <a:t>Артриты различного генеза:</a:t>
            </a:r>
          </a:p>
        </p:txBody>
      </p:sp>
      <p:sp>
        <p:nvSpPr>
          <p:cNvPr id="5" name="Freeform 5"/>
          <p:cNvSpPr>
            <a:spLocks/>
          </p:cNvSpPr>
          <p:nvPr/>
        </p:nvSpPr>
        <p:spPr bwMode="ltGray">
          <a:xfrm>
            <a:off x="1187624" y="1844824"/>
            <a:ext cx="6336704" cy="4680519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69804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black">
          <a:xfrm>
            <a:off x="1619672" y="3307920"/>
            <a:ext cx="5180316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rgbClr val="FFFFFF"/>
                </a:solidFill>
              </a:rPr>
              <a:t>Лечение проводят контактно по линии проекции суставных щелей. Необходимо обработать не менее 3-4 зон вокруг сустава: спереди, латерально, </a:t>
            </a:r>
            <a:r>
              <a:rPr lang="ru-RU" sz="2000" b="1" dirty="0" err="1">
                <a:solidFill>
                  <a:srgbClr val="FFFFFF"/>
                </a:solidFill>
              </a:rPr>
              <a:t>медиально</a:t>
            </a:r>
            <a:r>
              <a:rPr lang="ru-RU" sz="2000" b="1" dirty="0">
                <a:solidFill>
                  <a:srgbClr val="FFFFFF"/>
                </a:solidFill>
              </a:rPr>
              <a:t> и сзади. Частота 80 Гц, экспозиция 2 мин на одну зону, на курс 8-10 ежедневных процедур.</a:t>
            </a:r>
            <a:endParaRPr 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5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6754"/>
            <a:ext cx="8712968" cy="1143000"/>
          </a:xfrm>
        </p:spPr>
        <p:txBody>
          <a:bodyPr>
            <a:normAutofit/>
          </a:bodyPr>
          <a:lstStyle/>
          <a:p>
            <a:r>
              <a:rPr lang="ru-RU" sz="3200" dirty="0"/>
              <a:t>Острые и хронические синовиты, вызванные артритами и артрозами:</a:t>
            </a:r>
          </a:p>
        </p:txBody>
      </p:sp>
      <p:sp>
        <p:nvSpPr>
          <p:cNvPr id="6" name="Freeform 6"/>
          <p:cNvSpPr>
            <a:spLocks/>
          </p:cNvSpPr>
          <p:nvPr/>
        </p:nvSpPr>
        <p:spPr bwMode="ltGray">
          <a:xfrm>
            <a:off x="1475656" y="1844824"/>
            <a:ext cx="5904656" cy="4824536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black">
          <a:xfrm>
            <a:off x="2123728" y="2852936"/>
            <a:ext cx="4680520" cy="317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rgbClr val="FFFFFF"/>
                </a:solidFill>
              </a:rPr>
              <a:t>Применяют импульсное ИК НИЛИ, длина волны 904 </a:t>
            </a:r>
            <a:r>
              <a:rPr lang="ru-RU" sz="2000" b="1" dirty="0" err="1">
                <a:solidFill>
                  <a:srgbClr val="FFFFFF"/>
                </a:solidFill>
              </a:rPr>
              <a:t>нм</a:t>
            </a:r>
            <a:r>
              <a:rPr lang="ru-RU" sz="2000" b="1" dirty="0">
                <a:solidFill>
                  <a:srgbClr val="FFFFFF"/>
                </a:solidFill>
              </a:rPr>
              <a:t>, 100 </a:t>
            </a:r>
            <a:r>
              <a:rPr lang="ru-RU" sz="2000" b="1" dirty="0" err="1">
                <a:solidFill>
                  <a:srgbClr val="FFFFFF"/>
                </a:solidFill>
              </a:rPr>
              <a:t>нс</a:t>
            </a:r>
            <a:r>
              <a:rPr lang="ru-RU" sz="2000" b="1" dirty="0">
                <a:solidFill>
                  <a:srgbClr val="FFFFFF"/>
                </a:solidFill>
              </a:rPr>
              <a:t>, мощность 60-80 Вт, частота 80 Гц, экспозиция 2 мин. При сильной болевой реакции выбирают частоту 10 000 Гц (1-2 процедуры). </a:t>
            </a:r>
            <a:r>
              <a:rPr lang="ru-RU" sz="2000" b="1" dirty="0" err="1">
                <a:solidFill>
                  <a:srgbClr val="FFFFFF"/>
                </a:solidFill>
              </a:rPr>
              <a:t>Освечивание</a:t>
            </a:r>
            <a:r>
              <a:rPr lang="ru-RU" sz="2000" b="1" dirty="0">
                <a:solidFill>
                  <a:srgbClr val="FFFFFF"/>
                </a:solidFill>
              </a:rPr>
              <a:t> проводится по суставной щели сканирующей техникой. Общее время воздействия – до 10 мин. Курс – 10-15 дней, ежедневно.</a:t>
            </a:r>
            <a:endParaRPr 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07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</p:spPr>
        <p:txBody>
          <a:bodyPr>
            <a:normAutofit/>
          </a:bodyPr>
          <a:lstStyle/>
          <a:p>
            <a:r>
              <a:rPr lang="ru-RU" sz="3200" dirty="0"/>
              <a:t>Миозиты, переломы костей:</a:t>
            </a:r>
          </a:p>
        </p:txBody>
      </p:sp>
      <p:sp>
        <p:nvSpPr>
          <p:cNvPr id="4" name="Freeform 4"/>
          <p:cNvSpPr>
            <a:spLocks/>
          </p:cNvSpPr>
          <p:nvPr/>
        </p:nvSpPr>
        <p:spPr bwMode="ltGray">
          <a:xfrm>
            <a:off x="1331640" y="1850706"/>
            <a:ext cx="6147644" cy="4896544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0784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black">
          <a:xfrm>
            <a:off x="2173214" y="3059668"/>
            <a:ext cx="4464495" cy="28623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rgbClr val="FFFFFF"/>
                </a:solidFill>
              </a:rPr>
              <a:t>Для снятия боли первые 2-3 процедуры проводят ежедневно частотой 10 000 Гц, экспозиция 5 мин, затем снижают частоту до 80 Гц при сохранении экспозиции 5 мин. Всего на курс до 10 ежедневных процедур. При миозитах проводят лазерное </a:t>
            </a:r>
            <a:r>
              <a:rPr lang="ru-RU" sz="2000" b="1" dirty="0" err="1">
                <a:solidFill>
                  <a:srgbClr val="FFFFFF"/>
                </a:solidFill>
              </a:rPr>
              <a:t>освечивание</a:t>
            </a:r>
            <a:r>
              <a:rPr lang="ru-RU" sz="2000" b="1" dirty="0">
                <a:solidFill>
                  <a:srgbClr val="FFFFFF"/>
                </a:solidFill>
              </a:rPr>
              <a:t> мышц, при переломах костей – проекцию перелома.</a:t>
            </a:r>
            <a:endParaRPr 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75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6754"/>
            <a:ext cx="8712968" cy="1143000"/>
          </a:xfrm>
        </p:spPr>
        <p:txBody>
          <a:bodyPr>
            <a:normAutofit/>
          </a:bodyPr>
          <a:lstStyle/>
          <a:p>
            <a:r>
              <a:rPr lang="ru-RU" sz="3200" dirty="0" err="1"/>
              <a:t>Тендениты</a:t>
            </a:r>
            <a:r>
              <a:rPr lang="ru-RU" sz="3200" dirty="0"/>
              <a:t>, тендовагиниты:</a:t>
            </a:r>
          </a:p>
        </p:txBody>
      </p:sp>
      <p:sp>
        <p:nvSpPr>
          <p:cNvPr id="6" name="Freeform 6"/>
          <p:cNvSpPr>
            <a:spLocks/>
          </p:cNvSpPr>
          <p:nvPr/>
        </p:nvSpPr>
        <p:spPr bwMode="ltGray">
          <a:xfrm>
            <a:off x="1547664" y="1915916"/>
            <a:ext cx="5976664" cy="4523209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black">
          <a:xfrm>
            <a:off x="2123728" y="3284984"/>
            <a:ext cx="4680520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rgbClr val="FFFFFF"/>
                </a:solidFill>
              </a:rPr>
              <a:t>Для снятия боли первую процедуру проводят частотой 10 000 Гц, экспозиция 5 мин, затем снижают частоту до 80 Гц и экспозицию до 2 мин. Всего на курс 8-10 ежедневных процедур.</a:t>
            </a:r>
            <a:endParaRPr 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24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</p:spPr>
        <p:txBody>
          <a:bodyPr>
            <a:normAutofit/>
          </a:bodyPr>
          <a:lstStyle/>
          <a:p>
            <a:r>
              <a:rPr lang="ru-RU" sz="3200" dirty="0"/>
              <a:t>Синовиты и бурситы:</a:t>
            </a:r>
          </a:p>
        </p:txBody>
      </p:sp>
      <p:sp>
        <p:nvSpPr>
          <p:cNvPr id="5" name="Freeform 5"/>
          <p:cNvSpPr>
            <a:spLocks/>
          </p:cNvSpPr>
          <p:nvPr/>
        </p:nvSpPr>
        <p:spPr bwMode="ltGray">
          <a:xfrm>
            <a:off x="1187624" y="1844824"/>
            <a:ext cx="6336704" cy="4680519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69804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black">
          <a:xfrm>
            <a:off x="1619672" y="3831140"/>
            <a:ext cx="5180316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rgbClr val="FFFFFF"/>
                </a:solidFill>
              </a:rPr>
              <a:t>Частота 80 Гц, экспозиция 5 мин, на курс 3-7 ежедневных процедур.</a:t>
            </a:r>
            <a:endParaRPr 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51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</p:spPr>
        <p:txBody>
          <a:bodyPr>
            <a:normAutofit/>
          </a:bodyPr>
          <a:lstStyle/>
          <a:p>
            <a:r>
              <a:rPr lang="ru-RU" sz="3200" dirty="0"/>
              <a:t>Периоститы:</a:t>
            </a:r>
          </a:p>
        </p:txBody>
      </p:sp>
      <p:sp>
        <p:nvSpPr>
          <p:cNvPr id="4" name="Freeform 4"/>
          <p:cNvSpPr>
            <a:spLocks/>
          </p:cNvSpPr>
          <p:nvPr/>
        </p:nvSpPr>
        <p:spPr bwMode="ltGray">
          <a:xfrm>
            <a:off x="1331640" y="1850706"/>
            <a:ext cx="6147644" cy="4896544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0784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black">
          <a:xfrm>
            <a:off x="2173214" y="3945035"/>
            <a:ext cx="446449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rgbClr val="FFFFFF"/>
                </a:solidFill>
              </a:rPr>
              <a:t>Частота 80 Гц, экспозиция 5 мин, на курс 10 ежедневных процедур.</a:t>
            </a:r>
            <a:endParaRPr 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100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6754"/>
            <a:ext cx="8712968" cy="1143000"/>
          </a:xfrm>
        </p:spPr>
        <p:txBody>
          <a:bodyPr>
            <a:normAutofit/>
          </a:bodyPr>
          <a:lstStyle/>
          <a:p>
            <a:r>
              <a:rPr lang="ru-RU" sz="3200" dirty="0"/>
              <a:t>Экзема, дерматит:</a:t>
            </a:r>
          </a:p>
        </p:txBody>
      </p:sp>
      <p:sp>
        <p:nvSpPr>
          <p:cNvPr id="6" name="Freeform 6"/>
          <p:cNvSpPr>
            <a:spLocks/>
          </p:cNvSpPr>
          <p:nvPr/>
        </p:nvSpPr>
        <p:spPr bwMode="ltGray">
          <a:xfrm>
            <a:off x="1547664" y="1915916"/>
            <a:ext cx="5976664" cy="4523209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black">
          <a:xfrm>
            <a:off x="2195736" y="3515800"/>
            <a:ext cx="468052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 err="1">
                <a:solidFill>
                  <a:srgbClr val="FFFFFF"/>
                </a:solidFill>
              </a:rPr>
              <a:t>Освечивание</a:t>
            </a:r>
            <a:r>
              <a:rPr lang="ru-RU" sz="2000" b="1" dirty="0">
                <a:solidFill>
                  <a:srgbClr val="FFFFFF"/>
                </a:solidFill>
              </a:rPr>
              <a:t> проводят </a:t>
            </a:r>
            <a:r>
              <a:rPr lang="ru-RU" sz="2000" b="1" dirty="0" err="1">
                <a:solidFill>
                  <a:srgbClr val="FFFFFF"/>
                </a:solidFill>
              </a:rPr>
              <a:t>дистантно</a:t>
            </a:r>
            <a:r>
              <a:rPr lang="ru-RU" sz="2000" b="1" dirty="0">
                <a:solidFill>
                  <a:srgbClr val="FFFFFF"/>
                </a:solidFill>
              </a:rPr>
              <a:t>, сканируя область поражения. Частота 80 Гц, экспозиция 2-5 мин, на курс 8-10 ежедневных процедур.</a:t>
            </a:r>
            <a:endParaRPr 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21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B6E1C4-D40C-4A7E-9A81-EA0129DC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Низкоинтенсивное лазерное излучение (НИЛИ)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0937EC-9688-4C70-8E0A-69AB5DB06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Длина волны (измеряется в нанометрах –</a:t>
            </a:r>
            <a:r>
              <a:rPr lang="ru-RU" sz="2000" dirty="0" err="1"/>
              <a:t>нм</a:t>
            </a:r>
            <a:r>
              <a:rPr lang="ru-RU" sz="2000" dirty="0"/>
              <a:t>)</a:t>
            </a:r>
            <a:br>
              <a:rPr lang="ru-RU" sz="2000" dirty="0"/>
            </a:br>
            <a:r>
              <a:rPr lang="ru-RU" sz="2000" dirty="0"/>
              <a:t>Наиболее распространённые в ЛТ (лазерной терапии) спектральные диапазоны:</a:t>
            </a:r>
            <a:br>
              <a:rPr lang="ru-RU" sz="2000" dirty="0"/>
            </a:br>
            <a:r>
              <a:rPr lang="ru-RU" sz="2000" dirty="0"/>
              <a:t>- 365-405 </a:t>
            </a:r>
            <a:r>
              <a:rPr lang="ru-RU" sz="2000" dirty="0" err="1"/>
              <a:t>нм</a:t>
            </a:r>
            <a:r>
              <a:rPr lang="ru-RU" sz="2000" dirty="0"/>
              <a:t> – ультрафиолетовый (УФ) спектр</a:t>
            </a:r>
            <a:br>
              <a:rPr lang="ru-RU" sz="2000" dirty="0"/>
            </a:br>
            <a:r>
              <a:rPr lang="ru-RU" sz="2000" dirty="0"/>
              <a:t>- 440-445 </a:t>
            </a:r>
            <a:r>
              <a:rPr lang="ru-RU" sz="2000" dirty="0" err="1"/>
              <a:t>нм</a:t>
            </a:r>
            <a:r>
              <a:rPr lang="ru-RU" sz="2000" dirty="0"/>
              <a:t> – синий спектр</a:t>
            </a:r>
            <a:br>
              <a:rPr lang="ru-RU" sz="2000" dirty="0"/>
            </a:br>
            <a:r>
              <a:rPr lang="ru-RU" sz="2000" dirty="0"/>
              <a:t>- 520-525 </a:t>
            </a:r>
            <a:r>
              <a:rPr lang="ru-RU" sz="2000" dirty="0" err="1"/>
              <a:t>нм</a:t>
            </a:r>
            <a:r>
              <a:rPr lang="ru-RU" sz="2000" dirty="0"/>
              <a:t> – зелёный спектр</a:t>
            </a:r>
            <a:br>
              <a:rPr lang="ru-RU" sz="2000" dirty="0"/>
            </a:br>
            <a:r>
              <a:rPr lang="ru-RU" sz="2000" dirty="0"/>
              <a:t>- 635 </a:t>
            </a:r>
            <a:r>
              <a:rPr lang="ru-RU" sz="2000" dirty="0" err="1"/>
              <a:t>нм</a:t>
            </a:r>
            <a:r>
              <a:rPr lang="ru-RU" sz="2000" dirty="0"/>
              <a:t> – красный спектр</a:t>
            </a:r>
            <a:br>
              <a:rPr lang="ru-RU" sz="2000" dirty="0"/>
            </a:br>
            <a:r>
              <a:rPr lang="ru-RU" sz="2000" dirty="0"/>
              <a:t>- 780-785 </a:t>
            </a:r>
            <a:r>
              <a:rPr lang="ru-RU" sz="2000" dirty="0" err="1"/>
              <a:t>нм</a:t>
            </a:r>
            <a:r>
              <a:rPr lang="ru-RU" sz="2000" dirty="0"/>
              <a:t> – инфракрасный (ИК) спектр</a:t>
            </a:r>
            <a:br>
              <a:rPr lang="ru-RU" sz="2000" dirty="0"/>
            </a:br>
            <a:r>
              <a:rPr lang="ru-RU" sz="2000" dirty="0"/>
              <a:t>- 890-904 </a:t>
            </a:r>
            <a:r>
              <a:rPr lang="ru-RU" sz="2000" dirty="0" err="1"/>
              <a:t>нм</a:t>
            </a:r>
            <a:r>
              <a:rPr lang="ru-RU" sz="2000" dirty="0"/>
              <a:t> – инфракрасный (ИК) спектр</a:t>
            </a:r>
          </a:p>
          <a:p>
            <a:r>
              <a:rPr lang="ru-RU" sz="2000" dirty="0"/>
              <a:t>Режим работы лазера: непрерывный, модулированный, импульсный</a:t>
            </a:r>
          </a:p>
          <a:p>
            <a:r>
              <a:rPr lang="ru-RU" sz="2000" dirty="0"/>
              <a:t>Мощность излучения: непрерывный и модулированный режим – милливатты (мВт), импульсный – ватты (Вт)</a:t>
            </a:r>
          </a:p>
        </p:txBody>
      </p:sp>
    </p:spTree>
    <p:extLst>
      <p:ext uri="{BB962C8B-B14F-4D97-AF65-F5344CB8AC3E}">
        <p14:creationId xmlns:p14="http://schemas.microsoft.com/office/powerpoint/2010/main" val="307740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1610FA-123D-4276-A87C-2521736EE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3200" dirty="0"/>
              <a:t>Общие рекомендации по ЛТ спортивных лошадей  (Ягупов Н.А., Москвин С.В.)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CB9F9A-B07C-4D53-A913-5A673F088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При работе с мускулатурой спортивных лошадей я рекомендую</a:t>
            </a:r>
            <a:br>
              <a:rPr lang="ru-RU" dirty="0"/>
            </a:br>
            <a:r>
              <a:rPr lang="ru-RU" dirty="0"/>
              <a:t>проводить </a:t>
            </a:r>
            <a:r>
              <a:rPr lang="ru-RU" dirty="0" err="1"/>
              <a:t>освечивание</a:t>
            </a:r>
            <a:r>
              <a:rPr lang="ru-RU" dirty="0"/>
              <a:t> импульсным ИК НИЛИ зон </a:t>
            </a:r>
            <a:r>
              <a:rPr lang="ru-RU" dirty="0" err="1"/>
              <a:t>предостного</a:t>
            </a:r>
            <a:r>
              <a:rPr lang="ru-RU" dirty="0"/>
              <a:t> мускула в области ветви </a:t>
            </a:r>
            <a:r>
              <a:rPr lang="ru-RU" dirty="0" err="1"/>
              <a:t>предостного</a:t>
            </a:r>
            <a:r>
              <a:rPr lang="ru-RU" dirty="0"/>
              <a:t> нерва и плечеголовной мышцы ближе к области плечевого сустава необходимо для улучшения нервной проводимости и питания мышц. </a:t>
            </a:r>
          </a:p>
          <a:p>
            <a:r>
              <a:rPr lang="ru-RU" dirty="0"/>
              <a:t>Применяется при острых и хронических заболеваниях мышц после травмы, ушибах, а так же при парезе нервов. Импульсное ИК НИЛИ (рек. Аппарат «</a:t>
            </a:r>
            <a:r>
              <a:rPr lang="en-US" dirty="0"/>
              <a:t>LASMIK-VET</a:t>
            </a:r>
            <a:r>
              <a:rPr lang="ru-RU" dirty="0"/>
              <a:t>») длина волны 904 </a:t>
            </a:r>
            <a:r>
              <a:rPr lang="ru-RU" dirty="0" err="1"/>
              <a:t>нм</a:t>
            </a:r>
            <a:r>
              <a:rPr lang="ru-RU" dirty="0"/>
              <a:t>, длительность светового импульса 100 </a:t>
            </a:r>
            <a:r>
              <a:rPr lang="ru-RU" dirty="0" err="1"/>
              <a:t>нс</a:t>
            </a:r>
            <a:r>
              <a:rPr lang="ru-RU" dirty="0"/>
              <a:t>, мощность 60-80 Вт). Частота 10 000 Гц первые 3-5 дней в остром случае и 80 Гц последующие 5-10 дней ежедневно, экспозиция 5 мин. При хроническом течении заболевания применяется комплексное лечение, дополнительно назначается массаж и нестероидные противовоспалительные препараты (НПВС).</a:t>
            </a:r>
            <a:br>
              <a:rPr lang="ru-RU" dirty="0"/>
            </a:br>
            <a:r>
              <a:rPr lang="ru-RU" dirty="0"/>
              <a:t>Методика ЛТ этих областей хорошо сочетается с массажем, мезотерапией, </a:t>
            </a:r>
            <a:r>
              <a:rPr lang="ru-RU" dirty="0" err="1"/>
              <a:t>кинезиотейпированием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281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1610FA-123D-4276-A87C-2521736EE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3200" dirty="0"/>
              <a:t>Общие рекомендации по ЛТ спортивных лошадей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CB9F9A-B07C-4D53-A913-5A673F088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  <a:p>
            <a:r>
              <a:rPr lang="ru-RU" dirty="0"/>
              <a:t>Большое напряжение у спортивных лошадей испытывают мышцы спины и поясницы.</a:t>
            </a:r>
          </a:p>
          <a:p>
            <a:r>
              <a:rPr lang="ru-RU" dirty="0"/>
              <a:t>Применяется импульсное ИК НИЛИ, длина волны 904 </a:t>
            </a:r>
            <a:r>
              <a:rPr lang="ru-RU" dirty="0" err="1"/>
              <a:t>нм</a:t>
            </a:r>
            <a:r>
              <a:rPr lang="ru-RU" dirty="0"/>
              <a:t>, длительность светового импульса 100 </a:t>
            </a:r>
            <a:r>
              <a:rPr lang="ru-RU" dirty="0" err="1"/>
              <a:t>нс</a:t>
            </a:r>
            <a:r>
              <a:rPr lang="ru-RU" dirty="0"/>
              <a:t>, мощность 60-80 Вт), на области грудной части трапециевидной мышцы, длиннейшей мышцы спины и области поясницы и пояснично-спинной фасции. При острых и подострых случаях используют частоту 10 000 Гц в течение 3-5 дней до 10 мин на всю зону. Остальные 5-10 дней, после снятия болезненных ощущений, </a:t>
            </a:r>
            <a:r>
              <a:rPr lang="ru-RU" dirty="0" err="1"/>
              <a:t>освечивание</a:t>
            </a:r>
            <a:r>
              <a:rPr lang="ru-RU" dirty="0"/>
              <a:t> проводится ежедневно, частота 80 Гц.</a:t>
            </a:r>
            <a:br>
              <a:rPr lang="ru-RU" dirty="0"/>
            </a:br>
            <a:r>
              <a:rPr lang="ru-RU" dirty="0"/>
              <a:t>Методика ЛТ этих областей хорошо сочетается с массажем, мезотерапией, </a:t>
            </a:r>
            <a:r>
              <a:rPr lang="ru-RU" dirty="0" err="1"/>
              <a:t>кинезиотейпированием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63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1610FA-123D-4276-A87C-2521736EE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3200" dirty="0"/>
              <a:t>Общие рекомендации по ЛТ спортивных лошадей  (Ягупов Н.А., Москвин С.В.)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CB9F9A-B07C-4D53-A913-5A673F088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Группа мышц задней и внутренней части бедра – основные мышцы, двигающие корпус лошади вперёд и участвующие в прыжках. Травмы этой области с образованием сильнейших спазмов, разрывов и фиброзов – достаточно частое явление. </a:t>
            </a:r>
            <a:r>
              <a:rPr lang="ru-RU" dirty="0" err="1"/>
              <a:t>Освечивание</a:t>
            </a:r>
            <a:r>
              <a:rPr lang="ru-RU" dirty="0"/>
              <a:t> НИЛИ в области мышц и фасций заметно (в 1,5-2 раза) ускоряет лечение и восстановление поражённых мышц. Применяется импульсное ИК НИЛИ (аппарат «</a:t>
            </a:r>
            <a:r>
              <a:rPr lang="en-US" dirty="0"/>
              <a:t>LASMIK-VET</a:t>
            </a:r>
            <a:r>
              <a:rPr lang="ru-RU" dirty="0"/>
              <a:t>»), длина волны 904 </a:t>
            </a:r>
            <a:r>
              <a:rPr lang="ru-RU" dirty="0" err="1"/>
              <a:t>нм</a:t>
            </a:r>
            <a:r>
              <a:rPr lang="ru-RU" dirty="0"/>
              <a:t>, длительность светового импульса 100 </a:t>
            </a:r>
            <a:r>
              <a:rPr lang="ru-RU" dirty="0" err="1"/>
              <a:t>нс</a:t>
            </a:r>
            <a:r>
              <a:rPr lang="ru-RU" dirty="0"/>
              <a:t>, мощность 60-80 Вт). Для снятия болей используют частоту 10 000 Гц в сканирующем режиме, по 5мин на зону, до 20 мин за процедуру в зависимости от площади поражения. На курс 3-5 ежедневных процедур дважды в день, затем 10 ежедневно, частота 80 Гц.</a:t>
            </a:r>
            <a:br>
              <a:rPr lang="ru-RU" dirty="0"/>
            </a:br>
            <a:r>
              <a:rPr lang="ru-RU" dirty="0"/>
              <a:t>Методика ЛТ области полусухожильной мышцы хорошо сочетается с массажем и </a:t>
            </a:r>
            <a:r>
              <a:rPr lang="ru-RU" dirty="0" err="1"/>
              <a:t>кинезиотейпированием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111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1610FA-123D-4276-A87C-2521736EE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3200" dirty="0"/>
              <a:t>Общие рекомендации по ЛТ спортивных лошадей  (Ягупов Н.А., Москвин С.В.)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CB9F9A-B07C-4D53-A913-5A673F088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Повреждение связок и сухожилий конечности лошади – распространённая травма в конном спорте. Успех лечения зависит от возраста лошади, степени и места повреждения, а так же выбора метода и реабилитации.</a:t>
            </a:r>
            <a:br>
              <a:rPr lang="ru-RU" dirty="0"/>
            </a:br>
            <a:r>
              <a:rPr lang="ru-RU" dirty="0"/>
              <a:t>При лечении спортивных лошадей с повреждением связок и сухожилий лучше всего применять импульсное ИК НИЛИ (аппарат «</a:t>
            </a:r>
            <a:r>
              <a:rPr lang="en-US" dirty="0"/>
              <a:t>LASMIK-VET</a:t>
            </a:r>
            <a:r>
              <a:rPr lang="ru-RU" dirty="0"/>
              <a:t>»), длина волны 904 </a:t>
            </a:r>
            <a:r>
              <a:rPr lang="ru-RU" dirty="0" err="1"/>
              <a:t>нм</a:t>
            </a:r>
            <a:r>
              <a:rPr lang="ru-RU" dirty="0"/>
              <a:t>, длительность светового импульса 100 </a:t>
            </a:r>
            <a:r>
              <a:rPr lang="ru-RU" dirty="0" err="1"/>
              <a:t>нс</a:t>
            </a:r>
            <a:r>
              <a:rPr lang="ru-RU" dirty="0"/>
              <a:t>, мощность 60-80 Вт). Необходимо проводить максимальное </a:t>
            </a:r>
            <a:r>
              <a:rPr lang="ru-RU" dirty="0" err="1"/>
              <a:t>освечивание</a:t>
            </a:r>
            <a:r>
              <a:rPr lang="ru-RU" dirty="0"/>
              <a:t> повреждённых тканей с захватом прилегающих тканей с целью улучшения кровотока. Первые 5 дней процедуры проводят дважды в день, последующие 10 дней – однократно. Общее время воздействия на повреждённые ткани от 5 до 15 мин, на один участок – 2 или 5 мин.</a:t>
            </a:r>
          </a:p>
        </p:txBody>
      </p:sp>
    </p:spTree>
    <p:extLst>
      <p:ext uri="{BB962C8B-B14F-4D97-AF65-F5344CB8AC3E}">
        <p14:creationId xmlns:p14="http://schemas.microsoft.com/office/powerpoint/2010/main" val="136938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E50846-16D3-4885-A142-45887209F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116632"/>
            <a:ext cx="6912768" cy="1143000"/>
          </a:xfrm>
        </p:spPr>
        <p:txBody>
          <a:bodyPr>
            <a:noAutofit/>
          </a:bodyPr>
          <a:lstStyle/>
          <a:p>
            <a:pPr algn="r"/>
            <a:r>
              <a:rPr lang="ru-RU" sz="2400" dirty="0"/>
              <a:t>Общие рекомендации по ЛТ спортивных лошадей  (Попова Е.В. рек. для аппаратов </a:t>
            </a:r>
            <a:r>
              <a:rPr lang="en-US" sz="2400" dirty="0"/>
              <a:t>V</a:t>
            </a:r>
            <a:r>
              <a:rPr lang="ru-RU" sz="2400" dirty="0"/>
              <a:t> класса)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9E375729-6273-42D8-93E8-14F4FD20A5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932916"/>
              </p:ext>
            </p:extLst>
          </p:nvPr>
        </p:nvGraphicFramePr>
        <p:xfrm>
          <a:off x="0" y="1283321"/>
          <a:ext cx="9121283" cy="5458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186">
                  <a:extLst>
                    <a:ext uri="{9D8B030D-6E8A-4147-A177-3AD203B41FA5}">
                      <a16:colId xmlns:a16="http://schemas.microsoft.com/office/drawing/2014/main" val="2356235467"/>
                    </a:ext>
                  </a:extLst>
                </a:gridCol>
                <a:gridCol w="1834382">
                  <a:extLst>
                    <a:ext uri="{9D8B030D-6E8A-4147-A177-3AD203B41FA5}">
                      <a16:colId xmlns:a16="http://schemas.microsoft.com/office/drawing/2014/main" val="3661172473"/>
                    </a:ext>
                  </a:extLst>
                </a:gridCol>
                <a:gridCol w="1405978">
                  <a:extLst>
                    <a:ext uri="{9D8B030D-6E8A-4147-A177-3AD203B41FA5}">
                      <a16:colId xmlns:a16="http://schemas.microsoft.com/office/drawing/2014/main" val="2940979985"/>
                    </a:ext>
                  </a:extLst>
                </a:gridCol>
                <a:gridCol w="2195737">
                  <a:extLst>
                    <a:ext uri="{9D8B030D-6E8A-4147-A177-3AD203B41FA5}">
                      <a16:colId xmlns:a16="http://schemas.microsoft.com/office/drawing/2014/main" val="1924001449"/>
                    </a:ext>
                  </a:extLst>
                </a:gridCol>
              </a:tblGrid>
              <a:tr h="378489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Рекомендуемые параметры НИЛТ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071189"/>
                  </a:ext>
                </a:extLst>
              </a:tr>
              <a:tr h="299807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Патология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Доза (Дж/</a:t>
                      </a:r>
                      <a:r>
                        <a:rPr lang="ru-RU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см²)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Мощность (Вт)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Плотность мощности (Вт/</a:t>
                      </a:r>
                      <a:r>
                        <a:rPr lang="ru-RU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см²)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294666"/>
                  </a:ext>
                </a:extLst>
              </a:tr>
              <a:tr h="283867"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Патологии опорно-двигательного аппарата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2320"/>
                  </a:ext>
                </a:extLst>
              </a:tr>
              <a:tr h="283867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Острые поверхностные (</a:t>
                      </a:r>
                      <a:r>
                        <a:rPr lang="ru-RU" sz="1200" dirty="0" err="1">
                          <a:solidFill>
                            <a:srgbClr val="002060"/>
                          </a:solidFill>
                        </a:rPr>
                        <a:t>тендениты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rgbClr val="002060"/>
                          </a:solidFill>
                        </a:rPr>
                        <a:t>3-6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rgbClr val="002060"/>
                          </a:solidFill>
                        </a:rPr>
                        <a:t>0,5-2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513537"/>
                  </a:ext>
                </a:extLst>
              </a:tr>
              <a:tr h="47311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Острые глубокие (закрытые переломы дистальной фаланги)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rgbClr val="002060"/>
                          </a:solidFill>
                        </a:rPr>
                        <a:t>8-15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5-15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rgbClr val="002060"/>
                          </a:solidFill>
                        </a:rPr>
                        <a:t>0,8-3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110404"/>
                  </a:ext>
                </a:extLst>
              </a:tr>
              <a:tr h="327307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Хронические поверхностные (хронический </a:t>
                      </a:r>
                      <a:r>
                        <a:rPr lang="ru-RU" sz="1200" dirty="0" err="1">
                          <a:solidFill>
                            <a:srgbClr val="002060"/>
                          </a:solidFill>
                        </a:rPr>
                        <a:t>тенденит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6-30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1-1,5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982866"/>
                  </a:ext>
                </a:extLst>
              </a:tr>
              <a:tr h="283867"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Хронические заболевания суставов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112262"/>
                  </a:ext>
                </a:extLst>
              </a:tr>
              <a:tr h="283867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Венечный, </a:t>
                      </a:r>
                      <a:r>
                        <a:rPr lang="ru-RU" sz="1200" dirty="0" err="1">
                          <a:solidFill>
                            <a:srgbClr val="002060"/>
                          </a:solidFill>
                        </a:rPr>
                        <a:t>путовый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, запястный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rgbClr val="002060"/>
                          </a:solidFill>
                        </a:rPr>
                        <a:t>10-20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8-15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rgbClr val="002060"/>
                          </a:solidFill>
                        </a:rPr>
                        <a:t>1,5-3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606129"/>
                  </a:ext>
                </a:extLst>
              </a:tr>
              <a:tr h="283867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Скакательный, локоть, колено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15-30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8-15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2-5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762037"/>
                  </a:ext>
                </a:extLst>
              </a:tr>
              <a:tr h="283867"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Повреждение кожи и слизистых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463717"/>
                  </a:ext>
                </a:extLst>
              </a:tr>
              <a:tr h="283867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Острые поверхностные (разрезы кожи, ожоги)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rgbClr val="002060"/>
                          </a:solidFill>
                        </a:rPr>
                        <a:t>2-5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1-3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rgbClr val="002060"/>
                          </a:solidFill>
                        </a:rPr>
                        <a:t>0,2-0,5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793630"/>
                  </a:ext>
                </a:extLst>
              </a:tr>
              <a:tr h="283867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Острые глубокие (проникающие ранения)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0,3-1,5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015469"/>
                  </a:ext>
                </a:extLst>
              </a:tr>
              <a:tr h="283867"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Дерматиты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310944"/>
                  </a:ext>
                </a:extLst>
              </a:tr>
              <a:tr h="283867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Острые поверхностные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2-5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0,1-0,5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985527"/>
                  </a:ext>
                </a:extLst>
              </a:tr>
              <a:tr h="283867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Хронические поверхностные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4-15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2-4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0,3-0,6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005331"/>
                  </a:ext>
                </a:extLst>
              </a:tr>
              <a:tr h="283867"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Боль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778132"/>
                  </a:ext>
                </a:extLst>
              </a:tr>
              <a:tr h="298609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Острая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5-15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5-15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1-3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620957"/>
                  </a:ext>
                </a:extLst>
              </a:tr>
              <a:tr h="250166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Хроническая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10-30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5-15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1,5-3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5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6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C2E2D4-DBCF-4D65-85A0-8649DDE45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Ударно-волновая терапия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02853D-1C3F-4838-B005-391614FB7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Навикулярный</a:t>
            </a:r>
            <a:r>
              <a:rPr lang="ru-RU" sz="2800" dirty="0"/>
              <a:t> синдром (</a:t>
            </a:r>
            <a:r>
              <a:rPr lang="ru-RU" sz="2800" dirty="0" err="1"/>
              <a:t>подотрохлеит</a:t>
            </a:r>
            <a:r>
              <a:rPr lang="ru-RU" sz="2800" dirty="0"/>
              <a:t>)</a:t>
            </a:r>
          </a:p>
          <a:p>
            <a:r>
              <a:rPr lang="ru-RU" sz="1600" dirty="0"/>
              <a:t>Давление – 2-2,5 бар</a:t>
            </a:r>
            <a:br>
              <a:rPr lang="ru-RU" sz="1600" dirty="0"/>
            </a:br>
            <a:r>
              <a:rPr lang="ru-RU" sz="1600" dirty="0"/>
              <a:t>Частота – 12-15 Гц</a:t>
            </a:r>
            <a:br>
              <a:rPr lang="ru-RU" sz="1600" dirty="0"/>
            </a:br>
            <a:r>
              <a:rPr lang="ru-RU" sz="1600" dirty="0"/>
              <a:t>Количество импульсов – 2000</a:t>
            </a:r>
          </a:p>
          <a:p>
            <a:r>
              <a:rPr lang="ru-RU" sz="1600" dirty="0"/>
              <a:t>1 раз в 5-7 дней</a:t>
            </a:r>
          </a:p>
          <a:p>
            <a:r>
              <a:rPr lang="ru-RU" sz="1600" dirty="0"/>
              <a:t>Лошадь стоит, конечность разгружена, удерживается в частично согнутом положении.</a:t>
            </a:r>
          </a:p>
          <a:p>
            <a:r>
              <a:rPr lang="ru-RU" sz="1600" dirty="0"/>
              <a:t>Процедура осуществляется контактным способом с воздействием на область патологии. Если нет возможности работать по области стрелки/подошвы (лошадь подкована на ортопедические подковы), допускается работа по области копытных мякишей.</a:t>
            </a:r>
          </a:p>
          <a:p>
            <a:r>
              <a:rPr lang="ru-RU" sz="1600" dirty="0"/>
              <a:t>Чтобы обеспечить максимальную проводимость ударно-волнового импульса от насадки аппликатора  в области лечения, распределите достаточное количество контактного геля для ультразвукового исследования.</a:t>
            </a:r>
          </a:p>
          <a:p>
            <a:r>
              <a:rPr lang="ru-RU" sz="1600" dirty="0"/>
              <a:t>До начала терапии подайте несколько импульсов в воздух рядом с животным, чтобы дать ему привыкнуть и приучить его к манипуляции.</a:t>
            </a:r>
          </a:p>
          <a:p>
            <a:r>
              <a:rPr lang="ru-RU" sz="1600" dirty="0"/>
              <a:t>Начинайте воздействие за пределами наиболее болезненной области и затем плавно перемещайтесь к участку зоны патологии.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4527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C2E2D4-DBCF-4D65-85A0-8649DDE45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Ударно-волновая терапия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02853D-1C3F-4838-B005-391614FB7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/>
              <a:t>Боль в спине, </a:t>
            </a:r>
            <a:r>
              <a:rPr lang="ru-RU" sz="2800" dirty="0" err="1"/>
              <a:t>миофасциальный</a:t>
            </a:r>
            <a:r>
              <a:rPr lang="ru-RU" sz="2800" dirty="0"/>
              <a:t> синдром длиннейшей мышцы спины, синдром «целующихся позвонков»</a:t>
            </a:r>
          </a:p>
          <a:p>
            <a:r>
              <a:rPr lang="ru-RU" sz="1600" dirty="0"/>
              <a:t>Давление – 2,5-3,5 бар</a:t>
            </a:r>
            <a:br>
              <a:rPr lang="ru-RU" sz="1600" dirty="0"/>
            </a:br>
            <a:r>
              <a:rPr lang="ru-RU" sz="1600" dirty="0"/>
              <a:t>Частота – 12-7 Гц</a:t>
            </a:r>
            <a:br>
              <a:rPr lang="ru-RU" sz="1600" dirty="0"/>
            </a:br>
            <a:r>
              <a:rPr lang="ru-RU" sz="1600" dirty="0"/>
              <a:t>Количество импульсов – 2000-2500 на каждую сторону спины и поясницы</a:t>
            </a:r>
          </a:p>
          <a:p>
            <a:r>
              <a:rPr lang="ru-RU" sz="1600" dirty="0"/>
              <a:t>1 раз в 5-7 дней</a:t>
            </a:r>
          </a:p>
          <a:p>
            <a:r>
              <a:rPr lang="ru-RU" sz="1600" dirty="0"/>
              <a:t>Лошадь стоит</a:t>
            </a:r>
          </a:p>
          <a:p>
            <a:r>
              <a:rPr lang="ru-RU" sz="1600" dirty="0"/>
              <a:t>Процедура осуществляется контактным способом с воздействием на область патологии. </a:t>
            </a:r>
          </a:p>
          <a:p>
            <a:r>
              <a:rPr lang="ru-RU" sz="1600" dirty="0"/>
              <a:t>Чтобы обеспечить максимальную проводимость ударно-волнового импульса от насадки аппликатора  в области лечения, распределите достаточное количество контактного геля для ультразвукового исследования. При наличии длинной шерсти у лошади её рекомендуется забрить. Не прикладывайте аппликатор в проекции остистых отростков позвонков.</a:t>
            </a:r>
          </a:p>
          <a:p>
            <a:r>
              <a:rPr lang="ru-RU" sz="1600" dirty="0"/>
              <a:t>До начала терапии подайте несколько импульсов в воздух рядом с животным, чтобы дать ему привыкнуть и приучить его к манипуляции.</a:t>
            </a:r>
          </a:p>
          <a:p>
            <a:r>
              <a:rPr lang="ru-RU" sz="1600" dirty="0"/>
              <a:t>Начинайте воздействие за пределами наиболее болезненной области и затем плавно перемещайтесь к участку зоны патологии.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12797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C2E2D4-DBCF-4D65-85A0-8649DDE45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Ударно-волновая терапия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02853D-1C3F-4838-B005-391614FB7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Бурсит</a:t>
            </a:r>
          </a:p>
          <a:p>
            <a:r>
              <a:rPr lang="ru-RU" sz="1600" dirty="0"/>
              <a:t>Давление – 1,5-2,5 бар</a:t>
            </a:r>
            <a:br>
              <a:rPr lang="ru-RU" sz="1600" dirty="0"/>
            </a:br>
            <a:r>
              <a:rPr lang="ru-RU" sz="1600" dirty="0"/>
              <a:t>Частота – 11-15 Гц</a:t>
            </a:r>
            <a:br>
              <a:rPr lang="ru-RU" sz="1600" dirty="0"/>
            </a:br>
            <a:r>
              <a:rPr lang="ru-RU" sz="1600" dirty="0"/>
              <a:t>Количество импульсов – 1500-2000</a:t>
            </a:r>
          </a:p>
          <a:p>
            <a:r>
              <a:rPr lang="ru-RU" sz="1600" dirty="0"/>
              <a:t>1 раз в 5-7 дней</a:t>
            </a:r>
          </a:p>
          <a:p>
            <a:r>
              <a:rPr lang="ru-RU" sz="1600" dirty="0"/>
              <a:t>Лошадь стоит, конечность разгружена, удерживается в частично согнутом положении.</a:t>
            </a:r>
          </a:p>
          <a:p>
            <a:r>
              <a:rPr lang="ru-RU" sz="1600" dirty="0"/>
              <a:t>Процедура осуществляется контактным способом с воздействием на область патологии. </a:t>
            </a:r>
          </a:p>
          <a:p>
            <a:r>
              <a:rPr lang="ru-RU" sz="1600" dirty="0"/>
              <a:t>Чтобы обеспечить максимальную проводимость ударно-волнового импульса от насадки аппликатора  в области лечения, распределите достаточное количество контактного геля для ультразвукового исследования. При наличии длинной шерсти у лошади её рекомендуется забрить. Не прикладывайте в проекцию суставной щели.</a:t>
            </a:r>
          </a:p>
          <a:p>
            <a:r>
              <a:rPr lang="ru-RU" sz="1600" dirty="0"/>
              <a:t>До начала терапии подайте несколько импульсов в воздух рядом с животным, чтобы дать ему привыкнуть и приучить его к манипуляции.</a:t>
            </a:r>
          </a:p>
          <a:p>
            <a:r>
              <a:rPr lang="ru-RU" sz="1600" dirty="0"/>
              <a:t>Начинайте воздействие за пределами наиболее болезненной области и затем плавно перемещайтесь к участку зоны патологии.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316622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C2E2D4-DBCF-4D65-85A0-8649DDE45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Ударно-волновая терапия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02853D-1C3F-4838-B005-391614FB7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err="1"/>
              <a:t>Несрастающийся</a:t>
            </a:r>
            <a:r>
              <a:rPr lang="ru-RU" sz="2800" dirty="0"/>
              <a:t> перелом</a:t>
            </a:r>
          </a:p>
          <a:p>
            <a:r>
              <a:rPr lang="ru-RU" sz="1600" dirty="0"/>
              <a:t>Давление – 2 бар</a:t>
            </a:r>
            <a:br>
              <a:rPr lang="ru-RU" sz="1600" dirty="0"/>
            </a:br>
            <a:r>
              <a:rPr lang="ru-RU" sz="1600" dirty="0"/>
              <a:t>Частота – 12-15 Гц</a:t>
            </a:r>
            <a:br>
              <a:rPr lang="ru-RU" sz="1600" dirty="0"/>
            </a:br>
            <a:r>
              <a:rPr lang="ru-RU" sz="1600" dirty="0"/>
              <a:t>Количество импульсов – 1500-2500</a:t>
            </a:r>
          </a:p>
          <a:p>
            <a:r>
              <a:rPr lang="ru-RU" sz="1600" dirty="0"/>
              <a:t>1 раз в 5-7 дней</a:t>
            </a:r>
          </a:p>
          <a:p>
            <a:r>
              <a:rPr lang="ru-RU" sz="1600" dirty="0"/>
              <a:t>Лошадь стоит, конечность разгружена, удерживается в частично согнутом положении.</a:t>
            </a:r>
          </a:p>
          <a:p>
            <a:r>
              <a:rPr lang="ru-RU" sz="1600" dirty="0"/>
              <a:t>Процедура осуществляется контактным способом с воздействием на область патологии. </a:t>
            </a:r>
          </a:p>
          <a:p>
            <a:r>
              <a:rPr lang="ru-RU" sz="1600" dirty="0"/>
              <a:t>Чтобы обеспечить максимальную проводимость ударно-волнового импульса от насадки аппликатора  в области лечения, распределите достаточное количество контактного геля для ультразвукового исследования. При наличии длинной шерсти у лошади её рекомендуется забрить. Если подвергающийся лечению перелом находится под слоем мягких тканей толщиной не менее 3-4 с, давление можно увеличить до 3 бар, а частоту понизить до 10-12 Гц.</a:t>
            </a:r>
          </a:p>
          <a:p>
            <a:r>
              <a:rPr lang="ru-RU" sz="1600" dirty="0"/>
              <a:t>До начала терапии подайте несколько импульсов в воздух рядом с животным, чтобы дать ему привыкнуть и приучить его к манипуляции.</a:t>
            </a:r>
          </a:p>
          <a:p>
            <a:r>
              <a:rPr lang="ru-RU" sz="1600" dirty="0"/>
              <a:t>Начинайте воздействие за пределами наиболее болезненной области и затем плавно перемещайтесь к участку зоны патологии.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920571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C2E2D4-DBCF-4D65-85A0-8649DDE45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Ударно-волновая терапия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02853D-1C3F-4838-B005-391614FB7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Тенденит</a:t>
            </a:r>
            <a:endParaRPr lang="ru-RU" sz="2800" dirty="0"/>
          </a:p>
          <a:p>
            <a:r>
              <a:rPr lang="ru-RU" sz="1600" dirty="0"/>
              <a:t>Давление – 1,5-2,3 бар</a:t>
            </a:r>
            <a:br>
              <a:rPr lang="ru-RU" sz="1600" dirty="0"/>
            </a:br>
            <a:r>
              <a:rPr lang="ru-RU" sz="1600" dirty="0"/>
              <a:t>Частота – 12 Гц</a:t>
            </a:r>
            <a:br>
              <a:rPr lang="ru-RU" sz="1600" dirty="0"/>
            </a:br>
            <a:r>
              <a:rPr lang="ru-RU" sz="1600" dirty="0"/>
              <a:t>Количество импульсов – 1500-2500</a:t>
            </a:r>
          </a:p>
          <a:p>
            <a:r>
              <a:rPr lang="ru-RU" sz="1600" dirty="0"/>
              <a:t>1 раз в 5-7 дней</a:t>
            </a:r>
          </a:p>
          <a:p>
            <a:r>
              <a:rPr lang="ru-RU" sz="1600" dirty="0"/>
              <a:t>Лошадь стоит, конечность разгружена, удерживается в частично согнутом положении.</a:t>
            </a:r>
          </a:p>
          <a:p>
            <a:r>
              <a:rPr lang="ru-RU" sz="1600" dirty="0"/>
              <a:t>Процедура осуществляется контактным способом с воздействием на область патологии. </a:t>
            </a:r>
          </a:p>
          <a:p>
            <a:r>
              <a:rPr lang="ru-RU" sz="1600" dirty="0"/>
              <a:t>Чтобы обеспечить максимальную проводимость ударно-волнового импульса от насадки аппликатора  в области лечения, распределите достаточное количество контактного геля для ультразвукового исследования. При наличии длинной шерсти у лошади её рекомендуется забрить. Перемещайте аппликатор вдоль направления сухожилия.</a:t>
            </a:r>
          </a:p>
          <a:p>
            <a:r>
              <a:rPr lang="ru-RU" sz="1600" dirty="0"/>
              <a:t>До начала терапии подайте несколько импульсов в воздух рядом с животным, чтобы дать ему привыкнуть и приучить его к манипуляции.</a:t>
            </a:r>
          </a:p>
          <a:p>
            <a:r>
              <a:rPr lang="ru-RU" sz="1600" dirty="0"/>
              <a:t>Начинайте воздействие за пределами наиболее болезненной области и затем плавно перемещайтесь к участку зоны патологии.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309595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B6E1C4-D40C-4A7E-9A81-EA0129DC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Низкоинтенсивное лазерное излучение (НИЛИ)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0937EC-9688-4C70-8E0A-69AB5DB06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Частота повторения импульсов (модуляции) в единицу времени (секунду) – герцы (Гц, 1/с)</a:t>
            </a:r>
            <a:br>
              <a:rPr lang="ru-RU" sz="2000" dirty="0"/>
            </a:br>
            <a:endParaRPr lang="ru-RU" sz="2000" dirty="0"/>
          </a:p>
          <a:p>
            <a:r>
              <a:rPr lang="ru-RU" sz="2000" dirty="0"/>
              <a:t>У импульсных лазеров – длительность светового импульса – постоянная величина (чаще всего 100-150 </a:t>
            </a:r>
            <a:r>
              <a:rPr lang="ru-RU" sz="2000" dirty="0" err="1"/>
              <a:t>нс</a:t>
            </a:r>
            <a:r>
              <a:rPr lang="ru-RU" sz="2000" dirty="0"/>
              <a:t>)</a:t>
            </a:r>
          </a:p>
          <a:p>
            <a:r>
              <a:rPr lang="ru-RU" sz="2000" dirty="0"/>
              <a:t>Площадь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освечивания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– квадратные сантиметры (</a:t>
            </a:r>
            <a:r>
              <a:rPr lang="ru-RU" sz="2000" i="0" dirty="0">
                <a:solidFill>
                  <a:schemeClr val="accent1">
                    <a:lumMod val="50000"/>
                  </a:schemeClr>
                </a:solidFill>
                <a:effectLst/>
              </a:rPr>
              <a:t>см²)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Плотность мощности – ватты или милливатты на квадратный сантиметр (Вт/</a:t>
            </a:r>
            <a:r>
              <a:rPr lang="ru-RU" sz="2000" i="0" dirty="0">
                <a:solidFill>
                  <a:schemeClr val="accent1">
                    <a:lumMod val="50000"/>
                  </a:schemeClr>
                </a:solidFill>
                <a:effectLst/>
              </a:rPr>
              <a:t>см² или мВт/см²)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Экспозиция (время действия) на одну область (зону) и общее время за процедуру – секунды (с) или минуты (мин)</a:t>
            </a:r>
          </a:p>
          <a:p>
            <a:r>
              <a:rPr lang="ru-RU" sz="2000" i="0" dirty="0">
                <a:solidFill>
                  <a:schemeClr val="accent1">
                    <a:lumMod val="50000"/>
                  </a:schemeClr>
                </a:solidFill>
                <a:effectLst/>
              </a:rPr>
              <a:t>Количество процедур на курс и периодичность их проведения.</a:t>
            </a:r>
          </a:p>
          <a:p>
            <a:pPr marL="0" indent="0">
              <a:buNone/>
            </a:pPr>
            <a:endParaRPr lang="ru-RU" sz="2000" i="0" dirty="0"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endParaRPr lang="ru-RU" sz="2000" i="0" dirty="0"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endParaRPr lang="ru-RU" sz="2000" i="0" dirty="0">
              <a:solidFill>
                <a:schemeClr val="tx2"/>
              </a:solidFill>
              <a:effectLst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9301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C2E2D4-DBCF-4D65-85A0-8649DDE45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Ударно-волновая терапия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02853D-1C3F-4838-B005-391614FB7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err="1"/>
              <a:t>Кальцификаты</a:t>
            </a:r>
            <a:r>
              <a:rPr lang="ru-RU" sz="2800" dirty="0"/>
              <a:t> в сухожилиях</a:t>
            </a:r>
          </a:p>
          <a:p>
            <a:r>
              <a:rPr lang="ru-RU" sz="1600" dirty="0"/>
              <a:t>Давление – 2,5-4 бар</a:t>
            </a:r>
            <a:br>
              <a:rPr lang="ru-RU" sz="1600" dirty="0"/>
            </a:br>
            <a:r>
              <a:rPr lang="ru-RU" sz="1600" dirty="0"/>
              <a:t>Частота – 11-15 Гц</a:t>
            </a:r>
            <a:br>
              <a:rPr lang="ru-RU" sz="1600" dirty="0"/>
            </a:br>
            <a:r>
              <a:rPr lang="ru-RU" sz="1600" dirty="0"/>
              <a:t>Количество импульсов – 1500-2500</a:t>
            </a:r>
          </a:p>
          <a:p>
            <a:r>
              <a:rPr lang="ru-RU" sz="1600" dirty="0"/>
              <a:t>1 раз в 5-7 дней</a:t>
            </a:r>
          </a:p>
          <a:p>
            <a:r>
              <a:rPr lang="ru-RU" sz="1600" dirty="0"/>
              <a:t>Лошадь стоит, конечность разгружена, удерживается в частично согнутом положении.</a:t>
            </a:r>
          </a:p>
          <a:p>
            <a:r>
              <a:rPr lang="ru-RU" sz="1600" dirty="0"/>
              <a:t>Процедура осуществляется контактным способом с воздействием на область патологии. </a:t>
            </a:r>
          </a:p>
          <a:p>
            <a:r>
              <a:rPr lang="ru-RU" sz="1600" dirty="0"/>
              <a:t>Чтобы обеспечить максимальную проводимость ударно-волнового импульса от насадки аппликатора  в области лечения, распределите достаточное количество контактного геля для ультразвукового исследования. При наличии длинной шерсти у лошади её рекомендуется забрить. Перемещайте аппликатор вдоль направления сухожилия. Приучайте лошадь к повышению давления постепенно, помните, 4 бар – болезненные ощущения.</a:t>
            </a:r>
          </a:p>
          <a:p>
            <a:r>
              <a:rPr lang="ru-RU" sz="1600" dirty="0"/>
              <a:t>До начала терапии подайте несколько импульсов в воздух рядом с животным, чтобы дать ему привыкнуть и приучить его к манипуляции.</a:t>
            </a:r>
          </a:p>
          <a:p>
            <a:r>
              <a:rPr lang="ru-RU" sz="1600" dirty="0"/>
              <a:t>Начинайте воздействие за пределами наиболее болезненной области и затем плавно перемещайтесь к участку зоны патологии.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597197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F44EE5-D0B0-46F7-9BFC-49E931A50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Ударно-волновая терапия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396A3E-AA88-40E5-8BA8-C8527A5DE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Примечания:</a:t>
            </a:r>
          </a:p>
          <a:p>
            <a:r>
              <a:rPr lang="ru-RU" sz="1600" dirty="0"/>
              <a:t>После проведения ударно-волновой терапии рекомендуется обеспечить лошади покой до конца дня, на следующий день – шаговое проводки. Далее лошадь возвращается к своему обычному режиму (или продолжает </a:t>
            </a:r>
            <a:r>
              <a:rPr lang="ru-RU" sz="1600" dirty="0" err="1"/>
              <a:t>реабилитологический</a:t>
            </a:r>
            <a:r>
              <a:rPr lang="ru-RU" sz="1600" dirty="0"/>
              <a:t> режим).</a:t>
            </a:r>
          </a:p>
          <a:p>
            <a:r>
              <a:rPr lang="ru-RU" sz="1600" dirty="0"/>
              <a:t>Побочные эффекты ударно-волновой терапии встречаются редко. Даже если они появляются, то, как правило, проходят к следующему дню. Наиболее часто встречающимися побочными эффектами является временное изменение чувствительности в зоне лечения (гиперчувствительность или умеренная боль), а так же временный и локализованный отёк.</a:t>
            </a:r>
          </a:p>
        </p:txBody>
      </p:sp>
    </p:spTree>
    <p:extLst>
      <p:ext uri="{BB962C8B-B14F-4D97-AF65-F5344CB8AC3E}">
        <p14:creationId xmlns:p14="http://schemas.microsoft.com/office/powerpoint/2010/main" val="138996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C043ED-D251-4071-8B4A-4A3D9D222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16632"/>
            <a:ext cx="7416824" cy="1143000"/>
          </a:xfrm>
        </p:spPr>
        <p:txBody>
          <a:bodyPr>
            <a:normAutofit/>
          </a:bodyPr>
          <a:lstStyle/>
          <a:p>
            <a:pPr algn="r"/>
            <a:r>
              <a:rPr lang="ru-RU" sz="3200" dirty="0"/>
              <a:t>Регламент </a:t>
            </a:r>
            <a:r>
              <a:rPr lang="en-US" sz="3200" dirty="0"/>
              <a:t>FEI</a:t>
            </a:r>
            <a:r>
              <a:rPr lang="ru-RU" sz="3200" dirty="0"/>
              <a:t>, поддерживающая терапия во время соревнований</a:t>
            </a:r>
            <a:r>
              <a:rPr lang="en-US" sz="3200" dirty="0"/>
              <a:t> (2023</a:t>
            </a:r>
            <a:r>
              <a:rPr lang="ru-RU" sz="3200" dirty="0"/>
              <a:t>г.)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0121CF-848F-49A0-AA88-59EE42C72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824535"/>
          </a:xfrm>
        </p:spPr>
        <p:txBody>
          <a:bodyPr>
            <a:normAutofit fontScale="62500" lnSpcReduction="20000"/>
          </a:bodyPr>
          <a:lstStyle/>
          <a:p>
            <a:r>
              <a:rPr lang="ru-RU" sz="2900" b="1" dirty="0"/>
              <a:t>ГЛАВА VII. ПОДДЕРЖИВАЮЩАЯ ТЕРАПИЯ</a:t>
            </a:r>
          </a:p>
          <a:p>
            <a:r>
              <a:rPr lang="ru-RU" sz="2900" b="1" dirty="0"/>
              <a:t>Статья 54. Поддерживающая терапия, разрешенная без ограничений. </a:t>
            </a:r>
          </a:p>
          <a:p>
            <a:r>
              <a:rPr lang="ru-RU" sz="2900" dirty="0"/>
              <a:t>1. Поддерживающая терапия, разрешенная без ограничений, включает в себя: </a:t>
            </a:r>
          </a:p>
          <a:p>
            <a:pPr marL="0" indent="0">
              <a:buNone/>
            </a:pPr>
            <a:r>
              <a:rPr lang="ru-RU" sz="2900" dirty="0"/>
              <a:t>а) оборудование, использующее статическое магнитное поле (магнитные попоны, магнитные накладки на ноги и шею); </a:t>
            </a:r>
          </a:p>
          <a:p>
            <a:pPr marL="0" indent="0">
              <a:buNone/>
            </a:pPr>
            <a:r>
              <a:rPr lang="ru-RU" sz="2900" dirty="0"/>
              <a:t>б) приборы, создающие низкочастотное пульсирующее электромагнитное поле (PEMF) (например, электромагнитные попоны и </a:t>
            </a:r>
            <a:r>
              <a:rPr lang="ru-RU" sz="2900" dirty="0" err="1"/>
              <a:t>ногавки</a:t>
            </a:r>
            <a:r>
              <a:rPr lang="ru-RU" sz="2900" dirty="0"/>
              <a:t> с батарейным электропитанием, </a:t>
            </a:r>
            <a:r>
              <a:rPr lang="ru-RU" sz="2900" dirty="0" err="1"/>
              <a:t>цитоволны</a:t>
            </a:r>
            <a:r>
              <a:rPr lang="ru-RU" sz="2900" dirty="0"/>
              <a:t>); </a:t>
            </a:r>
          </a:p>
          <a:p>
            <a:pPr marL="0" indent="0">
              <a:buNone/>
            </a:pPr>
            <a:r>
              <a:rPr lang="ru-RU" sz="2900" dirty="0"/>
              <a:t>в) лазерная терапия, использующая лазеры класса от I до III; 42 </a:t>
            </a:r>
          </a:p>
          <a:p>
            <a:pPr marL="0" indent="0">
              <a:buNone/>
            </a:pPr>
            <a:r>
              <a:rPr lang="ru-RU" sz="2900" dirty="0"/>
              <a:t>г) массаж и массажное оборудование (</a:t>
            </a:r>
            <a:r>
              <a:rPr lang="ru-RU" sz="2900" dirty="0" err="1"/>
              <a:t>Equissage</a:t>
            </a:r>
            <a:r>
              <a:rPr lang="ru-RU" sz="2900" dirty="0"/>
              <a:t>); </a:t>
            </a:r>
          </a:p>
          <a:p>
            <a:pPr marL="0" indent="0">
              <a:buNone/>
            </a:pPr>
            <a:r>
              <a:rPr lang="ru-RU" sz="2900" dirty="0"/>
              <a:t>д) оборудование для охлаждения; </a:t>
            </a:r>
          </a:p>
          <a:p>
            <a:pPr marL="0" indent="0">
              <a:buNone/>
            </a:pPr>
            <a:r>
              <a:rPr lang="ru-RU" sz="2900" dirty="0"/>
              <a:t>е) приборы для светодиодной терапии; </a:t>
            </a:r>
          </a:p>
          <a:p>
            <a:pPr marL="0" indent="0">
              <a:buNone/>
            </a:pPr>
            <a:r>
              <a:rPr lang="ru-RU" sz="2900" dirty="0"/>
              <a:t>ж) охлаждающие и согревающие накладки; </a:t>
            </a:r>
          </a:p>
          <a:p>
            <a:pPr marL="0" indent="0">
              <a:buNone/>
            </a:pPr>
            <a:r>
              <a:rPr lang="ru-RU" sz="2900" dirty="0"/>
              <a:t>з) ионные </a:t>
            </a:r>
            <a:r>
              <a:rPr lang="ru-RU" sz="2900" dirty="0" err="1"/>
              <a:t>ногавки</a:t>
            </a:r>
            <a:r>
              <a:rPr lang="ru-RU" sz="2900" dirty="0"/>
              <a:t>; </a:t>
            </a:r>
          </a:p>
          <a:p>
            <a:pPr marL="0" indent="0">
              <a:buNone/>
            </a:pPr>
            <a:r>
              <a:rPr lang="ru-RU" sz="2900" dirty="0"/>
              <a:t>и) </a:t>
            </a:r>
            <a:r>
              <a:rPr lang="ru-RU" sz="2900" dirty="0" err="1"/>
              <a:t>кинезио-тейпинг</a:t>
            </a:r>
            <a:r>
              <a:rPr lang="ru-RU" sz="2900" dirty="0"/>
              <a:t>; </a:t>
            </a:r>
          </a:p>
          <a:p>
            <a:pPr marL="0" indent="0">
              <a:buNone/>
            </a:pPr>
            <a:r>
              <a:rPr lang="ru-RU" sz="2900" dirty="0"/>
              <a:t>к) вибрационные платформы.</a:t>
            </a:r>
          </a:p>
          <a:p>
            <a:r>
              <a:rPr lang="ru-RU" sz="2900" dirty="0"/>
              <a:t>9. Неограниченная поддерживающая терапия может проводиться в конюшне, где содержится лошадь.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054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C043ED-D251-4071-8B4A-4A3D9D222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16632"/>
            <a:ext cx="7416824" cy="1143000"/>
          </a:xfrm>
        </p:spPr>
        <p:txBody>
          <a:bodyPr>
            <a:normAutofit/>
          </a:bodyPr>
          <a:lstStyle/>
          <a:p>
            <a:pPr algn="r"/>
            <a:r>
              <a:rPr lang="ru-RU" sz="3200" dirty="0"/>
              <a:t>Регламент </a:t>
            </a:r>
            <a:r>
              <a:rPr lang="en-US" sz="3200" dirty="0"/>
              <a:t>FEI</a:t>
            </a:r>
            <a:r>
              <a:rPr lang="ru-RU" sz="3200" dirty="0"/>
              <a:t>, поддерживающая терапия во время соревнований</a:t>
            </a:r>
            <a:r>
              <a:rPr lang="en-US" sz="3200" dirty="0"/>
              <a:t> (2023</a:t>
            </a:r>
            <a:r>
              <a:rPr lang="ru-RU" sz="3200" dirty="0"/>
              <a:t>г.)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0121CF-848F-49A0-AA88-59EE42C72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916832"/>
            <a:ext cx="8856984" cy="4752527"/>
          </a:xfrm>
        </p:spPr>
        <p:txBody>
          <a:bodyPr>
            <a:noAutofit/>
          </a:bodyPr>
          <a:lstStyle/>
          <a:p>
            <a:r>
              <a:rPr lang="ru-RU" sz="1800" b="1" dirty="0"/>
              <a:t>Статья 55. Ограниченно разрешенная поддерживающая терапия. </a:t>
            </a:r>
          </a:p>
          <a:p>
            <a:r>
              <a:rPr lang="ru-RU" sz="1800" dirty="0"/>
              <a:t>1. Ограниченно разрешенная поддерживающая терапия включает в себя: </a:t>
            </a:r>
            <a:br>
              <a:rPr lang="ru-RU" sz="1800" dirty="0"/>
            </a:br>
            <a:r>
              <a:rPr lang="ru-RU" sz="1800" dirty="0"/>
              <a:t>а) аппараты электротерапии; </a:t>
            </a:r>
            <a:br>
              <a:rPr lang="ru-RU" sz="1800" dirty="0"/>
            </a:br>
            <a:r>
              <a:rPr lang="ru-RU" sz="1800" dirty="0"/>
              <a:t>б) аппараты для ультразвуковой терапии; </a:t>
            </a:r>
            <a:br>
              <a:rPr lang="ru-RU" sz="1800" dirty="0"/>
            </a:br>
            <a:r>
              <a:rPr lang="ru-RU" sz="1800" dirty="0"/>
              <a:t>в) вакуумная терапия; </a:t>
            </a:r>
            <a:br>
              <a:rPr lang="ru-RU" sz="1800" dirty="0"/>
            </a:br>
            <a:r>
              <a:rPr lang="ru-RU" sz="1800" dirty="0"/>
              <a:t>г) физическое воздействие (физиотерапия, акупрессура, массаж триггерных точек, </a:t>
            </a:r>
            <a:r>
              <a:rPr lang="ru-RU" sz="1800" dirty="0" err="1"/>
              <a:t>миофасциальный</a:t>
            </a:r>
            <a:r>
              <a:rPr lang="ru-RU" sz="1800" dirty="0"/>
              <a:t> массаж, остеопатия, </a:t>
            </a:r>
            <a:r>
              <a:rPr lang="ru-RU" sz="1800" dirty="0" err="1"/>
              <a:t>хиропрактика</a:t>
            </a:r>
            <a:r>
              <a:rPr lang="ru-RU" sz="1800" dirty="0"/>
              <a:t> и спинальная терапия). </a:t>
            </a:r>
          </a:p>
          <a:p>
            <a:endParaRPr lang="ru-RU" sz="1800" dirty="0"/>
          </a:p>
          <a:p>
            <a:r>
              <a:rPr lang="ru-RU" sz="1800" b="1" dirty="0"/>
              <a:t>Статья 56. Акупунктура. </a:t>
            </a:r>
          </a:p>
          <a:p>
            <a:r>
              <a:rPr lang="ru-RU" sz="1800" dirty="0"/>
              <a:t>1. Акупунктура разрешена. Однако она может проводиться только в присутствии ОЛВС/ОВС, который должен наблюдать за лошадью в течение всей процедуры. </a:t>
            </a:r>
          </a:p>
          <a:p>
            <a:r>
              <a:rPr lang="ru-RU" sz="1800" dirty="0"/>
              <a:t>2. Разрешено применять только сплошные иглы (без внутреннего канала). 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06757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C043ED-D251-4071-8B4A-4A3D9D222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16632"/>
            <a:ext cx="7416824" cy="1143000"/>
          </a:xfrm>
        </p:spPr>
        <p:txBody>
          <a:bodyPr>
            <a:normAutofit/>
          </a:bodyPr>
          <a:lstStyle/>
          <a:p>
            <a:pPr algn="r"/>
            <a:r>
              <a:rPr lang="ru-RU" sz="3200" dirty="0"/>
              <a:t>Регламент </a:t>
            </a:r>
            <a:r>
              <a:rPr lang="en-US" sz="3200" dirty="0"/>
              <a:t>FEI</a:t>
            </a:r>
            <a:r>
              <a:rPr lang="ru-RU" sz="3200" dirty="0"/>
              <a:t>, поддерживающая терапия во время соревнований</a:t>
            </a:r>
            <a:r>
              <a:rPr lang="en-US" sz="3200" dirty="0"/>
              <a:t> (2023</a:t>
            </a:r>
            <a:r>
              <a:rPr lang="ru-RU" sz="3200" dirty="0"/>
              <a:t>г.)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0121CF-848F-49A0-AA88-59EE42C72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916832"/>
            <a:ext cx="8856984" cy="4752527"/>
          </a:xfrm>
        </p:spPr>
        <p:txBody>
          <a:bodyPr>
            <a:noAutofit/>
          </a:bodyPr>
          <a:lstStyle/>
          <a:p>
            <a:r>
              <a:rPr lang="ru-RU" sz="1800" b="1" dirty="0"/>
              <a:t>Статья 57. Запрещенные методы поддерживающей терапии.</a:t>
            </a:r>
          </a:p>
          <a:p>
            <a:r>
              <a:rPr lang="ru-RU" sz="1800" dirty="0"/>
              <a:t> 1. Во время соревнований запрещено использовать лазеры IV класса.</a:t>
            </a:r>
          </a:p>
          <a:p>
            <a:r>
              <a:rPr lang="ru-RU" sz="1800" dirty="0"/>
              <a:t> 2. На всех соревнованиях ФКСР запрещено применение электроакупунктуры и акупунктуры с прижиганием. </a:t>
            </a:r>
          </a:p>
          <a:p>
            <a:r>
              <a:rPr lang="ru-RU" sz="1800" dirty="0"/>
              <a:t>3. Криотерапию и ударно-волновую терапию запрещено применять на соревнованиях ФКСР и за 5 дней до них. </a:t>
            </a:r>
          </a:p>
          <a:p>
            <a:r>
              <a:rPr lang="ru-RU" sz="1800" dirty="0"/>
              <a:t>4. На соревнованиях ФКСР запрещено применение диатермии. </a:t>
            </a:r>
          </a:p>
          <a:p>
            <a:r>
              <a:rPr lang="ru-RU" sz="1800" dirty="0"/>
              <a:t>5. </a:t>
            </a:r>
            <a:r>
              <a:rPr lang="ru-RU" sz="1800" dirty="0" err="1"/>
              <a:t>Кинезиотейпинг</a:t>
            </a:r>
            <a:r>
              <a:rPr lang="ru-RU" sz="1800" dirty="0"/>
              <a:t> разрешен только на территории конюшен. За пределами этой территории его использование запрещено.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00345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</p:spPr>
        <p:txBody>
          <a:bodyPr>
            <a:normAutofit/>
          </a:bodyPr>
          <a:lstStyle/>
          <a:p>
            <a:pPr algn="r"/>
            <a:r>
              <a:rPr lang="ru-RU" sz="3200" dirty="0"/>
              <a:t>Общие рекомендации по ЛТ спортивных лошадей  (Ягупов Н.А., Москвин С.В.)</a:t>
            </a:r>
          </a:p>
        </p:txBody>
      </p:sp>
      <p:sp>
        <p:nvSpPr>
          <p:cNvPr id="3" name="Freeform 2"/>
          <p:cNvSpPr>
            <a:spLocks/>
          </p:cNvSpPr>
          <p:nvPr/>
        </p:nvSpPr>
        <p:spPr bwMode="gray">
          <a:xfrm rot="3046289" flipH="1">
            <a:off x="3856097" y="817368"/>
            <a:ext cx="2321494" cy="3823215"/>
          </a:xfrm>
          <a:custGeom>
            <a:avLst/>
            <a:gdLst/>
            <a:ahLst/>
            <a:cxnLst>
              <a:cxn ang="0">
                <a:pos x="1467" y="1246"/>
              </a:cxn>
              <a:cxn ang="0">
                <a:pos x="1444" y="1390"/>
              </a:cxn>
              <a:cxn ang="0">
                <a:pos x="1400" y="1529"/>
              </a:cxn>
              <a:cxn ang="0">
                <a:pos x="1339" y="1662"/>
              </a:cxn>
              <a:cxn ang="0">
                <a:pos x="1267" y="1784"/>
              </a:cxn>
              <a:cxn ang="0">
                <a:pos x="1187" y="1898"/>
              </a:cxn>
              <a:cxn ang="0">
                <a:pos x="1102" y="2002"/>
              </a:cxn>
              <a:cxn ang="0">
                <a:pos x="1019" y="2094"/>
              </a:cxn>
              <a:cxn ang="0">
                <a:pos x="939" y="2174"/>
              </a:cxn>
              <a:cxn ang="0">
                <a:pos x="866" y="2239"/>
              </a:cxn>
              <a:cxn ang="0">
                <a:pos x="806" y="2290"/>
              </a:cxn>
              <a:cxn ang="0">
                <a:pos x="763" y="2325"/>
              </a:cxn>
              <a:cxn ang="0">
                <a:pos x="739" y="2343"/>
              </a:cxn>
              <a:cxn ang="0">
                <a:pos x="732" y="2343"/>
              </a:cxn>
              <a:cxn ang="0">
                <a:pos x="709" y="2325"/>
              </a:cxn>
              <a:cxn ang="0">
                <a:pos x="665" y="2290"/>
              </a:cxn>
              <a:cxn ang="0">
                <a:pos x="604" y="2239"/>
              </a:cxn>
              <a:cxn ang="0">
                <a:pos x="532" y="2174"/>
              </a:cxn>
              <a:cxn ang="0">
                <a:pos x="452" y="2094"/>
              </a:cxn>
              <a:cxn ang="0">
                <a:pos x="367" y="2002"/>
              </a:cxn>
              <a:cxn ang="0">
                <a:pos x="284" y="1898"/>
              </a:cxn>
              <a:cxn ang="0">
                <a:pos x="204" y="1784"/>
              </a:cxn>
              <a:cxn ang="0">
                <a:pos x="131" y="1662"/>
              </a:cxn>
              <a:cxn ang="0">
                <a:pos x="71" y="1529"/>
              </a:cxn>
              <a:cxn ang="0">
                <a:pos x="27" y="1390"/>
              </a:cxn>
              <a:cxn ang="0">
                <a:pos x="4" y="1246"/>
              </a:cxn>
              <a:cxn ang="0">
                <a:pos x="4" y="1098"/>
              </a:cxn>
              <a:cxn ang="0">
                <a:pos x="27" y="954"/>
              </a:cxn>
              <a:cxn ang="0">
                <a:pos x="71" y="815"/>
              </a:cxn>
              <a:cxn ang="0">
                <a:pos x="131" y="684"/>
              </a:cxn>
              <a:cxn ang="0">
                <a:pos x="204" y="560"/>
              </a:cxn>
              <a:cxn ang="0">
                <a:pos x="284" y="446"/>
              </a:cxn>
              <a:cxn ang="0">
                <a:pos x="367" y="343"/>
              </a:cxn>
              <a:cxn ang="0">
                <a:pos x="452" y="251"/>
              </a:cxn>
              <a:cxn ang="0">
                <a:pos x="532" y="170"/>
              </a:cxn>
              <a:cxn ang="0">
                <a:pos x="604" y="105"/>
              </a:cxn>
              <a:cxn ang="0">
                <a:pos x="665" y="55"/>
              </a:cxn>
              <a:cxn ang="0">
                <a:pos x="709" y="19"/>
              </a:cxn>
              <a:cxn ang="0">
                <a:pos x="732" y="1"/>
              </a:cxn>
              <a:cxn ang="0">
                <a:pos x="739" y="1"/>
              </a:cxn>
              <a:cxn ang="0">
                <a:pos x="763" y="19"/>
              </a:cxn>
              <a:cxn ang="0">
                <a:pos x="806" y="55"/>
              </a:cxn>
              <a:cxn ang="0">
                <a:pos x="866" y="105"/>
              </a:cxn>
              <a:cxn ang="0">
                <a:pos x="939" y="170"/>
              </a:cxn>
              <a:cxn ang="0">
                <a:pos x="1019" y="251"/>
              </a:cxn>
              <a:cxn ang="0">
                <a:pos x="1102" y="343"/>
              </a:cxn>
              <a:cxn ang="0">
                <a:pos x="1187" y="446"/>
              </a:cxn>
              <a:cxn ang="0">
                <a:pos x="1267" y="560"/>
              </a:cxn>
              <a:cxn ang="0">
                <a:pos x="1339" y="684"/>
              </a:cxn>
              <a:cxn ang="0">
                <a:pos x="1400" y="815"/>
              </a:cxn>
              <a:cxn ang="0">
                <a:pos x="1444" y="954"/>
              </a:cxn>
              <a:cxn ang="0">
                <a:pos x="1467" y="1098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hlink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4" name="Freeform 3"/>
          <p:cNvSpPr>
            <a:spLocks/>
          </p:cNvSpPr>
          <p:nvPr/>
        </p:nvSpPr>
        <p:spPr bwMode="gray">
          <a:xfrm rot="3171804" flipH="1">
            <a:off x="997192" y="3260659"/>
            <a:ext cx="2247031" cy="3487173"/>
          </a:xfrm>
          <a:custGeom>
            <a:avLst/>
            <a:gdLst/>
            <a:ahLst/>
            <a:cxnLst>
              <a:cxn ang="0">
                <a:pos x="1467" y="1246"/>
              </a:cxn>
              <a:cxn ang="0">
                <a:pos x="1444" y="1390"/>
              </a:cxn>
              <a:cxn ang="0">
                <a:pos x="1400" y="1529"/>
              </a:cxn>
              <a:cxn ang="0">
                <a:pos x="1339" y="1662"/>
              </a:cxn>
              <a:cxn ang="0">
                <a:pos x="1267" y="1784"/>
              </a:cxn>
              <a:cxn ang="0">
                <a:pos x="1187" y="1898"/>
              </a:cxn>
              <a:cxn ang="0">
                <a:pos x="1102" y="2002"/>
              </a:cxn>
              <a:cxn ang="0">
                <a:pos x="1019" y="2094"/>
              </a:cxn>
              <a:cxn ang="0">
                <a:pos x="939" y="2174"/>
              </a:cxn>
              <a:cxn ang="0">
                <a:pos x="866" y="2239"/>
              </a:cxn>
              <a:cxn ang="0">
                <a:pos x="806" y="2290"/>
              </a:cxn>
              <a:cxn ang="0">
                <a:pos x="763" y="2325"/>
              </a:cxn>
              <a:cxn ang="0">
                <a:pos x="739" y="2343"/>
              </a:cxn>
              <a:cxn ang="0">
                <a:pos x="732" y="2343"/>
              </a:cxn>
              <a:cxn ang="0">
                <a:pos x="709" y="2325"/>
              </a:cxn>
              <a:cxn ang="0">
                <a:pos x="665" y="2290"/>
              </a:cxn>
              <a:cxn ang="0">
                <a:pos x="604" y="2239"/>
              </a:cxn>
              <a:cxn ang="0">
                <a:pos x="532" y="2174"/>
              </a:cxn>
              <a:cxn ang="0">
                <a:pos x="452" y="2094"/>
              </a:cxn>
              <a:cxn ang="0">
                <a:pos x="367" y="2002"/>
              </a:cxn>
              <a:cxn ang="0">
                <a:pos x="284" y="1898"/>
              </a:cxn>
              <a:cxn ang="0">
                <a:pos x="204" y="1784"/>
              </a:cxn>
              <a:cxn ang="0">
                <a:pos x="131" y="1662"/>
              </a:cxn>
              <a:cxn ang="0">
                <a:pos x="71" y="1529"/>
              </a:cxn>
              <a:cxn ang="0">
                <a:pos x="27" y="1390"/>
              </a:cxn>
              <a:cxn ang="0">
                <a:pos x="4" y="1246"/>
              </a:cxn>
              <a:cxn ang="0">
                <a:pos x="4" y="1098"/>
              </a:cxn>
              <a:cxn ang="0">
                <a:pos x="27" y="954"/>
              </a:cxn>
              <a:cxn ang="0">
                <a:pos x="71" y="815"/>
              </a:cxn>
              <a:cxn ang="0">
                <a:pos x="131" y="684"/>
              </a:cxn>
              <a:cxn ang="0">
                <a:pos x="204" y="560"/>
              </a:cxn>
              <a:cxn ang="0">
                <a:pos x="284" y="446"/>
              </a:cxn>
              <a:cxn ang="0">
                <a:pos x="367" y="343"/>
              </a:cxn>
              <a:cxn ang="0">
                <a:pos x="452" y="251"/>
              </a:cxn>
              <a:cxn ang="0">
                <a:pos x="532" y="170"/>
              </a:cxn>
              <a:cxn ang="0">
                <a:pos x="604" y="105"/>
              </a:cxn>
              <a:cxn ang="0">
                <a:pos x="665" y="55"/>
              </a:cxn>
              <a:cxn ang="0">
                <a:pos x="709" y="19"/>
              </a:cxn>
              <a:cxn ang="0">
                <a:pos x="732" y="1"/>
              </a:cxn>
              <a:cxn ang="0">
                <a:pos x="739" y="1"/>
              </a:cxn>
              <a:cxn ang="0">
                <a:pos x="763" y="19"/>
              </a:cxn>
              <a:cxn ang="0">
                <a:pos x="806" y="55"/>
              </a:cxn>
              <a:cxn ang="0">
                <a:pos x="866" y="105"/>
              </a:cxn>
              <a:cxn ang="0">
                <a:pos x="939" y="170"/>
              </a:cxn>
              <a:cxn ang="0">
                <a:pos x="1019" y="251"/>
              </a:cxn>
              <a:cxn ang="0">
                <a:pos x="1102" y="343"/>
              </a:cxn>
              <a:cxn ang="0">
                <a:pos x="1187" y="446"/>
              </a:cxn>
              <a:cxn ang="0">
                <a:pos x="1267" y="560"/>
              </a:cxn>
              <a:cxn ang="0">
                <a:pos x="1339" y="684"/>
              </a:cxn>
              <a:cxn ang="0">
                <a:pos x="1400" y="815"/>
              </a:cxn>
              <a:cxn ang="0">
                <a:pos x="1444" y="954"/>
              </a:cxn>
              <a:cxn ang="0">
                <a:pos x="1467" y="1098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2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" name="Freeform 4"/>
          <p:cNvSpPr>
            <a:spLocks/>
          </p:cNvSpPr>
          <p:nvPr/>
        </p:nvSpPr>
        <p:spPr bwMode="gray">
          <a:xfrm rot="18473053">
            <a:off x="3820192" y="3244560"/>
            <a:ext cx="2256521" cy="3635170"/>
          </a:xfrm>
          <a:custGeom>
            <a:avLst/>
            <a:gdLst/>
            <a:ahLst/>
            <a:cxnLst>
              <a:cxn ang="0">
                <a:pos x="1467" y="1246"/>
              </a:cxn>
              <a:cxn ang="0">
                <a:pos x="1444" y="1390"/>
              </a:cxn>
              <a:cxn ang="0">
                <a:pos x="1400" y="1529"/>
              </a:cxn>
              <a:cxn ang="0">
                <a:pos x="1339" y="1662"/>
              </a:cxn>
              <a:cxn ang="0">
                <a:pos x="1267" y="1784"/>
              </a:cxn>
              <a:cxn ang="0">
                <a:pos x="1187" y="1898"/>
              </a:cxn>
              <a:cxn ang="0">
                <a:pos x="1102" y="2002"/>
              </a:cxn>
              <a:cxn ang="0">
                <a:pos x="1019" y="2094"/>
              </a:cxn>
              <a:cxn ang="0">
                <a:pos x="939" y="2174"/>
              </a:cxn>
              <a:cxn ang="0">
                <a:pos x="866" y="2239"/>
              </a:cxn>
              <a:cxn ang="0">
                <a:pos x="806" y="2290"/>
              </a:cxn>
              <a:cxn ang="0">
                <a:pos x="763" y="2325"/>
              </a:cxn>
              <a:cxn ang="0">
                <a:pos x="739" y="2343"/>
              </a:cxn>
              <a:cxn ang="0">
                <a:pos x="732" y="2343"/>
              </a:cxn>
              <a:cxn ang="0">
                <a:pos x="709" y="2325"/>
              </a:cxn>
              <a:cxn ang="0">
                <a:pos x="665" y="2290"/>
              </a:cxn>
              <a:cxn ang="0">
                <a:pos x="604" y="2239"/>
              </a:cxn>
              <a:cxn ang="0">
                <a:pos x="532" y="2174"/>
              </a:cxn>
              <a:cxn ang="0">
                <a:pos x="452" y="2094"/>
              </a:cxn>
              <a:cxn ang="0">
                <a:pos x="367" y="2002"/>
              </a:cxn>
              <a:cxn ang="0">
                <a:pos x="284" y="1898"/>
              </a:cxn>
              <a:cxn ang="0">
                <a:pos x="204" y="1784"/>
              </a:cxn>
              <a:cxn ang="0">
                <a:pos x="131" y="1662"/>
              </a:cxn>
              <a:cxn ang="0">
                <a:pos x="71" y="1529"/>
              </a:cxn>
              <a:cxn ang="0">
                <a:pos x="27" y="1390"/>
              </a:cxn>
              <a:cxn ang="0">
                <a:pos x="4" y="1246"/>
              </a:cxn>
              <a:cxn ang="0">
                <a:pos x="4" y="1098"/>
              </a:cxn>
              <a:cxn ang="0">
                <a:pos x="27" y="954"/>
              </a:cxn>
              <a:cxn ang="0">
                <a:pos x="71" y="815"/>
              </a:cxn>
              <a:cxn ang="0">
                <a:pos x="131" y="684"/>
              </a:cxn>
              <a:cxn ang="0">
                <a:pos x="204" y="560"/>
              </a:cxn>
              <a:cxn ang="0">
                <a:pos x="284" y="446"/>
              </a:cxn>
              <a:cxn ang="0">
                <a:pos x="367" y="343"/>
              </a:cxn>
              <a:cxn ang="0">
                <a:pos x="452" y="251"/>
              </a:cxn>
              <a:cxn ang="0">
                <a:pos x="532" y="170"/>
              </a:cxn>
              <a:cxn ang="0">
                <a:pos x="604" y="105"/>
              </a:cxn>
              <a:cxn ang="0">
                <a:pos x="665" y="55"/>
              </a:cxn>
              <a:cxn ang="0">
                <a:pos x="709" y="19"/>
              </a:cxn>
              <a:cxn ang="0">
                <a:pos x="732" y="1"/>
              </a:cxn>
              <a:cxn ang="0">
                <a:pos x="739" y="1"/>
              </a:cxn>
              <a:cxn ang="0">
                <a:pos x="763" y="19"/>
              </a:cxn>
              <a:cxn ang="0">
                <a:pos x="806" y="55"/>
              </a:cxn>
              <a:cxn ang="0">
                <a:pos x="866" y="105"/>
              </a:cxn>
              <a:cxn ang="0">
                <a:pos x="939" y="170"/>
              </a:cxn>
              <a:cxn ang="0">
                <a:pos x="1019" y="251"/>
              </a:cxn>
              <a:cxn ang="0">
                <a:pos x="1102" y="343"/>
              </a:cxn>
              <a:cxn ang="0">
                <a:pos x="1187" y="446"/>
              </a:cxn>
              <a:cxn ang="0">
                <a:pos x="1267" y="560"/>
              </a:cxn>
              <a:cxn ang="0">
                <a:pos x="1339" y="684"/>
              </a:cxn>
              <a:cxn ang="0">
                <a:pos x="1400" y="815"/>
              </a:cxn>
              <a:cxn ang="0">
                <a:pos x="1444" y="954"/>
              </a:cxn>
              <a:cxn ang="0">
                <a:pos x="1467" y="1098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1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ru-RU" dirty="0"/>
          </a:p>
        </p:txBody>
      </p:sp>
      <p:sp>
        <p:nvSpPr>
          <p:cNvPr id="6" name="Freeform 5"/>
          <p:cNvSpPr>
            <a:spLocks/>
          </p:cNvSpPr>
          <p:nvPr/>
        </p:nvSpPr>
        <p:spPr bwMode="gray">
          <a:xfrm rot="18553711">
            <a:off x="956485" y="958456"/>
            <a:ext cx="2294361" cy="3619888"/>
          </a:xfrm>
          <a:custGeom>
            <a:avLst/>
            <a:gdLst/>
            <a:ahLst/>
            <a:cxnLst>
              <a:cxn ang="0">
                <a:pos x="1467" y="1246"/>
              </a:cxn>
              <a:cxn ang="0">
                <a:pos x="1444" y="1390"/>
              </a:cxn>
              <a:cxn ang="0">
                <a:pos x="1400" y="1529"/>
              </a:cxn>
              <a:cxn ang="0">
                <a:pos x="1339" y="1662"/>
              </a:cxn>
              <a:cxn ang="0">
                <a:pos x="1267" y="1784"/>
              </a:cxn>
              <a:cxn ang="0">
                <a:pos x="1187" y="1898"/>
              </a:cxn>
              <a:cxn ang="0">
                <a:pos x="1102" y="2002"/>
              </a:cxn>
              <a:cxn ang="0">
                <a:pos x="1019" y="2094"/>
              </a:cxn>
              <a:cxn ang="0">
                <a:pos x="939" y="2174"/>
              </a:cxn>
              <a:cxn ang="0">
                <a:pos x="866" y="2239"/>
              </a:cxn>
              <a:cxn ang="0">
                <a:pos x="806" y="2290"/>
              </a:cxn>
              <a:cxn ang="0">
                <a:pos x="763" y="2325"/>
              </a:cxn>
              <a:cxn ang="0">
                <a:pos x="739" y="2343"/>
              </a:cxn>
              <a:cxn ang="0">
                <a:pos x="732" y="2343"/>
              </a:cxn>
              <a:cxn ang="0">
                <a:pos x="709" y="2325"/>
              </a:cxn>
              <a:cxn ang="0">
                <a:pos x="665" y="2290"/>
              </a:cxn>
              <a:cxn ang="0">
                <a:pos x="604" y="2239"/>
              </a:cxn>
              <a:cxn ang="0">
                <a:pos x="532" y="2174"/>
              </a:cxn>
              <a:cxn ang="0">
                <a:pos x="452" y="2094"/>
              </a:cxn>
              <a:cxn ang="0">
                <a:pos x="367" y="2002"/>
              </a:cxn>
              <a:cxn ang="0">
                <a:pos x="284" y="1898"/>
              </a:cxn>
              <a:cxn ang="0">
                <a:pos x="204" y="1784"/>
              </a:cxn>
              <a:cxn ang="0">
                <a:pos x="131" y="1662"/>
              </a:cxn>
              <a:cxn ang="0">
                <a:pos x="71" y="1529"/>
              </a:cxn>
              <a:cxn ang="0">
                <a:pos x="27" y="1390"/>
              </a:cxn>
              <a:cxn ang="0">
                <a:pos x="4" y="1246"/>
              </a:cxn>
              <a:cxn ang="0">
                <a:pos x="4" y="1098"/>
              </a:cxn>
              <a:cxn ang="0">
                <a:pos x="27" y="954"/>
              </a:cxn>
              <a:cxn ang="0">
                <a:pos x="71" y="815"/>
              </a:cxn>
              <a:cxn ang="0">
                <a:pos x="131" y="684"/>
              </a:cxn>
              <a:cxn ang="0">
                <a:pos x="204" y="560"/>
              </a:cxn>
              <a:cxn ang="0">
                <a:pos x="284" y="446"/>
              </a:cxn>
              <a:cxn ang="0">
                <a:pos x="367" y="343"/>
              </a:cxn>
              <a:cxn ang="0">
                <a:pos x="452" y="251"/>
              </a:cxn>
              <a:cxn ang="0">
                <a:pos x="532" y="170"/>
              </a:cxn>
              <a:cxn ang="0">
                <a:pos x="604" y="105"/>
              </a:cxn>
              <a:cxn ang="0">
                <a:pos x="665" y="55"/>
              </a:cxn>
              <a:cxn ang="0">
                <a:pos x="709" y="19"/>
              </a:cxn>
              <a:cxn ang="0">
                <a:pos x="732" y="1"/>
              </a:cxn>
              <a:cxn ang="0">
                <a:pos x="739" y="1"/>
              </a:cxn>
              <a:cxn ang="0">
                <a:pos x="763" y="19"/>
              </a:cxn>
              <a:cxn ang="0">
                <a:pos x="806" y="55"/>
              </a:cxn>
              <a:cxn ang="0">
                <a:pos x="866" y="105"/>
              </a:cxn>
              <a:cxn ang="0">
                <a:pos x="939" y="170"/>
              </a:cxn>
              <a:cxn ang="0">
                <a:pos x="1019" y="251"/>
              </a:cxn>
              <a:cxn ang="0">
                <a:pos x="1102" y="343"/>
              </a:cxn>
              <a:cxn ang="0">
                <a:pos x="1187" y="446"/>
              </a:cxn>
              <a:cxn ang="0">
                <a:pos x="1267" y="560"/>
              </a:cxn>
              <a:cxn ang="0">
                <a:pos x="1339" y="684"/>
              </a:cxn>
              <a:cxn ang="0">
                <a:pos x="1400" y="815"/>
              </a:cxn>
              <a:cxn ang="0">
                <a:pos x="1444" y="954"/>
              </a:cxn>
              <a:cxn ang="0">
                <a:pos x="1467" y="1098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folHlink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gray">
          <a:xfrm>
            <a:off x="2682413" y="3082388"/>
            <a:ext cx="1647825" cy="1647825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gray">
          <a:xfrm>
            <a:off x="3941928" y="2331218"/>
            <a:ext cx="1792287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solidFill>
                  <a:srgbClr val="FFFFFF"/>
                </a:solidFill>
              </a:rPr>
              <a:t>Высокая частота оказывает более выраженное обезболивание 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gray">
          <a:xfrm>
            <a:off x="1102658" y="4172154"/>
            <a:ext cx="2109195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solidFill>
                  <a:srgbClr val="002060"/>
                </a:solidFill>
              </a:rPr>
              <a:t>Минимальная частота – стимулирует регенерацию тканей, усиление кровотока и снимает воспаление</a:t>
            </a:r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gray">
          <a:xfrm>
            <a:off x="3692294" y="4164262"/>
            <a:ext cx="2475979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solidFill>
                  <a:srgbClr val="002060"/>
                </a:solidFill>
              </a:rPr>
              <a:t>При хроническом течении заболевания рекомендуется повторный курс ЛТ  - 10- 14 ежедневных процедур через 1 </a:t>
            </a:r>
            <a:r>
              <a:rPr lang="ru-RU" sz="1600" b="1" dirty="0" err="1">
                <a:solidFill>
                  <a:srgbClr val="002060"/>
                </a:solidFill>
              </a:rPr>
              <a:t>мес</a:t>
            </a:r>
            <a:r>
              <a:rPr lang="ru-RU" sz="1600" b="1" dirty="0">
                <a:solidFill>
                  <a:srgbClr val="002060"/>
                </a:solidFill>
              </a:rPr>
              <a:t> после первого курса</a:t>
            </a:r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2867489" y="355743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3621551" y="355743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2896064" y="426863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3621551" y="425911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308767" y="2298459"/>
            <a:ext cx="1792287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solidFill>
                  <a:srgbClr val="FFFFFF"/>
                </a:solidFill>
              </a:rPr>
              <a:t>Частота излучения от 80 до 10000 Гц зависит от целей лечения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91AF111-DC86-4E48-AABE-419AC47A55BC}"/>
              </a:ext>
            </a:extLst>
          </p:cNvPr>
          <p:cNvSpPr/>
          <p:nvPr/>
        </p:nvSpPr>
        <p:spPr>
          <a:xfrm>
            <a:off x="4709760" y="6381328"/>
            <a:ext cx="4254728" cy="331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2060"/>
                </a:solidFill>
              </a:rPr>
              <a:t>*Рекомендации для аппарата ИК НИЛИ «</a:t>
            </a:r>
            <a:r>
              <a:rPr lang="en-US" sz="1400" dirty="0" err="1">
                <a:solidFill>
                  <a:srgbClr val="002060"/>
                </a:solidFill>
              </a:rPr>
              <a:t>Lasmik</a:t>
            </a:r>
            <a:r>
              <a:rPr lang="ru-RU" sz="1400" dirty="0">
                <a:solidFill>
                  <a:srgbClr val="002060"/>
                </a:solidFill>
              </a:rPr>
              <a:t>-</a:t>
            </a:r>
            <a:r>
              <a:rPr lang="en-US" sz="1400" dirty="0">
                <a:solidFill>
                  <a:srgbClr val="002060"/>
                </a:solidFill>
              </a:rPr>
              <a:t>Vet</a:t>
            </a:r>
            <a:r>
              <a:rPr lang="ru-RU" sz="1400" dirty="0">
                <a:solidFill>
                  <a:srgbClr val="002060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2907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Рисунок 181">
            <a:extLst>
              <a:ext uri="{FF2B5EF4-FFF2-40B4-BE49-F238E27FC236}">
                <a16:creationId xmlns:a16="http://schemas.microsoft.com/office/drawing/2014/main" id="{1CACCDFD-56A7-49FF-B016-617ABCECAD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" t="8408" r="2858" b="10864"/>
          <a:stretch/>
        </p:blipFill>
        <p:spPr>
          <a:xfrm>
            <a:off x="105208" y="1790831"/>
            <a:ext cx="5408778" cy="49604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80044"/>
            <a:ext cx="8293205" cy="615573"/>
          </a:xfrm>
        </p:spPr>
        <p:txBody>
          <a:bodyPr>
            <a:noAutofit/>
          </a:bodyPr>
          <a:lstStyle/>
          <a:p>
            <a:pPr algn="r"/>
            <a:r>
              <a:rPr lang="ru-RU" sz="2000" dirty="0"/>
              <a:t>Рекомендуемые зоны локального воздействия импульсным ИК НИЛИ (890 </a:t>
            </a:r>
            <a:r>
              <a:rPr lang="ru-RU" sz="2000" dirty="0" err="1"/>
              <a:t>нм</a:t>
            </a:r>
            <a:r>
              <a:rPr lang="ru-RU" sz="2000" dirty="0"/>
              <a:t>, 100 </a:t>
            </a:r>
            <a:r>
              <a:rPr lang="ru-RU" sz="2000" dirty="0" err="1"/>
              <a:t>нс</a:t>
            </a:r>
            <a:r>
              <a:rPr lang="ru-RU" sz="2000" dirty="0"/>
              <a:t>, 60-80 Вт, 80 Гц, экспозиция на 1 зону – 2 мин)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gray">
          <a:xfrm flipV="1">
            <a:off x="2303141" y="2420887"/>
            <a:ext cx="1476771" cy="1483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gray">
          <a:xfrm>
            <a:off x="4371610" y="4167372"/>
            <a:ext cx="2261317" cy="3689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gray">
          <a:xfrm flipH="1">
            <a:off x="1718194" y="1916524"/>
            <a:ext cx="654644" cy="155177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gray">
          <a:xfrm flipV="1">
            <a:off x="3514369" y="1954396"/>
            <a:ext cx="2458928" cy="16611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6338675" y="3616206"/>
            <a:ext cx="1841046" cy="2155629"/>
            <a:chOff x="2064" y="1008"/>
            <a:chExt cx="722" cy="872"/>
          </a:xfrm>
        </p:grpSpPr>
        <p:sp>
          <p:nvSpPr>
            <p:cNvPr id="12" name="Oval 12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000"/>
              </a:srgb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" name="Group 13"/>
            <p:cNvGrpSpPr>
              <a:grpSpLocks/>
            </p:cNvGrpSpPr>
            <p:nvPr/>
          </p:nvGrpSpPr>
          <p:grpSpPr bwMode="auto">
            <a:xfrm>
              <a:off x="2086" y="1031"/>
              <a:ext cx="680" cy="849"/>
              <a:chOff x="3975" y="1593"/>
              <a:chExt cx="931" cy="1163"/>
            </a:xfrm>
          </p:grpSpPr>
          <p:pic>
            <p:nvPicPr>
              <p:cNvPr id="26" name="Picture 14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</p:spPr>
          </p:pic>
          <p:sp>
            <p:nvSpPr>
              <p:cNvPr id="27" name="Oval 15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chemeClr val="tx2">
                  <a:alpha val="50000"/>
                </a:scheme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8" name="Picture 16" descr="light_shadow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t="14285"/>
              <a:stretch>
                <a:fillRect/>
              </a:stretch>
            </p:blipFill>
            <p:spPr bwMode="gray">
              <a:xfrm>
                <a:off x="3984" y="1632"/>
                <a:ext cx="682" cy="585"/>
              </a:xfrm>
              <a:prstGeom prst="rect">
                <a:avLst/>
              </a:prstGeom>
              <a:noFill/>
            </p:spPr>
          </p:pic>
          <p:grpSp>
            <p:nvGrpSpPr>
              <p:cNvPr id="29" name="Group 17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30" name="Group 18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36" name="AutoShape 19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7" name="AutoShape 20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8" name="AutoShape 21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9" name="AutoShape 22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1" name="Group 23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32" name="AutoShape 24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3" name="AutoShape 25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" name="AutoShape 26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5" name="AutoShape 27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4" name="Group 28"/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16" name="Group 29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22" name="AutoShape 30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AutoShape 31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AutoShape 32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AutoShape 33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" name="Group 34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8" name="AutoShape 35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AutoShape 36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AutoShape 37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AutoShape 38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5" name="Rectangle 39"/>
            <p:cNvSpPr>
              <a:spLocks noChangeArrowheads="1"/>
            </p:cNvSpPr>
            <p:nvPr/>
          </p:nvSpPr>
          <p:spPr bwMode="gray">
            <a:xfrm>
              <a:off x="2072" y="1236"/>
              <a:ext cx="694" cy="3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  <a:flatTx/>
            </a:bodyPr>
            <a:lstStyle/>
            <a:p>
              <a:pPr algn="ctr"/>
              <a:r>
                <a:rPr lang="ru-RU" sz="1100" b="1" dirty="0">
                  <a:solidFill>
                    <a:srgbClr val="000000"/>
                  </a:solidFill>
                </a:rPr>
                <a:t>Задняя поверхность крупа: полусухожильная и полуперепончатые мышцы</a:t>
              </a:r>
              <a:endParaRPr lang="en-US" sz="11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0" name="Group 40"/>
          <p:cNvGrpSpPr>
            <a:grpSpLocks/>
          </p:cNvGrpSpPr>
          <p:nvPr/>
        </p:nvGrpSpPr>
        <p:grpSpPr bwMode="auto">
          <a:xfrm>
            <a:off x="3126242" y="1135572"/>
            <a:ext cx="1673426" cy="2055839"/>
            <a:chOff x="2064" y="952"/>
            <a:chExt cx="722" cy="928"/>
          </a:xfrm>
        </p:grpSpPr>
        <p:sp>
          <p:nvSpPr>
            <p:cNvPr id="41" name="Oval 41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000"/>
              </a:srgb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2" name="Group 42"/>
            <p:cNvGrpSpPr>
              <a:grpSpLocks/>
            </p:cNvGrpSpPr>
            <p:nvPr/>
          </p:nvGrpSpPr>
          <p:grpSpPr bwMode="auto">
            <a:xfrm>
              <a:off x="2086" y="952"/>
              <a:ext cx="680" cy="928"/>
              <a:chOff x="3975" y="1485"/>
              <a:chExt cx="931" cy="1271"/>
            </a:xfrm>
          </p:grpSpPr>
          <p:pic>
            <p:nvPicPr>
              <p:cNvPr id="55" name="Picture 43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</p:spPr>
          </p:pic>
          <p:sp>
            <p:nvSpPr>
              <p:cNvPr id="56" name="Oval 44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chemeClr val="accent2">
                  <a:alpha val="50000"/>
                </a:scheme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57" name="Picture 45" descr="light_shadow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t="14285"/>
              <a:stretch>
                <a:fillRect/>
              </a:stretch>
            </p:blipFill>
            <p:spPr bwMode="gray">
              <a:xfrm>
                <a:off x="4030" y="1485"/>
                <a:ext cx="682" cy="585"/>
              </a:xfrm>
              <a:prstGeom prst="rect">
                <a:avLst/>
              </a:prstGeom>
              <a:noFill/>
            </p:spPr>
          </p:pic>
          <p:grpSp>
            <p:nvGrpSpPr>
              <p:cNvPr id="58" name="Group 46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59" name="Group 47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65" name="AutoShape 48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6" name="AutoShape 49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7" name="AutoShape 50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8" name="AutoShape 51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" name="Group 52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61" name="AutoShape 53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" name="AutoShape 54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3" name="AutoShape 55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" name="AutoShape 56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43" name="Group 57"/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45" name="Group 58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51" name="AutoShape 59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AutoShape 60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AutoShape 61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AutoShape 62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46" name="Group 63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47" name="AutoShape 64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AutoShape 65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AutoShape 66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AutoShape 67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44" name="Rectangle 68"/>
            <p:cNvSpPr>
              <a:spLocks noChangeArrowheads="1"/>
            </p:cNvSpPr>
            <p:nvPr/>
          </p:nvSpPr>
          <p:spPr bwMode="gray">
            <a:xfrm>
              <a:off x="2126" y="1117"/>
              <a:ext cx="597" cy="5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  <a:flatTx/>
            </a:bodyPr>
            <a:lstStyle/>
            <a:p>
              <a:pPr algn="ctr"/>
              <a:r>
                <a:rPr lang="ru-RU" sz="1100" b="1" dirty="0">
                  <a:solidFill>
                    <a:srgbClr val="000000"/>
                  </a:solidFill>
                </a:rPr>
                <a:t>Область лопатки: трёхглавая мышца плеча, </a:t>
              </a:r>
              <a:r>
                <a:rPr lang="ru-RU" sz="1100" b="1" dirty="0" err="1">
                  <a:solidFill>
                    <a:srgbClr val="000000"/>
                  </a:solidFill>
                </a:rPr>
                <a:t>заостная</a:t>
              </a:r>
              <a:r>
                <a:rPr lang="ru-RU" sz="1100" b="1" dirty="0">
                  <a:solidFill>
                    <a:srgbClr val="000000"/>
                  </a:solidFill>
                </a:rPr>
                <a:t> мышца и </a:t>
              </a:r>
              <a:r>
                <a:rPr lang="ru-RU" sz="1100" b="1" dirty="0" err="1">
                  <a:solidFill>
                    <a:srgbClr val="000000"/>
                  </a:solidFill>
                </a:rPr>
                <a:t>напрягатель</a:t>
              </a:r>
              <a:r>
                <a:rPr lang="ru-RU" sz="1100" b="1" dirty="0">
                  <a:solidFill>
                    <a:srgbClr val="000000"/>
                  </a:solidFill>
                </a:rPr>
                <a:t> широкой фасции плеча</a:t>
              </a:r>
              <a:endParaRPr lang="en-US" sz="11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9" name="Group 69"/>
          <p:cNvGrpSpPr>
            <a:grpSpLocks/>
          </p:cNvGrpSpPr>
          <p:nvPr/>
        </p:nvGrpSpPr>
        <p:grpSpPr bwMode="auto">
          <a:xfrm>
            <a:off x="5543292" y="765369"/>
            <a:ext cx="1811109" cy="2248823"/>
            <a:chOff x="2064" y="1008"/>
            <a:chExt cx="722" cy="954"/>
          </a:xfrm>
        </p:grpSpPr>
        <p:sp>
          <p:nvSpPr>
            <p:cNvPr id="70" name="Oval 70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000"/>
              </a:srgb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1" name="Group 71"/>
            <p:cNvGrpSpPr>
              <a:grpSpLocks/>
            </p:cNvGrpSpPr>
            <p:nvPr/>
          </p:nvGrpSpPr>
          <p:grpSpPr bwMode="auto">
            <a:xfrm>
              <a:off x="2086" y="1031"/>
              <a:ext cx="680" cy="849"/>
              <a:chOff x="3975" y="1593"/>
              <a:chExt cx="931" cy="1163"/>
            </a:xfrm>
          </p:grpSpPr>
          <p:pic>
            <p:nvPicPr>
              <p:cNvPr id="84" name="Picture 72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</p:spPr>
          </p:pic>
          <p:sp>
            <p:nvSpPr>
              <p:cNvPr id="85" name="Oval 73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86" name="Picture 74" descr="light_shadow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t="14285"/>
              <a:stretch>
                <a:fillRect/>
              </a:stretch>
            </p:blipFill>
            <p:spPr bwMode="gray">
              <a:xfrm>
                <a:off x="3984" y="1632"/>
                <a:ext cx="682" cy="585"/>
              </a:xfrm>
              <a:prstGeom prst="rect">
                <a:avLst/>
              </a:prstGeom>
              <a:noFill/>
            </p:spPr>
          </p:pic>
          <p:grpSp>
            <p:nvGrpSpPr>
              <p:cNvPr id="87" name="Group 75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88" name="Group 76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94" name="AutoShape 77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5" name="AutoShape 78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6" name="AutoShape 79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7" name="AutoShape 80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9" name="Group 81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90" name="AutoShape 82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1" name="AutoShape 83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2" name="AutoShape 84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3" name="AutoShape 85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72" name="Group 86"/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74" name="Group 87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80" name="AutoShape 88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AutoShape 89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AutoShape 90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AutoShape 91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75" name="Group 92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76" name="AutoShape 93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AutoShape 94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AutoShape 95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AutoShape 96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73" name="Rectangle 97"/>
            <p:cNvSpPr>
              <a:spLocks noChangeArrowheads="1"/>
            </p:cNvSpPr>
            <p:nvPr/>
          </p:nvSpPr>
          <p:spPr bwMode="gray">
            <a:xfrm>
              <a:off x="2131" y="1185"/>
              <a:ext cx="603" cy="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  <a:flatTx/>
            </a:bodyPr>
            <a:lstStyle/>
            <a:p>
              <a:pPr algn="ctr"/>
              <a:r>
                <a:rPr lang="ru-RU" sz="1100" b="1" dirty="0">
                  <a:solidFill>
                    <a:srgbClr val="000000"/>
                  </a:solidFill>
                </a:rPr>
                <a:t>Область поясницы: длиннейшая мышца спины, короткие дорсальные мышцы позвоночного столба</a:t>
              </a:r>
              <a:endParaRPr lang="en-US" sz="11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27" name="Group 127"/>
          <p:cNvGrpSpPr>
            <a:grpSpLocks/>
          </p:cNvGrpSpPr>
          <p:nvPr/>
        </p:nvGrpSpPr>
        <p:grpSpPr bwMode="auto">
          <a:xfrm>
            <a:off x="1807901" y="902119"/>
            <a:ext cx="1432912" cy="1744341"/>
            <a:chOff x="2064" y="1008"/>
            <a:chExt cx="722" cy="945"/>
          </a:xfrm>
        </p:grpSpPr>
        <p:sp>
          <p:nvSpPr>
            <p:cNvPr id="128" name="Oval 128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000"/>
              </a:srgb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29" name="Group 129"/>
            <p:cNvGrpSpPr>
              <a:grpSpLocks/>
            </p:cNvGrpSpPr>
            <p:nvPr/>
          </p:nvGrpSpPr>
          <p:grpSpPr bwMode="auto">
            <a:xfrm>
              <a:off x="2085" y="1030"/>
              <a:ext cx="680" cy="849"/>
              <a:chOff x="3974" y="1593"/>
              <a:chExt cx="931" cy="1163"/>
            </a:xfrm>
          </p:grpSpPr>
          <p:pic>
            <p:nvPicPr>
              <p:cNvPr id="142" name="Picture 130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</p:spPr>
          </p:pic>
          <p:sp>
            <p:nvSpPr>
              <p:cNvPr id="143" name="Oval 131"/>
              <p:cNvSpPr>
                <a:spLocks noChangeArrowheads="1"/>
              </p:cNvSpPr>
              <p:nvPr/>
            </p:nvSpPr>
            <p:spPr bwMode="gray">
              <a:xfrm>
                <a:off x="3974" y="1593"/>
                <a:ext cx="931" cy="937"/>
              </a:xfrm>
              <a:prstGeom prst="ellipse">
                <a:avLst/>
              </a:prstGeom>
              <a:solidFill>
                <a:schemeClr val="folHlink">
                  <a:alpha val="50000"/>
                </a:scheme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144" name="Picture 132" descr="light_shadow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t="14285"/>
              <a:stretch>
                <a:fillRect/>
              </a:stretch>
            </p:blipFill>
            <p:spPr bwMode="gray">
              <a:xfrm>
                <a:off x="3984" y="1632"/>
                <a:ext cx="682" cy="585"/>
              </a:xfrm>
              <a:prstGeom prst="rect">
                <a:avLst/>
              </a:prstGeom>
              <a:noFill/>
            </p:spPr>
          </p:pic>
          <p:grpSp>
            <p:nvGrpSpPr>
              <p:cNvPr id="145" name="Group 133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146" name="Group 134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52" name="AutoShape 135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53" name="AutoShape 136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54" name="AutoShape 137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55" name="AutoShape 138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7" name="Group 139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48" name="AutoShape 140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49" name="AutoShape 141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50" name="AutoShape 142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51" name="AutoShape 143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30" name="Group 144"/>
            <p:cNvGrpSpPr>
              <a:grpSpLocks/>
            </p:cNvGrpSpPr>
            <p:nvPr/>
          </p:nvGrpSpPr>
          <p:grpSpPr bwMode="auto">
            <a:xfrm rot="-3733502" flipH="1" flipV="1">
              <a:off x="2183" y="1477"/>
              <a:ext cx="689" cy="263"/>
              <a:chOff x="2532" y="1051"/>
              <a:chExt cx="1168" cy="505"/>
            </a:xfrm>
          </p:grpSpPr>
          <p:grpSp>
            <p:nvGrpSpPr>
              <p:cNvPr id="132" name="Group 14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38" name="AutoShape 14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9" name="AutoShape 14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0" name="AutoShape 14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1" name="AutoShape 14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33" name="Group 150"/>
              <p:cNvGrpSpPr>
                <a:grpSpLocks/>
              </p:cNvGrpSpPr>
              <p:nvPr/>
            </p:nvGrpSpPr>
            <p:grpSpPr bwMode="auto">
              <a:xfrm rot="1353540">
                <a:off x="2630" y="1167"/>
                <a:ext cx="1070" cy="389"/>
                <a:chOff x="1565" y="2568"/>
                <a:chExt cx="1610" cy="583"/>
              </a:xfrm>
            </p:grpSpPr>
            <p:sp>
              <p:nvSpPr>
                <p:cNvPr id="134" name="AutoShape 15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" name="AutoShape 15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" name="AutoShape 15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7" name="AutoShape 154"/>
                <p:cNvSpPr>
                  <a:spLocks noChangeArrowheads="1"/>
                </p:cNvSpPr>
                <p:nvPr/>
              </p:nvSpPr>
              <p:spPr bwMode="white">
                <a:xfrm rot="6906312">
                  <a:off x="2653" y="2630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31" name="Rectangle 155"/>
            <p:cNvSpPr>
              <a:spLocks noChangeArrowheads="1"/>
            </p:cNvSpPr>
            <p:nvPr/>
          </p:nvSpPr>
          <p:spPr bwMode="gray">
            <a:xfrm>
              <a:off x="2105" y="1129"/>
              <a:ext cx="646" cy="4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  <a:flatTx/>
            </a:bodyPr>
            <a:lstStyle/>
            <a:p>
              <a:pPr algn="ctr"/>
              <a:r>
                <a:rPr lang="ru-RU" sz="1100" b="1" dirty="0">
                  <a:solidFill>
                    <a:srgbClr val="000000"/>
                  </a:solidFill>
                </a:rPr>
                <a:t>Область шеи: средняя и нижняя трети плечеголовной мышцы</a:t>
              </a:r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177" name="Rectangle 177"/>
          <p:cNvSpPr>
            <a:spLocks noChangeArrowheads="1"/>
          </p:cNvSpPr>
          <p:nvPr/>
        </p:nvSpPr>
        <p:spPr bwMode="auto">
          <a:xfrm>
            <a:off x="6469632" y="5631695"/>
            <a:ext cx="266781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>
                <a:solidFill>
                  <a:srgbClr val="000000"/>
                </a:solidFill>
              </a:rPr>
              <a:t>Основные зоны локального </a:t>
            </a:r>
            <a:r>
              <a:rPr lang="ru-RU" sz="1600" b="1" dirty="0" err="1">
                <a:solidFill>
                  <a:srgbClr val="000000"/>
                </a:solidFill>
              </a:rPr>
              <a:t>освечивания</a:t>
            </a:r>
            <a:r>
              <a:rPr lang="ru-RU" sz="1600" b="1" dirty="0">
                <a:solidFill>
                  <a:srgbClr val="000000"/>
                </a:solidFill>
              </a:rPr>
              <a:t> мышц у лошадей (</a:t>
            </a:r>
            <a:r>
              <a:rPr lang="ru-RU" sz="1600" b="1" dirty="0" err="1">
                <a:solidFill>
                  <a:srgbClr val="000000"/>
                </a:solidFill>
              </a:rPr>
              <a:t>Стикина</a:t>
            </a:r>
            <a:r>
              <a:rPr lang="ru-RU" sz="1600" b="1" dirty="0">
                <a:solidFill>
                  <a:srgbClr val="000000"/>
                </a:solidFill>
              </a:rPr>
              <a:t> Е.О., 1998, 1999)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78" name="Rectangle 178"/>
          <p:cNvSpPr>
            <a:spLocks noChangeArrowheads="1"/>
          </p:cNvSpPr>
          <p:nvPr/>
        </p:nvSpPr>
        <p:spPr bwMode="gray">
          <a:xfrm>
            <a:off x="6417244" y="5749288"/>
            <a:ext cx="52388" cy="843524"/>
          </a:xfrm>
          <a:prstGeom prst="rect">
            <a:avLst/>
          </a:prstGeom>
          <a:solidFill>
            <a:srgbClr val="FF99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85" name="Group 11">
            <a:extLst>
              <a:ext uri="{FF2B5EF4-FFF2-40B4-BE49-F238E27FC236}">
                <a16:creationId xmlns:a16="http://schemas.microsoft.com/office/drawing/2014/main" id="{02600451-5EBA-4A75-9313-C56804E47396}"/>
              </a:ext>
            </a:extLst>
          </p:cNvPr>
          <p:cNvGrpSpPr>
            <a:grpSpLocks/>
          </p:cNvGrpSpPr>
          <p:nvPr/>
        </p:nvGrpSpPr>
        <p:grpSpPr bwMode="auto">
          <a:xfrm>
            <a:off x="7215380" y="1972117"/>
            <a:ext cx="1795757" cy="1963116"/>
            <a:chOff x="2040" y="1008"/>
            <a:chExt cx="764" cy="872"/>
          </a:xfrm>
        </p:grpSpPr>
        <p:sp>
          <p:nvSpPr>
            <p:cNvPr id="186" name="Oval 12">
              <a:extLst>
                <a:ext uri="{FF2B5EF4-FFF2-40B4-BE49-F238E27FC236}">
                  <a16:creationId xmlns:a16="http://schemas.microsoft.com/office/drawing/2014/main" id="{AA0346E2-7111-46A4-8BDB-D039E2BF40D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000"/>
              </a:srgb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7" name="Group 13">
              <a:extLst>
                <a:ext uri="{FF2B5EF4-FFF2-40B4-BE49-F238E27FC236}">
                  <a16:creationId xmlns:a16="http://schemas.microsoft.com/office/drawing/2014/main" id="{9F26541D-5D7D-470A-804D-7B806F048C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85" y="1031"/>
              <a:ext cx="680" cy="849"/>
              <a:chOff x="3974" y="1593"/>
              <a:chExt cx="931" cy="1163"/>
            </a:xfrm>
          </p:grpSpPr>
          <p:pic>
            <p:nvPicPr>
              <p:cNvPr id="200" name="Picture 14" descr="circuler_1">
                <a:extLst>
                  <a:ext uri="{FF2B5EF4-FFF2-40B4-BE49-F238E27FC236}">
                    <a16:creationId xmlns:a16="http://schemas.microsoft.com/office/drawing/2014/main" id="{333874CF-EF78-4618-9FED-D68931E4B7E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</p:spPr>
          </p:pic>
          <p:sp>
            <p:nvSpPr>
              <p:cNvPr id="201" name="Oval 15">
                <a:extLst>
                  <a:ext uri="{FF2B5EF4-FFF2-40B4-BE49-F238E27FC236}">
                    <a16:creationId xmlns:a16="http://schemas.microsoft.com/office/drawing/2014/main" id="{DC2BB27F-5ED9-4FED-A494-1FA97BB1A9C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974" y="1593"/>
                <a:ext cx="931" cy="937"/>
              </a:xfrm>
              <a:prstGeom prst="ellipse">
                <a:avLst/>
              </a:prstGeom>
              <a:solidFill>
                <a:schemeClr val="tx2">
                  <a:alpha val="50000"/>
                </a:scheme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02" name="Picture 16" descr="light_shadow1">
                <a:extLst>
                  <a:ext uri="{FF2B5EF4-FFF2-40B4-BE49-F238E27FC236}">
                    <a16:creationId xmlns:a16="http://schemas.microsoft.com/office/drawing/2014/main" id="{AF54B9CD-0F1A-426C-8039-4E49A92702C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t="14285"/>
              <a:stretch>
                <a:fillRect/>
              </a:stretch>
            </p:blipFill>
            <p:spPr bwMode="gray">
              <a:xfrm>
                <a:off x="3984" y="1632"/>
                <a:ext cx="682" cy="585"/>
              </a:xfrm>
              <a:prstGeom prst="rect">
                <a:avLst/>
              </a:prstGeom>
              <a:noFill/>
            </p:spPr>
          </p:pic>
          <p:grpSp>
            <p:nvGrpSpPr>
              <p:cNvPr id="203" name="Group 17">
                <a:extLst>
                  <a:ext uri="{FF2B5EF4-FFF2-40B4-BE49-F238E27FC236}">
                    <a16:creationId xmlns:a16="http://schemas.microsoft.com/office/drawing/2014/main" id="{9461B20D-AAB0-46D0-888F-0445BD6736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204" name="Group 18">
                  <a:extLst>
                    <a:ext uri="{FF2B5EF4-FFF2-40B4-BE49-F238E27FC236}">
                      <a16:creationId xmlns:a16="http://schemas.microsoft.com/office/drawing/2014/main" id="{ADE845BC-55A3-41D7-8CCF-1E30245DE11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10" name="AutoShape 19">
                    <a:extLst>
                      <a:ext uri="{FF2B5EF4-FFF2-40B4-BE49-F238E27FC236}">
                        <a16:creationId xmlns:a16="http://schemas.microsoft.com/office/drawing/2014/main" id="{5093EA62-4304-489A-BCE3-59D2FB437A4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1" name="AutoShape 20">
                    <a:extLst>
                      <a:ext uri="{FF2B5EF4-FFF2-40B4-BE49-F238E27FC236}">
                        <a16:creationId xmlns:a16="http://schemas.microsoft.com/office/drawing/2014/main" id="{238FD26E-3869-484F-8A97-3F2416F4574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2" name="AutoShape 21">
                    <a:extLst>
                      <a:ext uri="{FF2B5EF4-FFF2-40B4-BE49-F238E27FC236}">
                        <a16:creationId xmlns:a16="http://schemas.microsoft.com/office/drawing/2014/main" id="{BD8EB8BF-5AC3-4857-9820-A6399FD10BC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3" name="AutoShape 22">
                    <a:extLst>
                      <a:ext uri="{FF2B5EF4-FFF2-40B4-BE49-F238E27FC236}">
                        <a16:creationId xmlns:a16="http://schemas.microsoft.com/office/drawing/2014/main" id="{5280F380-5F87-45FB-9491-E63E2709F93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" name="Group 23">
                  <a:extLst>
                    <a:ext uri="{FF2B5EF4-FFF2-40B4-BE49-F238E27FC236}">
                      <a16:creationId xmlns:a16="http://schemas.microsoft.com/office/drawing/2014/main" id="{406E4BE0-B2ED-47F4-B515-CA6EA5C5C3A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06" name="AutoShape 24">
                    <a:extLst>
                      <a:ext uri="{FF2B5EF4-FFF2-40B4-BE49-F238E27FC236}">
                        <a16:creationId xmlns:a16="http://schemas.microsoft.com/office/drawing/2014/main" id="{4E2622B1-0E65-4A3E-9743-09DF2665EFA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7" name="AutoShape 25">
                    <a:extLst>
                      <a:ext uri="{FF2B5EF4-FFF2-40B4-BE49-F238E27FC236}">
                        <a16:creationId xmlns:a16="http://schemas.microsoft.com/office/drawing/2014/main" id="{8EAB3148-45A8-482E-9BC1-66ACD5B87E6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8" name="AutoShape 26">
                    <a:extLst>
                      <a:ext uri="{FF2B5EF4-FFF2-40B4-BE49-F238E27FC236}">
                        <a16:creationId xmlns:a16="http://schemas.microsoft.com/office/drawing/2014/main" id="{59B0189E-BAEA-4149-9578-DDE1034FA1D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9" name="AutoShape 27">
                    <a:extLst>
                      <a:ext uri="{FF2B5EF4-FFF2-40B4-BE49-F238E27FC236}">
                        <a16:creationId xmlns:a16="http://schemas.microsoft.com/office/drawing/2014/main" id="{77D3A50E-EC2A-4F3A-A69E-5290CC08A84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88" name="Group 28">
              <a:extLst>
                <a:ext uri="{FF2B5EF4-FFF2-40B4-BE49-F238E27FC236}">
                  <a16:creationId xmlns:a16="http://schemas.microsoft.com/office/drawing/2014/main" id="{088869F8-FEA0-4B4B-ABB8-703A5270F00A}"/>
                </a:ext>
              </a:extLst>
            </p:cNvPr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190" name="Group 29">
                <a:extLst>
                  <a:ext uri="{FF2B5EF4-FFF2-40B4-BE49-F238E27FC236}">
                    <a16:creationId xmlns:a16="http://schemas.microsoft.com/office/drawing/2014/main" id="{AE8FB5A9-DFF7-4096-9363-3E95CC1164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96" name="AutoShape 30">
                  <a:extLst>
                    <a:ext uri="{FF2B5EF4-FFF2-40B4-BE49-F238E27FC236}">
                      <a16:creationId xmlns:a16="http://schemas.microsoft.com/office/drawing/2014/main" id="{03815913-8A9A-42EE-A05F-0D0F49CD82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7" name="AutoShape 31">
                  <a:extLst>
                    <a:ext uri="{FF2B5EF4-FFF2-40B4-BE49-F238E27FC236}">
                      <a16:creationId xmlns:a16="http://schemas.microsoft.com/office/drawing/2014/main" id="{DDF613F0-5A52-4080-BCB2-E1D4F08C19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8" name="AutoShape 32">
                  <a:extLst>
                    <a:ext uri="{FF2B5EF4-FFF2-40B4-BE49-F238E27FC236}">
                      <a16:creationId xmlns:a16="http://schemas.microsoft.com/office/drawing/2014/main" id="{4C07365E-5979-4B37-AEAF-8613252B71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9" name="AutoShape 33">
                  <a:extLst>
                    <a:ext uri="{FF2B5EF4-FFF2-40B4-BE49-F238E27FC236}">
                      <a16:creationId xmlns:a16="http://schemas.microsoft.com/office/drawing/2014/main" id="{BF1A4DD6-D174-40CF-9CD1-821751F459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91" name="Group 34">
                <a:extLst>
                  <a:ext uri="{FF2B5EF4-FFF2-40B4-BE49-F238E27FC236}">
                    <a16:creationId xmlns:a16="http://schemas.microsoft.com/office/drawing/2014/main" id="{33420F1B-8557-46D6-9B5D-F74C63BB7F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92" name="AutoShape 35">
                  <a:extLst>
                    <a:ext uri="{FF2B5EF4-FFF2-40B4-BE49-F238E27FC236}">
                      <a16:creationId xmlns:a16="http://schemas.microsoft.com/office/drawing/2014/main" id="{21F58335-825B-47C6-BB07-FE005DF5A3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3" name="AutoShape 36">
                  <a:extLst>
                    <a:ext uri="{FF2B5EF4-FFF2-40B4-BE49-F238E27FC236}">
                      <a16:creationId xmlns:a16="http://schemas.microsoft.com/office/drawing/2014/main" id="{B2274DB3-7F3F-47F2-B3D8-C296D4D446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4" name="AutoShape 37">
                  <a:extLst>
                    <a:ext uri="{FF2B5EF4-FFF2-40B4-BE49-F238E27FC236}">
                      <a16:creationId xmlns:a16="http://schemas.microsoft.com/office/drawing/2014/main" id="{84C3AFAD-F5AE-4850-9545-EED6BE0260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5" name="AutoShape 38">
                  <a:extLst>
                    <a:ext uri="{FF2B5EF4-FFF2-40B4-BE49-F238E27FC236}">
                      <a16:creationId xmlns:a16="http://schemas.microsoft.com/office/drawing/2014/main" id="{2E68191F-84DD-4C64-923E-FC187F94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89" name="Rectangle 39">
              <a:extLst>
                <a:ext uri="{FF2B5EF4-FFF2-40B4-BE49-F238E27FC236}">
                  <a16:creationId xmlns:a16="http://schemas.microsoft.com/office/drawing/2014/main" id="{1AB430D9-724E-48F2-BA8A-4F9FF192F52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40" y="1211"/>
              <a:ext cx="764" cy="3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  <a:flatTx/>
            </a:bodyPr>
            <a:lstStyle/>
            <a:p>
              <a:pPr algn="ctr"/>
              <a:r>
                <a:rPr lang="ru-RU" sz="1100" b="1" dirty="0">
                  <a:solidFill>
                    <a:srgbClr val="000000"/>
                  </a:solidFill>
                </a:rPr>
                <a:t>Дорсальная область крупа: поверхностная и средняя ягодичные мышцы</a:t>
              </a:r>
              <a:endParaRPr lang="en-US" sz="11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14" name="Line 8">
            <a:extLst>
              <a:ext uri="{FF2B5EF4-FFF2-40B4-BE49-F238E27FC236}">
                <a16:creationId xmlns:a16="http://schemas.microsoft.com/office/drawing/2014/main" id="{F9FE42E0-82BA-42EA-8D01-EC027F7093F4}"/>
              </a:ext>
            </a:extLst>
          </p:cNvPr>
          <p:cNvSpPr>
            <a:spLocks noChangeShapeType="1"/>
          </p:cNvSpPr>
          <p:nvPr/>
        </p:nvSpPr>
        <p:spPr bwMode="gray">
          <a:xfrm flipV="1">
            <a:off x="4076746" y="2888873"/>
            <a:ext cx="3387160" cy="77855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66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E55E46-26F2-472A-808F-D96E59E2F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296144"/>
          </a:xfrm>
        </p:spPr>
        <p:txBody>
          <a:bodyPr>
            <a:noAutofit/>
          </a:bodyPr>
          <a:lstStyle/>
          <a:p>
            <a:r>
              <a:rPr lang="ru-RU" sz="3200" dirty="0"/>
              <a:t>Основные рекомендации ЛТ лошадей (</a:t>
            </a:r>
            <a:r>
              <a:rPr lang="ru-RU" sz="3200" dirty="0" err="1"/>
              <a:t>Стикина</a:t>
            </a:r>
            <a:r>
              <a:rPr lang="ru-RU" sz="3200" dirty="0"/>
              <a:t> Е.О., 1998, 1999, </a:t>
            </a:r>
            <a:r>
              <a:rPr lang="ru-RU" sz="3200" dirty="0" err="1"/>
              <a:t>рек.для</a:t>
            </a:r>
            <a:r>
              <a:rPr lang="ru-RU" sz="3200" dirty="0"/>
              <a:t> аппарата ЛТ «Мустанг»)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B501DA-5C60-4B55-A953-59BC08442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r>
              <a:rPr lang="ru-RU" sz="2000" b="0" i="0" dirty="0">
                <a:solidFill>
                  <a:schemeClr val="accent1">
                    <a:lumMod val="50000"/>
                  </a:schemeClr>
                </a:solidFill>
                <a:effectLst/>
              </a:rPr>
              <a:t>Острые травмы и болезни ОДА сопровождаются значительной болезненностью, выраженной хромотой, часто присутствует отечность тканей или выпот синовии в анатомические полости. Количество зон облучения и время воздействия на одну зону определяется конкретными задачами и не меняется на протяжении всего курса. Если клинические признаки воспаления исчезают быстро, целесообразно так же быстро уменьшать частоту следования импульсов, а не следовать приведенной схеме. Можно применять следующие параметры излучения: частота излучения - на первом сеансе 1500 Гц; на втором-600 Гц; </a:t>
            </a:r>
            <a:r>
              <a:rPr lang="ru-RU" sz="2000" b="0" i="0" dirty="0" err="1">
                <a:solidFill>
                  <a:schemeClr val="accent1">
                    <a:lumMod val="50000"/>
                  </a:schemeClr>
                </a:solidFill>
                <a:effectLst/>
              </a:rPr>
              <a:t>иа</a:t>
            </a:r>
            <a:r>
              <a:rPr lang="ru-RU" sz="2000" b="0" i="0" dirty="0">
                <a:solidFill>
                  <a:schemeClr val="accent1">
                    <a:lumMod val="50000"/>
                  </a:schemeClr>
                </a:solidFill>
                <a:effectLst/>
              </a:rPr>
              <a:t> третьем -300 Гц; на четвертом- 150 Гц; с пятого - 80 Гц; мощность ~ 40 Вт на первом сеансе и до 70 Вт на последующих сеансах; время воздействия на одну зону -2-3 мин; продолжительность сеанса -10-12 мин; курс лечения -3-10 процедур через 12—24 часа. Лазеротерапию можно сочетать с охлаждающими процедурами.</a:t>
            </a:r>
          </a:p>
        </p:txBody>
      </p:sp>
    </p:spTree>
    <p:extLst>
      <p:ext uri="{BB962C8B-B14F-4D97-AF65-F5344CB8AC3E}">
        <p14:creationId xmlns:p14="http://schemas.microsoft.com/office/powerpoint/2010/main" val="175574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E55E46-26F2-472A-808F-D96E59E2F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296144"/>
          </a:xfrm>
        </p:spPr>
        <p:txBody>
          <a:bodyPr>
            <a:noAutofit/>
          </a:bodyPr>
          <a:lstStyle/>
          <a:p>
            <a:r>
              <a:rPr lang="ru-RU" sz="3200" dirty="0"/>
              <a:t>Основные рекомендации ЛТ лошадей (</a:t>
            </a:r>
            <a:r>
              <a:rPr lang="ru-RU" sz="3200" dirty="0" err="1"/>
              <a:t>Стикина</a:t>
            </a:r>
            <a:r>
              <a:rPr lang="ru-RU" sz="3200" dirty="0"/>
              <a:t> Е.О., 1998, 1999, </a:t>
            </a:r>
            <a:r>
              <a:rPr lang="ru-RU" sz="3200" dirty="0" err="1"/>
              <a:t>рек.для</a:t>
            </a:r>
            <a:r>
              <a:rPr lang="ru-RU" sz="3200" dirty="0"/>
              <a:t> аппарата ЛТ «Мустанг»)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B501DA-5C60-4B55-A953-59BC08442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b="0" i="0" dirty="0">
                <a:solidFill>
                  <a:schemeClr val="accent1">
                    <a:lumMod val="75000"/>
                  </a:schemeClr>
                </a:solidFill>
                <a:effectLst/>
              </a:rPr>
              <a:t>При подострых травмах, характеризующихся умеренной болезненностью и хромотой, отсутствием отечности тканей, используют частоту излучения - 15-300 Гц, при мощности 40 Вт на первом сеансе и до 70 Вт на последующих сеансах; время воздействия на одну зону - 4-5 мин; продолжительность сеанса - 15-20 мин; курс лечения-8-10 процедур через 24-48 часов.</a:t>
            </a:r>
          </a:p>
        </p:txBody>
      </p:sp>
    </p:spTree>
    <p:extLst>
      <p:ext uri="{BB962C8B-B14F-4D97-AF65-F5344CB8AC3E}">
        <p14:creationId xmlns:p14="http://schemas.microsoft.com/office/powerpoint/2010/main" val="3573301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E55E46-26F2-472A-808F-D96E59E2F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296144"/>
          </a:xfrm>
        </p:spPr>
        <p:txBody>
          <a:bodyPr>
            <a:noAutofit/>
          </a:bodyPr>
          <a:lstStyle/>
          <a:p>
            <a:r>
              <a:rPr lang="ru-RU" sz="3200" dirty="0"/>
              <a:t>Основные рекомендации ЛТ лошадей (</a:t>
            </a:r>
            <a:r>
              <a:rPr lang="ru-RU" sz="3200" dirty="0" err="1"/>
              <a:t>Стикина</a:t>
            </a:r>
            <a:r>
              <a:rPr lang="ru-RU" sz="3200" dirty="0"/>
              <a:t> Е.О., 1998, 1999, </a:t>
            </a:r>
            <a:r>
              <a:rPr lang="ru-RU" sz="3200" dirty="0" err="1"/>
              <a:t>рек.для</a:t>
            </a:r>
            <a:r>
              <a:rPr lang="ru-RU" sz="3200" dirty="0"/>
              <a:t> аппарата ЛТ «Мустанг»)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B501DA-5C60-4B55-A953-59BC08442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b="0" i="0" dirty="0" err="1">
                <a:solidFill>
                  <a:schemeClr val="accent1">
                    <a:lumMod val="75000"/>
                  </a:schemeClr>
                </a:solidFill>
                <a:effectLst/>
              </a:rPr>
              <a:t>Xронические</a:t>
            </a:r>
            <a:r>
              <a:rPr lang="ru-RU" sz="2000" b="0" i="0" dirty="0">
                <a:solidFill>
                  <a:schemeClr val="accent1">
                    <a:lumMod val="75000"/>
                  </a:schemeClr>
                </a:solidFill>
                <a:effectLst/>
              </a:rPr>
              <a:t> процессы в тканях ОДА часто сопровождаются разрастанием соединительной ткани. В целях улучшения трофики тканей и рассасывания соединительнотканных рубцов на первых двух—грех сеансах лазерной терапии применяют большие дозы лазерного воздействия. Параметры изучения: : частота излучения-на 1-3 сеансах 1500 Гц: на четвертом - 400 Гц; на пятом - 300 Ги; на шестом - 150 Гц; с седьмого - 80 Гц; мощность : 40 Вт на первом сеансе и 70 Вт на последующих сеансах: продолжительность воздействия на одну зону - 4-5 минут; сеанса - 12-15 минут; курс лечения - 10-12 процедур через 24 часа.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39346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E55E46-26F2-472A-808F-D96E59E2F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296144"/>
          </a:xfrm>
        </p:spPr>
        <p:txBody>
          <a:bodyPr>
            <a:noAutofit/>
          </a:bodyPr>
          <a:lstStyle/>
          <a:p>
            <a:r>
              <a:rPr lang="ru-RU" sz="3200" dirty="0"/>
              <a:t>Основные рекомендации ЛТ лошадей (</a:t>
            </a:r>
            <a:r>
              <a:rPr lang="ru-RU" sz="3200" dirty="0" err="1"/>
              <a:t>Стикина</a:t>
            </a:r>
            <a:r>
              <a:rPr lang="ru-RU" sz="3200" dirty="0"/>
              <a:t> Е.О., 1998, 1999, </a:t>
            </a:r>
            <a:r>
              <a:rPr lang="ru-RU" sz="3200" dirty="0" err="1"/>
              <a:t>рек.для</a:t>
            </a:r>
            <a:r>
              <a:rPr lang="ru-RU" sz="3200" dirty="0"/>
              <a:t> аппарата ЛТ «Мустанг»)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B501DA-5C60-4B55-A953-59BC08442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b="0" i="0" dirty="0">
                <a:solidFill>
                  <a:schemeClr val="accent1">
                    <a:lumMod val="75000"/>
                  </a:schemeClr>
                </a:solidFill>
                <a:effectLst/>
              </a:rPr>
              <a:t>Для терапии хронических периоститов или «накостников», патологии очень часто встречающейся у спортивных лошадей, можно применять такую же схему лечения, но на первых пяти-семи сеансах частоту импульсов увеличить до 3000 Гц. 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729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8ed67e5f44a451027d970172bb28b10b45a8"/>
</p:tagLst>
</file>

<file path=ppt/theme/theme1.xml><?xml version="1.0" encoding="utf-8"?>
<a:theme xmlns:a="http://schemas.openxmlformats.org/drawingml/2006/main" name="Тема Office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3206</Words>
  <Application>Microsoft Office PowerPoint</Application>
  <PresentationFormat>Экран (4:3)</PresentationFormat>
  <Paragraphs>209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7" baseType="lpstr">
      <vt:lpstr>Arial</vt:lpstr>
      <vt:lpstr>Calibri</vt:lpstr>
      <vt:lpstr>Тема Office</vt:lpstr>
      <vt:lpstr>Протоколы для аппаратной физиотерапии</vt:lpstr>
      <vt:lpstr>Низкоинтенсивное лазерное излучение (НИЛИ)</vt:lpstr>
      <vt:lpstr>Низкоинтенсивное лазерное излучение (НИЛИ)</vt:lpstr>
      <vt:lpstr>Общие рекомендации по ЛТ спортивных лошадей  (Ягупов Н.А., Москвин С.В.)</vt:lpstr>
      <vt:lpstr>Рекомендуемые зоны локального воздействия импульсным ИК НИЛИ (890 нм, 100 нс, 60-80 Вт, 80 Гц, экспозиция на 1 зону – 2 мин)</vt:lpstr>
      <vt:lpstr>Основные рекомендации ЛТ лошадей (Стикина Е.О., 1998, 1999, рек.для аппарата ЛТ «Мустанг»)</vt:lpstr>
      <vt:lpstr>Основные рекомендации ЛТ лошадей (Стикина Е.О., 1998, 1999, рек.для аппарата ЛТ «Мустанг»)</vt:lpstr>
      <vt:lpstr>Основные рекомендации ЛТ лошадей (Стикина Е.О., 1998, 1999, рек.для аппарата ЛТ «Мустанг»)</vt:lpstr>
      <vt:lpstr>Основные рекомендации ЛТ лошадей (Стикина Е.О., 1998, 1999, рек.для аппарата ЛТ «Мустанг»)</vt:lpstr>
      <vt:lpstr>Основные рекомендации ЛТ лошадей (Стикина Е.О., 1998, 1999, рек.для аппарата ЛТ «Мустанг»)</vt:lpstr>
      <vt:lpstr>Основные зоны локального освечивания мышц у лошадей (Стикина Е.О., 1998, 1999) </vt:lpstr>
      <vt:lpstr>Инфильтраты, открытые травматические и послеоперационные раны, ожоги:</vt:lpstr>
      <vt:lpstr>Артриты различного генеза:</vt:lpstr>
      <vt:lpstr>Острые и хронические синовиты, вызванные артритами и артрозами:</vt:lpstr>
      <vt:lpstr>Миозиты, переломы костей:</vt:lpstr>
      <vt:lpstr>Тендениты, тендовагиниты:</vt:lpstr>
      <vt:lpstr>Синовиты и бурситы:</vt:lpstr>
      <vt:lpstr>Периоститы:</vt:lpstr>
      <vt:lpstr>Экзема, дерматит:</vt:lpstr>
      <vt:lpstr>Общие рекомендации по ЛТ спортивных лошадей  (Ягупов Н.А., Москвин С.В.)</vt:lpstr>
      <vt:lpstr>Общие рекомендации по ЛТ спортивных лошадей  </vt:lpstr>
      <vt:lpstr>Общие рекомендации по ЛТ спортивных лошадей  (Ягупов Н.А., Москвин С.В.)</vt:lpstr>
      <vt:lpstr>Общие рекомендации по ЛТ спортивных лошадей  (Ягупов Н.А., Москвин С.В.)</vt:lpstr>
      <vt:lpstr>Общие рекомендации по ЛТ спортивных лошадей  (Попова Е.В. рек. для аппаратов V класса)</vt:lpstr>
      <vt:lpstr>Ударно-волновая терапия</vt:lpstr>
      <vt:lpstr>Ударно-волновая терапия</vt:lpstr>
      <vt:lpstr>Ударно-волновая терапия</vt:lpstr>
      <vt:lpstr>Ударно-волновая терапия</vt:lpstr>
      <vt:lpstr>Ударно-волновая терапия</vt:lpstr>
      <vt:lpstr>Ударно-волновая терапия</vt:lpstr>
      <vt:lpstr>Ударно-волновая терапия</vt:lpstr>
      <vt:lpstr>Регламент FEI, поддерживающая терапия во время соревнований (2023г.)</vt:lpstr>
      <vt:lpstr>Регламент FEI, поддерживающая терапия во время соревнований (2023г.)</vt:lpstr>
      <vt:lpstr>Регламент FEI, поддерживающая терапия во время соревнований (2023г.)</vt:lpstr>
    </vt:vector>
  </TitlesOfParts>
  <Company>presentation-creation.ru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Синие кубики</dc:title>
  <dc:creator>obstinate</dc:creator>
  <dc:description>Шаблон презентации с сайта https://presentation-creation.ru/</dc:description>
  <cp:lastModifiedBy>Екатерина Попова</cp:lastModifiedBy>
  <cp:revision>142</cp:revision>
  <dcterms:created xsi:type="dcterms:W3CDTF">2018-02-25T09:09:03Z</dcterms:created>
  <dcterms:modified xsi:type="dcterms:W3CDTF">2023-02-28T10:26:00Z</dcterms:modified>
</cp:coreProperties>
</file>