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0" r:id="rId4"/>
    <p:sldId id="289" r:id="rId5"/>
    <p:sldId id="257" r:id="rId6"/>
    <p:sldId id="293" r:id="rId7"/>
    <p:sldId id="290" r:id="rId8"/>
    <p:sldId id="258" r:id="rId9"/>
    <p:sldId id="292" r:id="rId10"/>
    <p:sldId id="264" r:id="rId11"/>
    <p:sldId id="268" r:id="rId12"/>
    <p:sldId id="295" r:id="rId13"/>
    <p:sldId id="294" r:id="rId14"/>
    <p:sldId id="296" r:id="rId15"/>
    <p:sldId id="269" r:id="rId16"/>
    <p:sldId id="300" r:id="rId17"/>
    <p:sldId id="297" r:id="rId18"/>
    <p:sldId id="270" r:id="rId19"/>
    <p:sldId id="298" r:id="rId20"/>
    <p:sldId id="299" r:id="rId21"/>
    <p:sldId id="301" r:id="rId22"/>
    <p:sldId id="271" r:id="rId23"/>
    <p:sldId id="272" r:id="rId24"/>
    <p:sldId id="267" r:id="rId25"/>
    <p:sldId id="273" r:id="rId26"/>
    <p:sldId id="274" r:id="rId27"/>
    <p:sldId id="276" r:id="rId28"/>
    <p:sldId id="302" r:id="rId29"/>
    <p:sldId id="303" r:id="rId30"/>
    <p:sldId id="279" r:id="rId31"/>
    <p:sldId id="278" r:id="rId32"/>
    <p:sldId id="280" r:id="rId33"/>
    <p:sldId id="282" r:id="rId34"/>
    <p:sldId id="306" r:id="rId35"/>
    <p:sldId id="283" r:id="rId36"/>
    <p:sldId id="284" r:id="rId37"/>
    <p:sldId id="305" r:id="rId38"/>
    <p:sldId id="304" r:id="rId39"/>
    <p:sldId id="285" r:id="rId40"/>
    <p:sldId id="286" r:id="rId41"/>
    <p:sldId id="287" r:id="rId42"/>
    <p:sldId id="288" r:id="rId43"/>
    <p:sldId id="307" r:id="rId44"/>
  </p:sldIdLst>
  <p:sldSz cx="9144000" cy="6858000" type="screen4x3"/>
  <p:notesSz cx="6858000" cy="9144000"/>
  <p:custDataLst>
    <p:tags r:id="rId45"/>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p:scale>
          <a:sx n="70" d="100"/>
          <a:sy n="70" d="100"/>
        </p:scale>
        <p:origin x="1838" y="29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tags" Target="tags/tag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theme" Target="theme/theme1.xml" /><Relationship Id="rId8" Type="http://schemas.openxmlformats.org/officeDocument/2006/relationships/slide" Target="slides/slide7.xml" /></Relationships>
</file>

<file path=ppt/slideLayouts/_rels/slideLayout1.xml.rels><?xml version="1.0" encoding="UTF-8" standalone="yes"?>
<Relationships xmlns="http://schemas.openxmlformats.org/package/2006/relationships"><Relationship Id="rId3" Type="http://schemas.openxmlformats.org/officeDocument/2006/relationships/hyperlink" Target="http://presentation-creation.ru/powerpoint-templates.html" TargetMode="External" /><Relationship Id="rId2" Type="http://schemas.openxmlformats.org/officeDocument/2006/relationships/image" Target="../media/image2.jp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2411760" y="378904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a:t>Образец подзаголовка</a:t>
            </a:r>
          </a:p>
        </p:txBody>
      </p:sp>
      <p:sp>
        <p:nvSpPr>
          <p:cNvPr id="4" name="Дата 3"/>
          <p:cNvSpPr>
            <a:spLocks noGrp="1"/>
          </p:cNvSpPr>
          <p:nvPr>
            <p:ph type="dt" sz="half" idx="10"/>
          </p:nvPr>
        </p:nvSpPr>
        <p:spPr/>
        <p:txBody>
          <a:bodyPr/>
          <a:lstStyle/>
          <a:p>
            <a:fld id="{76A77DEA-95C1-403D-930F-CB08F82E4049}" type="datetimeFigureOut">
              <a:rPr lang="ru-RU" smtClean="0"/>
              <a:t>24.04.2023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AF1A39-0453-4E5D-9B6E-D197031AB2D0}" type="slidenum">
              <a:rPr lang="ru-RU" smtClean="0"/>
              <a:t>‹#›</a:t>
            </a:fld>
            <a:endParaRPr lang="ru-RU"/>
          </a:p>
        </p:txBody>
      </p:sp>
      <p:sp>
        <p:nvSpPr>
          <p:cNvPr id="7" name="Прямоугольник 6"/>
          <p:cNvSpPr/>
          <p:nvPr userDrawn="1"/>
        </p:nvSpPr>
        <p:spPr>
          <a:xfrm>
            <a:off x="1835696" y="6488668"/>
            <a:ext cx="3206582" cy="369332"/>
          </a:xfrm>
          <a:prstGeom prst="rect">
            <a:avLst/>
          </a:prstGeom>
        </p:spPr>
        <p:txBody>
          <a:bodyPr wrap="none">
            <a:spAutoFit/>
          </a:bodyPr>
          <a:lstStyle/>
          <a:p>
            <a:pPr lvl="0" algn="ctr">
              <a:spcBef>
                <a:spcPct val="0"/>
              </a:spcBef>
            </a:pPr>
            <a:r>
              <a:rPr lang="en-US" sz="1800" kern="1200" dirty="0">
                <a:solidFill>
                  <a:schemeClr val="tx1"/>
                </a:solidFill>
                <a:latin typeface="+mn-lt"/>
                <a:ea typeface="+mn-ea"/>
                <a:cs typeface="+mn-cs"/>
                <a:hlinkClick r:id="rId3"/>
              </a:rPr>
              <a:t>http://presentation-creation.ru/</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329173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6A77DEA-95C1-403D-930F-CB08F82E4049}" type="datetimeFigureOut">
              <a:rPr lang="ru-RU" smtClean="0"/>
              <a:t>24.04.2023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AF1A39-0453-4E5D-9B6E-D197031AB2D0}" type="slidenum">
              <a:rPr lang="ru-RU" smtClean="0"/>
              <a:t>‹#›</a:t>
            </a:fld>
            <a:endParaRPr lang="ru-RU"/>
          </a:p>
        </p:txBody>
      </p:sp>
    </p:spTree>
    <p:extLst>
      <p:ext uri="{BB962C8B-B14F-4D97-AF65-F5344CB8AC3E}">
        <p14:creationId xmlns:p14="http://schemas.microsoft.com/office/powerpoint/2010/main" val="1540520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6A77DEA-95C1-403D-930F-CB08F82E4049}" type="datetimeFigureOut">
              <a:rPr lang="ru-RU" smtClean="0"/>
              <a:t>24.04.2023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AF1A39-0453-4E5D-9B6E-D197031AB2D0}" type="slidenum">
              <a:rPr lang="ru-RU" smtClean="0"/>
              <a:t>‹#›</a:t>
            </a:fld>
            <a:endParaRPr lang="ru-RU"/>
          </a:p>
        </p:txBody>
      </p:sp>
    </p:spTree>
    <p:extLst>
      <p:ext uri="{BB962C8B-B14F-4D97-AF65-F5344CB8AC3E}">
        <p14:creationId xmlns:p14="http://schemas.microsoft.com/office/powerpoint/2010/main" val="3631412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6A77DEA-95C1-403D-930F-CB08F82E4049}" type="datetimeFigureOut">
              <a:rPr lang="ru-RU" smtClean="0"/>
              <a:t>24.04.2023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AF1A39-0453-4E5D-9B6E-D197031AB2D0}" type="slidenum">
              <a:rPr lang="ru-RU" smtClean="0"/>
              <a:t>‹#›</a:t>
            </a:fld>
            <a:endParaRPr lang="ru-RU"/>
          </a:p>
        </p:txBody>
      </p:sp>
    </p:spTree>
    <p:extLst>
      <p:ext uri="{BB962C8B-B14F-4D97-AF65-F5344CB8AC3E}">
        <p14:creationId xmlns:p14="http://schemas.microsoft.com/office/powerpoint/2010/main" val="1813571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6A77DEA-95C1-403D-930F-CB08F82E4049}" type="datetimeFigureOut">
              <a:rPr lang="ru-RU" smtClean="0"/>
              <a:t>24.04.2023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AF1A39-0453-4E5D-9B6E-D197031AB2D0}" type="slidenum">
              <a:rPr lang="ru-RU" smtClean="0"/>
              <a:t>‹#›</a:t>
            </a:fld>
            <a:endParaRPr lang="ru-RU"/>
          </a:p>
        </p:txBody>
      </p:sp>
    </p:spTree>
    <p:extLst>
      <p:ext uri="{BB962C8B-B14F-4D97-AF65-F5344CB8AC3E}">
        <p14:creationId xmlns:p14="http://schemas.microsoft.com/office/powerpoint/2010/main" val="4081042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6A77DEA-95C1-403D-930F-CB08F82E4049}" type="datetimeFigureOut">
              <a:rPr lang="ru-RU" smtClean="0"/>
              <a:t>24.04.2023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AF1A39-0453-4E5D-9B6E-D197031AB2D0}" type="slidenum">
              <a:rPr lang="ru-RU" smtClean="0"/>
              <a:t>‹#›</a:t>
            </a:fld>
            <a:endParaRPr lang="ru-RU"/>
          </a:p>
        </p:txBody>
      </p:sp>
    </p:spTree>
    <p:extLst>
      <p:ext uri="{BB962C8B-B14F-4D97-AF65-F5344CB8AC3E}">
        <p14:creationId xmlns:p14="http://schemas.microsoft.com/office/powerpoint/2010/main" val="2728635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6A77DEA-95C1-403D-930F-CB08F82E4049}" type="datetimeFigureOut">
              <a:rPr lang="ru-RU" smtClean="0"/>
              <a:t>24.04.2023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BAF1A39-0453-4E5D-9B6E-D197031AB2D0}" type="slidenum">
              <a:rPr lang="ru-RU" smtClean="0"/>
              <a:t>‹#›</a:t>
            </a:fld>
            <a:endParaRPr lang="ru-RU"/>
          </a:p>
        </p:txBody>
      </p:sp>
    </p:spTree>
    <p:extLst>
      <p:ext uri="{BB962C8B-B14F-4D97-AF65-F5344CB8AC3E}">
        <p14:creationId xmlns:p14="http://schemas.microsoft.com/office/powerpoint/2010/main" val="3125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6A77DEA-95C1-403D-930F-CB08F82E4049}" type="datetimeFigureOut">
              <a:rPr lang="ru-RU" smtClean="0"/>
              <a:t>24.04.2023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BAF1A39-0453-4E5D-9B6E-D197031AB2D0}" type="slidenum">
              <a:rPr lang="ru-RU" smtClean="0"/>
              <a:t>‹#›</a:t>
            </a:fld>
            <a:endParaRPr lang="ru-RU"/>
          </a:p>
        </p:txBody>
      </p:sp>
    </p:spTree>
    <p:extLst>
      <p:ext uri="{BB962C8B-B14F-4D97-AF65-F5344CB8AC3E}">
        <p14:creationId xmlns:p14="http://schemas.microsoft.com/office/powerpoint/2010/main" val="3675154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6A77DEA-95C1-403D-930F-CB08F82E4049}" type="datetimeFigureOut">
              <a:rPr lang="ru-RU" smtClean="0"/>
              <a:t>24.04.2023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BAF1A39-0453-4E5D-9B6E-D197031AB2D0}" type="slidenum">
              <a:rPr lang="ru-RU" smtClean="0"/>
              <a:t>‹#›</a:t>
            </a:fld>
            <a:endParaRPr lang="ru-RU"/>
          </a:p>
        </p:txBody>
      </p:sp>
    </p:spTree>
    <p:extLst>
      <p:ext uri="{BB962C8B-B14F-4D97-AF65-F5344CB8AC3E}">
        <p14:creationId xmlns:p14="http://schemas.microsoft.com/office/powerpoint/2010/main" val="2454128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6A77DEA-95C1-403D-930F-CB08F82E4049}" type="datetimeFigureOut">
              <a:rPr lang="ru-RU" smtClean="0"/>
              <a:t>24.04.2023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AF1A39-0453-4E5D-9B6E-D197031AB2D0}" type="slidenum">
              <a:rPr lang="ru-RU" smtClean="0"/>
              <a:t>‹#›</a:t>
            </a:fld>
            <a:endParaRPr lang="ru-RU"/>
          </a:p>
        </p:txBody>
      </p:sp>
    </p:spTree>
    <p:extLst>
      <p:ext uri="{BB962C8B-B14F-4D97-AF65-F5344CB8AC3E}">
        <p14:creationId xmlns:p14="http://schemas.microsoft.com/office/powerpoint/2010/main" val="3716931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6A77DEA-95C1-403D-930F-CB08F82E4049}" type="datetimeFigureOut">
              <a:rPr lang="ru-RU" smtClean="0"/>
              <a:t>24.04.2023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AF1A39-0453-4E5D-9B6E-D197031AB2D0}" type="slidenum">
              <a:rPr lang="ru-RU" smtClean="0"/>
              <a:t>‹#›</a:t>
            </a:fld>
            <a:endParaRPr lang="ru-RU"/>
          </a:p>
        </p:txBody>
      </p:sp>
    </p:spTree>
    <p:extLst>
      <p:ext uri="{BB962C8B-B14F-4D97-AF65-F5344CB8AC3E}">
        <p14:creationId xmlns:p14="http://schemas.microsoft.com/office/powerpoint/2010/main" val="1693711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53752"/>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196752"/>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77DEA-95C1-403D-930F-CB08F82E4049}" type="datetimeFigureOut">
              <a:rPr lang="ru-RU" smtClean="0"/>
              <a:t>24.04.2023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AF1A39-0453-4E5D-9B6E-D197031AB2D0}" type="slidenum">
              <a:rPr lang="ru-RU" smtClean="0"/>
              <a:t>‹#›</a:t>
            </a:fld>
            <a:endParaRPr lang="ru-RU"/>
          </a:p>
        </p:txBody>
      </p:sp>
    </p:spTree>
    <p:extLst>
      <p:ext uri="{BB962C8B-B14F-4D97-AF65-F5344CB8AC3E}">
        <p14:creationId xmlns:p14="http://schemas.microsoft.com/office/powerpoint/2010/main" val="1691261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8.jp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9.jp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1.jp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2.png" /><Relationship Id="rId1" Type="http://schemas.openxmlformats.org/officeDocument/2006/relationships/slideLayout" Target="../slideLayouts/slideLayout2.xml" /><Relationship Id="rId5" Type="http://schemas.openxmlformats.org/officeDocument/2006/relationships/image" Target="../media/image15.png" /><Relationship Id="rId4" Type="http://schemas.openxmlformats.org/officeDocument/2006/relationships/image" Target="../media/image14.png" /></Relationships>
</file>

<file path=ppt/slides/_rels/slide21.xml.rels><?xml version="1.0" encoding="UTF-8" standalone="yes"?>
<Relationships xmlns="http://schemas.openxmlformats.org/package/2006/relationships"><Relationship Id="rId3" Type="http://schemas.openxmlformats.org/officeDocument/2006/relationships/image" Target="../media/image17.jpg" /><Relationship Id="rId2" Type="http://schemas.openxmlformats.org/officeDocument/2006/relationships/image" Target="../media/image16.jp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image" Target="../media/image18.jpeg" /><Relationship Id="rId1" Type="http://schemas.openxmlformats.org/officeDocument/2006/relationships/slideLayout" Target="../slideLayouts/slideLayout2.xml" /><Relationship Id="rId4" Type="http://schemas.openxmlformats.org/officeDocument/2006/relationships/image" Target="../media/image20.jpeg"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21.gif"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3" Type="http://schemas.openxmlformats.org/officeDocument/2006/relationships/image" Target="../media/image23.jpg" /><Relationship Id="rId2" Type="http://schemas.openxmlformats.org/officeDocument/2006/relationships/image" Target="../media/image22.jpe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25.jp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26.jp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3" Type="http://schemas.openxmlformats.org/officeDocument/2006/relationships/image" Target="../media/image28.jpeg" /><Relationship Id="rId2" Type="http://schemas.openxmlformats.org/officeDocument/2006/relationships/image" Target="../media/image27.jpe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image" Target="../media/image29.jpg"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3" Type="http://schemas.openxmlformats.org/officeDocument/2006/relationships/image" Target="../media/image31.jpg" /><Relationship Id="rId2" Type="http://schemas.openxmlformats.org/officeDocument/2006/relationships/image" Target="../media/image30.jpg"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image" Target="../media/image32.jp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3" Type="http://schemas.openxmlformats.org/officeDocument/2006/relationships/image" Target="../media/image24.jpeg" /><Relationship Id="rId2" Type="http://schemas.openxmlformats.org/officeDocument/2006/relationships/image" Target="../media/image33.jp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8.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1598935"/>
            <a:ext cx="7772400" cy="1470025"/>
          </a:xfrm>
        </p:spPr>
        <p:txBody>
          <a:bodyPr/>
          <a:lstStyle/>
          <a:p>
            <a:r>
              <a:rPr lang="ru-RU" b="1" dirty="0" err="1"/>
              <a:t>Кинезиологическое</a:t>
            </a:r>
            <a:r>
              <a:rPr lang="ru-RU" b="1" dirty="0"/>
              <a:t> </a:t>
            </a:r>
            <a:r>
              <a:rPr lang="ru-RU" b="1" dirty="0" err="1"/>
              <a:t>тейпирование</a:t>
            </a:r>
            <a:r>
              <a:rPr lang="ru-RU" b="1" dirty="0"/>
              <a:t> лошадей</a:t>
            </a:r>
          </a:p>
        </p:txBody>
      </p:sp>
      <p:sp>
        <p:nvSpPr>
          <p:cNvPr id="3" name="Подзаголовок 2"/>
          <p:cNvSpPr>
            <a:spLocks noGrp="1"/>
          </p:cNvSpPr>
          <p:nvPr>
            <p:ph type="subTitle" idx="1"/>
          </p:nvPr>
        </p:nvSpPr>
        <p:spPr>
          <a:xfrm>
            <a:off x="3459832" y="3717032"/>
            <a:ext cx="5536704" cy="1752600"/>
          </a:xfrm>
        </p:spPr>
        <p:txBody>
          <a:bodyPr/>
          <a:lstStyle/>
          <a:p>
            <a:r>
              <a:rPr lang="ru-RU" b="1" dirty="0">
                <a:solidFill>
                  <a:schemeClr val="tx1">
                    <a:lumMod val="65000"/>
                    <a:lumOff val="35000"/>
                  </a:schemeClr>
                </a:solidFill>
              </a:rPr>
              <a:t>Базовый модуль</a:t>
            </a:r>
          </a:p>
        </p:txBody>
      </p:sp>
      <p:sp>
        <p:nvSpPr>
          <p:cNvPr id="4" name="TextBox 3">
            <a:extLst>
              <a:ext uri="{FF2B5EF4-FFF2-40B4-BE49-F238E27FC236}">
                <a16:creationId xmlns:a16="http://schemas.microsoft.com/office/drawing/2014/main" id="{12E0AF06-BD71-4153-9BA0-84D61A25B4D5}"/>
              </a:ext>
            </a:extLst>
          </p:cNvPr>
          <p:cNvSpPr txBox="1"/>
          <p:nvPr/>
        </p:nvSpPr>
        <p:spPr>
          <a:xfrm>
            <a:off x="6228184" y="6309320"/>
            <a:ext cx="3059832" cy="369332"/>
          </a:xfrm>
          <a:prstGeom prst="rect">
            <a:avLst/>
          </a:prstGeom>
          <a:noFill/>
        </p:spPr>
        <p:txBody>
          <a:bodyPr wrap="square" rtlCol="0">
            <a:spAutoFit/>
          </a:bodyPr>
          <a:lstStyle/>
          <a:p>
            <a:r>
              <a:rPr lang="ru-RU" b="1" dirty="0"/>
              <a:t>Попова Е.В.                   2023г.</a:t>
            </a:r>
          </a:p>
        </p:txBody>
      </p:sp>
    </p:spTree>
    <p:extLst>
      <p:ext uri="{BB962C8B-B14F-4D97-AF65-F5344CB8AC3E}">
        <p14:creationId xmlns:p14="http://schemas.microsoft.com/office/powerpoint/2010/main" val="1374784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Основные эффекты</a:t>
            </a:r>
          </a:p>
        </p:txBody>
      </p:sp>
      <p:grpSp>
        <p:nvGrpSpPr>
          <p:cNvPr id="5" name="Group 45"/>
          <p:cNvGrpSpPr>
            <a:grpSpLocks/>
          </p:cNvGrpSpPr>
          <p:nvPr/>
        </p:nvGrpSpPr>
        <p:grpSpPr bwMode="auto">
          <a:xfrm>
            <a:off x="75414" y="2026764"/>
            <a:ext cx="4312209" cy="3102024"/>
            <a:chOff x="723" y="1673"/>
            <a:chExt cx="1957" cy="1938"/>
          </a:xfrm>
        </p:grpSpPr>
        <p:sp>
          <p:nvSpPr>
            <p:cNvPr id="6" name="Rectangle 36"/>
            <p:cNvSpPr>
              <a:spLocks noChangeArrowheads="1"/>
            </p:cNvSpPr>
            <p:nvPr/>
          </p:nvSpPr>
          <p:spPr bwMode="gray">
            <a:xfrm>
              <a:off x="2367" y="1675"/>
              <a:ext cx="76" cy="1936"/>
            </a:xfrm>
            <a:prstGeom prst="rect">
              <a:avLst/>
            </a:prstGeom>
            <a:gradFill rotWithShape="1">
              <a:gsLst>
                <a:gs pos="0">
                  <a:schemeClr val="bg2"/>
                </a:gs>
                <a:gs pos="50000">
                  <a:schemeClr val="bg2">
                    <a:gamma/>
                    <a:tint val="39216"/>
                    <a:invGamma/>
                  </a:schemeClr>
                </a:gs>
                <a:gs pos="100000">
                  <a:schemeClr val="bg2"/>
                </a:gs>
              </a:gsLst>
              <a:lin ang="0" scaled="1"/>
            </a:gradFill>
            <a:ln w="9525" algn="ctr">
              <a:noFill/>
              <a:miter lim="800000"/>
              <a:headEnd/>
              <a:tailEnd/>
            </a:ln>
            <a:effectLst/>
          </p:spPr>
          <p:txBody>
            <a:bodyPr wrap="none" anchor="ctr"/>
            <a:lstStyle/>
            <a:p>
              <a:endParaRPr lang="ru-RU"/>
            </a:p>
          </p:txBody>
        </p:sp>
        <p:sp>
          <p:nvSpPr>
            <p:cNvPr id="7" name="Rectangle 35"/>
            <p:cNvSpPr>
              <a:spLocks noChangeArrowheads="1"/>
            </p:cNvSpPr>
            <p:nvPr/>
          </p:nvSpPr>
          <p:spPr bwMode="gray">
            <a:xfrm>
              <a:off x="940" y="1673"/>
              <a:ext cx="76" cy="1936"/>
            </a:xfrm>
            <a:prstGeom prst="rect">
              <a:avLst/>
            </a:prstGeom>
            <a:gradFill rotWithShape="1">
              <a:gsLst>
                <a:gs pos="0">
                  <a:schemeClr val="bg2"/>
                </a:gs>
                <a:gs pos="50000">
                  <a:schemeClr val="bg2">
                    <a:gamma/>
                    <a:tint val="39216"/>
                    <a:invGamma/>
                  </a:schemeClr>
                </a:gs>
                <a:gs pos="100000">
                  <a:schemeClr val="bg2"/>
                </a:gs>
              </a:gsLst>
              <a:lin ang="0" scaled="1"/>
            </a:gradFill>
            <a:ln w="9525" algn="ctr">
              <a:noFill/>
              <a:miter lim="800000"/>
              <a:headEnd/>
              <a:tailEnd/>
            </a:ln>
            <a:effectLst/>
          </p:spPr>
          <p:txBody>
            <a:bodyPr wrap="none" anchor="ctr"/>
            <a:lstStyle/>
            <a:p>
              <a:endParaRPr lang="ru-RU" dirty="0"/>
            </a:p>
          </p:txBody>
        </p:sp>
        <p:sp>
          <p:nvSpPr>
            <p:cNvPr id="8" name="AutoShape 5"/>
            <p:cNvSpPr>
              <a:spLocks noChangeArrowheads="1"/>
            </p:cNvSpPr>
            <p:nvPr/>
          </p:nvSpPr>
          <p:spPr bwMode="gray">
            <a:xfrm>
              <a:off x="723" y="1798"/>
              <a:ext cx="1957" cy="240"/>
            </a:xfrm>
            <a:prstGeom prst="roundRect">
              <a:avLst>
                <a:gd name="adj" fmla="val 7574"/>
              </a:avLst>
            </a:prstGeom>
            <a:gradFill rotWithShape="1">
              <a:gsLst>
                <a:gs pos="0">
                  <a:schemeClr val="accent2">
                    <a:gamma/>
                    <a:shade val="69804"/>
                    <a:invGamma/>
                  </a:schemeClr>
                </a:gs>
                <a:gs pos="50000">
                  <a:schemeClr val="accent2"/>
                </a:gs>
                <a:gs pos="100000">
                  <a:schemeClr val="accent2">
                    <a:gamma/>
                    <a:shade val="69804"/>
                    <a:invGamma/>
                  </a:schemeClr>
                </a:gs>
              </a:gsLst>
              <a:lin ang="5400000" scaled="1"/>
            </a:gradFill>
            <a:ln w="28575" cap="rnd">
              <a:noFill/>
              <a:prstDash val="sysDot"/>
              <a:round/>
              <a:headEnd/>
              <a:tailEnd/>
            </a:ln>
            <a:effectLst/>
          </p:spPr>
          <p:txBody>
            <a:bodyPr wrap="none" anchor="ctr"/>
            <a:lstStyle/>
            <a:p>
              <a:pPr eaLnBrk="0" hangingPunct="0">
                <a:buFont typeface="Wingdings" pitchFamily="2" charset="2"/>
                <a:buNone/>
              </a:pPr>
              <a:r>
                <a:rPr lang="ru-RU" sz="1600" b="1" dirty="0">
                  <a:solidFill>
                    <a:srgbClr val="F8F8F8"/>
                  </a:solidFill>
                </a:rPr>
                <a:t>уменьшения боли</a:t>
              </a:r>
              <a:endParaRPr lang="en-US" sz="1600" b="1" dirty="0">
                <a:solidFill>
                  <a:srgbClr val="F8F8F8"/>
                </a:solidFill>
              </a:endParaRPr>
            </a:p>
          </p:txBody>
        </p:sp>
        <p:sp>
          <p:nvSpPr>
            <p:cNvPr id="9" name="AutoShape 6"/>
            <p:cNvSpPr>
              <a:spLocks noChangeArrowheads="1"/>
            </p:cNvSpPr>
            <p:nvPr/>
          </p:nvSpPr>
          <p:spPr bwMode="gray">
            <a:xfrm>
              <a:off x="723" y="2134"/>
              <a:ext cx="1957" cy="240"/>
            </a:xfrm>
            <a:prstGeom prst="roundRect">
              <a:avLst>
                <a:gd name="adj" fmla="val 7574"/>
              </a:avLst>
            </a:prstGeom>
            <a:gradFill rotWithShape="1">
              <a:gsLst>
                <a:gs pos="0">
                  <a:schemeClr val="accent2">
                    <a:gamma/>
                    <a:shade val="59216"/>
                    <a:invGamma/>
                  </a:schemeClr>
                </a:gs>
                <a:gs pos="50000">
                  <a:schemeClr val="accent2"/>
                </a:gs>
                <a:gs pos="100000">
                  <a:schemeClr val="accent2">
                    <a:gamma/>
                    <a:shade val="59216"/>
                    <a:invGamma/>
                  </a:schemeClr>
                </a:gs>
              </a:gsLst>
              <a:lin ang="5400000" scaled="1"/>
            </a:gradFill>
            <a:ln w="28575" cap="rnd">
              <a:noFill/>
              <a:prstDash val="sysDot"/>
              <a:round/>
              <a:headEnd/>
              <a:tailEnd/>
            </a:ln>
            <a:effectLst/>
          </p:spPr>
          <p:txBody>
            <a:bodyPr wrap="none" anchor="ctr"/>
            <a:lstStyle/>
            <a:p>
              <a:pPr eaLnBrk="0" hangingPunct="0">
                <a:buFont typeface="Wingdings" pitchFamily="2" charset="2"/>
                <a:buNone/>
              </a:pPr>
              <a:r>
                <a:rPr lang="ru-RU" sz="1600" b="1" dirty="0">
                  <a:solidFill>
                    <a:srgbClr val="F8F8F8"/>
                  </a:solidFill>
                </a:rPr>
                <a:t>улучшения стабильности суставов</a:t>
              </a:r>
              <a:endParaRPr lang="en-US" sz="1600" b="1" dirty="0">
                <a:solidFill>
                  <a:srgbClr val="F8F8F8"/>
                </a:solidFill>
              </a:endParaRPr>
            </a:p>
          </p:txBody>
        </p:sp>
        <p:sp>
          <p:nvSpPr>
            <p:cNvPr id="10" name="AutoShape 7"/>
            <p:cNvSpPr>
              <a:spLocks noChangeArrowheads="1"/>
            </p:cNvSpPr>
            <p:nvPr/>
          </p:nvSpPr>
          <p:spPr bwMode="gray">
            <a:xfrm>
              <a:off x="723" y="2470"/>
              <a:ext cx="1957" cy="240"/>
            </a:xfrm>
            <a:prstGeom prst="roundRect">
              <a:avLst>
                <a:gd name="adj" fmla="val 7574"/>
              </a:avLst>
            </a:prstGeom>
            <a:gradFill rotWithShape="1">
              <a:gsLst>
                <a:gs pos="0">
                  <a:schemeClr val="accent2">
                    <a:gamma/>
                    <a:shade val="69804"/>
                    <a:invGamma/>
                  </a:schemeClr>
                </a:gs>
                <a:gs pos="50000">
                  <a:schemeClr val="accent2"/>
                </a:gs>
                <a:gs pos="100000">
                  <a:schemeClr val="accent2">
                    <a:gamma/>
                    <a:shade val="69804"/>
                    <a:invGamma/>
                  </a:schemeClr>
                </a:gs>
              </a:gsLst>
              <a:lin ang="5400000" scaled="1"/>
            </a:gradFill>
            <a:ln w="28575" cap="rnd">
              <a:noFill/>
              <a:prstDash val="sysDot"/>
              <a:round/>
              <a:headEnd/>
              <a:tailEnd/>
            </a:ln>
            <a:effectLst/>
          </p:spPr>
          <p:txBody>
            <a:bodyPr wrap="none" anchor="ctr"/>
            <a:lstStyle/>
            <a:p>
              <a:pPr eaLnBrk="0" hangingPunct="0">
                <a:buFont typeface="Wingdings" pitchFamily="2" charset="2"/>
                <a:buNone/>
              </a:pPr>
              <a:r>
                <a:rPr lang="ru-RU" sz="1600" b="1" dirty="0">
                  <a:solidFill>
                    <a:srgbClr val="F8F8F8"/>
                  </a:solidFill>
                </a:rPr>
                <a:t>профилактики травм</a:t>
              </a:r>
              <a:endParaRPr lang="en-US" sz="1600" b="1" dirty="0">
                <a:solidFill>
                  <a:srgbClr val="F8F8F8"/>
                </a:solidFill>
              </a:endParaRPr>
            </a:p>
          </p:txBody>
        </p:sp>
        <p:sp>
          <p:nvSpPr>
            <p:cNvPr id="11" name="AutoShape 8"/>
            <p:cNvSpPr>
              <a:spLocks noChangeArrowheads="1"/>
            </p:cNvSpPr>
            <p:nvPr/>
          </p:nvSpPr>
          <p:spPr bwMode="gray">
            <a:xfrm>
              <a:off x="723" y="2806"/>
              <a:ext cx="1957" cy="240"/>
            </a:xfrm>
            <a:prstGeom prst="roundRect">
              <a:avLst>
                <a:gd name="adj" fmla="val 7574"/>
              </a:avLst>
            </a:prstGeom>
            <a:gradFill rotWithShape="1">
              <a:gsLst>
                <a:gs pos="0">
                  <a:schemeClr val="accent2">
                    <a:gamma/>
                    <a:shade val="59216"/>
                    <a:invGamma/>
                  </a:schemeClr>
                </a:gs>
                <a:gs pos="50000">
                  <a:schemeClr val="accent2"/>
                </a:gs>
                <a:gs pos="100000">
                  <a:schemeClr val="accent2">
                    <a:gamma/>
                    <a:shade val="59216"/>
                    <a:invGamma/>
                  </a:schemeClr>
                </a:gs>
              </a:gsLst>
              <a:lin ang="5400000" scaled="1"/>
            </a:gradFill>
            <a:ln w="28575" cap="rnd">
              <a:noFill/>
              <a:prstDash val="sysDot"/>
              <a:round/>
              <a:headEnd/>
              <a:tailEnd/>
            </a:ln>
            <a:effectLst/>
          </p:spPr>
          <p:txBody>
            <a:bodyPr wrap="none" anchor="ctr"/>
            <a:lstStyle/>
            <a:p>
              <a:pPr eaLnBrk="0" hangingPunct="0">
                <a:buFont typeface="Wingdings" pitchFamily="2" charset="2"/>
                <a:buNone/>
              </a:pPr>
              <a:r>
                <a:rPr lang="ru-RU" sz="1600" b="1" dirty="0">
                  <a:solidFill>
                    <a:srgbClr val="F8F8F8"/>
                  </a:solidFill>
                </a:rPr>
                <a:t>уменьшения нагрузки на повреждённую ткань</a:t>
              </a:r>
              <a:endParaRPr lang="en-US" sz="1600" b="1" dirty="0">
                <a:solidFill>
                  <a:srgbClr val="F8F8F8"/>
                </a:solidFill>
              </a:endParaRPr>
            </a:p>
          </p:txBody>
        </p:sp>
        <p:sp>
          <p:nvSpPr>
            <p:cNvPr id="12" name="AutoShape 9"/>
            <p:cNvSpPr>
              <a:spLocks noChangeArrowheads="1"/>
            </p:cNvSpPr>
            <p:nvPr/>
          </p:nvSpPr>
          <p:spPr bwMode="gray">
            <a:xfrm>
              <a:off x="723" y="3142"/>
              <a:ext cx="1957" cy="240"/>
            </a:xfrm>
            <a:prstGeom prst="roundRect">
              <a:avLst>
                <a:gd name="adj" fmla="val 7574"/>
              </a:avLst>
            </a:prstGeom>
            <a:gradFill rotWithShape="1">
              <a:gsLst>
                <a:gs pos="0">
                  <a:schemeClr val="accent2">
                    <a:gamma/>
                    <a:shade val="69804"/>
                    <a:invGamma/>
                  </a:schemeClr>
                </a:gs>
                <a:gs pos="50000">
                  <a:schemeClr val="accent2"/>
                </a:gs>
                <a:gs pos="100000">
                  <a:schemeClr val="accent2">
                    <a:gamma/>
                    <a:shade val="69804"/>
                    <a:invGamma/>
                  </a:schemeClr>
                </a:gs>
              </a:gsLst>
              <a:lin ang="5400000" scaled="1"/>
            </a:gradFill>
            <a:ln w="28575" cap="rnd">
              <a:noFill/>
              <a:prstDash val="sysDot"/>
              <a:round/>
              <a:headEnd/>
              <a:tailEnd/>
            </a:ln>
            <a:effectLst/>
          </p:spPr>
          <p:txBody>
            <a:bodyPr wrap="none" anchor="ctr"/>
            <a:lstStyle/>
            <a:p>
              <a:pPr eaLnBrk="0" hangingPunct="0">
                <a:buFont typeface="Wingdings" pitchFamily="2" charset="2"/>
                <a:buNone/>
              </a:pPr>
              <a:r>
                <a:rPr lang="ru-RU" sz="1600" b="1" dirty="0">
                  <a:solidFill>
                    <a:srgbClr val="F8F8F8"/>
                  </a:solidFill>
                </a:rPr>
                <a:t>коррекции биомеханики</a:t>
              </a:r>
              <a:endParaRPr lang="en-US" sz="1600" b="1" dirty="0">
                <a:solidFill>
                  <a:srgbClr val="F8F8F8"/>
                </a:solidFill>
              </a:endParaRPr>
            </a:p>
          </p:txBody>
        </p:sp>
      </p:grpSp>
      <p:sp>
        <p:nvSpPr>
          <p:cNvPr id="13" name="AutoShape 10"/>
          <p:cNvSpPr>
            <a:spLocks noChangeArrowheads="1"/>
          </p:cNvSpPr>
          <p:nvPr/>
        </p:nvSpPr>
        <p:spPr bwMode="auto">
          <a:xfrm>
            <a:off x="827585" y="980728"/>
            <a:ext cx="6998790" cy="866775"/>
          </a:xfrm>
          <a:prstGeom prst="roundRect">
            <a:avLst>
              <a:gd name="adj" fmla="val 16667"/>
            </a:avLst>
          </a:prstGeom>
          <a:noFill/>
          <a:ln w="19050" cap="rnd">
            <a:noFill/>
            <a:prstDash val="sysDot"/>
            <a:round/>
            <a:headEnd/>
            <a:tailEnd/>
          </a:ln>
          <a:effectLst/>
        </p:spPr>
        <p:txBody>
          <a:bodyPr wrap="none" anchor="ctr"/>
          <a:lstStyle/>
          <a:p>
            <a:r>
              <a:rPr lang="ru-RU" dirty="0" err="1">
                <a:solidFill>
                  <a:srgbClr val="000000"/>
                </a:solidFill>
                <a:latin typeface="Arial" charset="0"/>
              </a:rPr>
              <a:t>кинезиотейпирование</a:t>
            </a:r>
            <a:r>
              <a:rPr lang="ru-RU" dirty="0">
                <a:solidFill>
                  <a:srgbClr val="000000"/>
                </a:solidFill>
                <a:latin typeface="Arial" charset="0"/>
              </a:rPr>
              <a:t> обычно используется специалистами для:</a:t>
            </a:r>
          </a:p>
        </p:txBody>
      </p:sp>
      <p:grpSp>
        <p:nvGrpSpPr>
          <p:cNvPr id="14" name="Group 46"/>
          <p:cNvGrpSpPr>
            <a:grpSpLocks/>
          </p:cNvGrpSpPr>
          <p:nvPr/>
        </p:nvGrpSpPr>
        <p:grpSpPr bwMode="auto">
          <a:xfrm>
            <a:off x="4413718" y="2016090"/>
            <a:ext cx="4654868" cy="3090551"/>
            <a:chOff x="2941" y="1670"/>
            <a:chExt cx="2010" cy="1941"/>
          </a:xfrm>
        </p:grpSpPr>
        <p:sp>
          <p:nvSpPr>
            <p:cNvPr id="15" name="Rectangle 37"/>
            <p:cNvSpPr>
              <a:spLocks noChangeArrowheads="1"/>
            </p:cNvSpPr>
            <p:nvPr/>
          </p:nvSpPr>
          <p:spPr bwMode="gray">
            <a:xfrm>
              <a:off x="4661" y="1670"/>
              <a:ext cx="76" cy="1936"/>
            </a:xfrm>
            <a:prstGeom prst="rect">
              <a:avLst/>
            </a:prstGeom>
            <a:gradFill rotWithShape="1">
              <a:gsLst>
                <a:gs pos="0">
                  <a:schemeClr val="bg2"/>
                </a:gs>
                <a:gs pos="50000">
                  <a:schemeClr val="bg2">
                    <a:gamma/>
                    <a:tint val="39216"/>
                    <a:invGamma/>
                  </a:schemeClr>
                </a:gs>
                <a:gs pos="100000">
                  <a:schemeClr val="bg2"/>
                </a:gs>
              </a:gsLst>
              <a:lin ang="0" scaled="1"/>
            </a:gradFill>
            <a:ln w="9525" algn="ctr">
              <a:noFill/>
              <a:miter lim="800000"/>
              <a:headEnd/>
              <a:tailEnd/>
            </a:ln>
            <a:effectLst/>
          </p:spPr>
          <p:txBody>
            <a:bodyPr wrap="none" anchor="ctr"/>
            <a:lstStyle/>
            <a:p>
              <a:endParaRPr lang="ru-RU"/>
            </a:p>
          </p:txBody>
        </p:sp>
        <p:sp>
          <p:nvSpPr>
            <p:cNvPr id="16" name="Rectangle 38"/>
            <p:cNvSpPr>
              <a:spLocks noChangeArrowheads="1"/>
            </p:cNvSpPr>
            <p:nvPr/>
          </p:nvSpPr>
          <p:spPr bwMode="gray">
            <a:xfrm>
              <a:off x="3154" y="1675"/>
              <a:ext cx="76" cy="1936"/>
            </a:xfrm>
            <a:prstGeom prst="rect">
              <a:avLst/>
            </a:prstGeom>
            <a:gradFill rotWithShape="1">
              <a:gsLst>
                <a:gs pos="0">
                  <a:schemeClr val="bg2"/>
                </a:gs>
                <a:gs pos="50000">
                  <a:schemeClr val="bg2">
                    <a:gamma/>
                    <a:tint val="39216"/>
                    <a:invGamma/>
                  </a:schemeClr>
                </a:gs>
                <a:gs pos="100000">
                  <a:schemeClr val="bg2"/>
                </a:gs>
              </a:gsLst>
              <a:lin ang="0" scaled="1"/>
            </a:gradFill>
            <a:ln w="9525" algn="ctr">
              <a:noFill/>
              <a:miter lim="800000"/>
              <a:headEnd/>
              <a:tailEnd/>
            </a:ln>
            <a:effectLst/>
          </p:spPr>
          <p:txBody>
            <a:bodyPr wrap="none" anchor="ctr"/>
            <a:lstStyle/>
            <a:p>
              <a:endParaRPr lang="ru-RU"/>
            </a:p>
          </p:txBody>
        </p:sp>
        <p:sp>
          <p:nvSpPr>
            <p:cNvPr id="17" name="AutoShape 29"/>
            <p:cNvSpPr>
              <a:spLocks noChangeArrowheads="1"/>
            </p:cNvSpPr>
            <p:nvPr/>
          </p:nvSpPr>
          <p:spPr bwMode="gray">
            <a:xfrm>
              <a:off x="2941" y="1801"/>
              <a:ext cx="2010" cy="240"/>
            </a:xfrm>
            <a:prstGeom prst="roundRect">
              <a:avLst>
                <a:gd name="adj" fmla="val 7574"/>
              </a:avLst>
            </a:prstGeom>
            <a:gradFill rotWithShape="1">
              <a:gsLst>
                <a:gs pos="0">
                  <a:schemeClr val="accent1">
                    <a:gamma/>
                    <a:shade val="69804"/>
                    <a:invGamma/>
                  </a:schemeClr>
                </a:gs>
                <a:gs pos="50000">
                  <a:schemeClr val="accent1"/>
                </a:gs>
                <a:gs pos="100000">
                  <a:schemeClr val="accent1">
                    <a:gamma/>
                    <a:shade val="69804"/>
                    <a:invGamma/>
                  </a:schemeClr>
                </a:gs>
              </a:gsLst>
              <a:lin ang="5400000" scaled="1"/>
            </a:gradFill>
            <a:ln w="28575" cap="rnd">
              <a:noFill/>
              <a:prstDash val="sysDot"/>
              <a:round/>
              <a:headEnd/>
              <a:tailEnd/>
            </a:ln>
            <a:effectLst/>
          </p:spPr>
          <p:txBody>
            <a:bodyPr wrap="none" anchor="ctr"/>
            <a:lstStyle/>
            <a:p>
              <a:pPr eaLnBrk="0" hangingPunct="0">
                <a:buFont typeface="Wingdings" pitchFamily="2" charset="2"/>
                <a:buNone/>
              </a:pPr>
              <a:r>
                <a:rPr lang="ru-RU" sz="1600" b="1" dirty="0">
                  <a:solidFill>
                    <a:srgbClr val="F8F8F8"/>
                  </a:solidFill>
                </a:rPr>
                <a:t>фасилитации / ингибиции мышц</a:t>
              </a:r>
            </a:p>
          </p:txBody>
        </p:sp>
        <p:sp>
          <p:nvSpPr>
            <p:cNvPr id="18" name="AutoShape 30"/>
            <p:cNvSpPr>
              <a:spLocks noChangeArrowheads="1"/>
            </p:cNvSpPr>
            <p:nvPr/>
          </p:nvSpPr>
          <p:spPr bwMode="gray">
            <a:xfrm>
              <a:off x="2941" y="2137"/>
              <a:ext cx="2010" cy="240"/>
            </a:xfrm>
            <a:prstGeom prst="roundRect">
              <a:avLst>
                <a:gd name="adj" fmla="val 7574"/>
              </a:avLst>
            </a:prstGeom>
            <a:gradFill rotWithShape="1">
              <a:gsLst>
                <a:gs pos="0">
                  <a:schemeClr val="accent1">
                    <a:gamma/>
                    <a:shade val="59216"/>
                    <a:invGamma/>
                  </a:schemeClr>
                </a:gs>
                <a:gs pos="50000">
                  <a:schemeClr val="accent1"/>
                </a:gs>
                <a:gs pos="100000">
                  <a:schemeClr val="accent1">
                    <a:gamma/>
                    <a:shade val="59216"/>
                    <a:invGamma/>
                  </a:schemeClr>
                </a:gs>
              </a:gsLst>
              <a:lin ang="5400000" scaled="1"/>
            </a:gradFill>
            <a:ln w="28575" cap="rnd">
              <a:noFill/>
              <a:prstDash val="sysDot"/>
              <a:round/>
              <a:headEnd/>
              <a:tailEnd/>
            </a:ln>
            <a:effectLst/>
          </p:spPr>
          <p:txBody>
            <a:bodyPr wrap="none" anchor="ctr"/>
            <a:lstStyle/>
            <a:p>
              <a:pPr eaLnBrk="0" hangingPunct="0">
                <a:buFont typeface="Wingdings" pitchFamily="2" charset="2"/>
                <a:buNone/>
              </a:pPr>
              <a:r>
                <a:rPr lang="ru-RU" sz="1600" b="1" dirty="0">
                  <a:solidFill>
                    <a:srgbClr val="F8F8F8"/>
                  </a:solidFill>
                </a:rPr>
                <a:t>усиления </a:t>
              </a:r>
              <a:r>
                <a:rPr lang="ru-RU" sz="1600" b="1" dirty="0" err="1">
                  <a:solidFill>
                    <a:srgbClr val="F8F8F8"/>
                  </a:solidFill>
                </a:rPr>
                <a:t>проприорецепции</a:t>
              </a:r>
              <a:endParaRPr lang="en-US" sz="1600" b="1" dirty="0">
                <a:solidFill>
                  <a:srgbClr val="F8F8F8"/>
                </a:solidFill>
              </a:endParaRPr>
            </a:p>
          </p:txBody>
        </p:sp>
        <p:sp>
          <p:nvSpPr>
            <p:cNvPr id="19" name="AutoShape 31"/>
            <p:cNvSpPr>
              <a:spLocks noChangeArrowheads="1"/>
            </p:cNvSpPr>
            <p:nvPr/>
          </p:nvSpPr>
          <p:spPr bwMode="gray">
            <a:xfrm>
              <a:off x="2941" y="2473"/>
              <a:ext cx="2010" cy="240"/>
            </a:xfrm>
            <a:prstGeom prst="roundRect">
              <a:avLst>
                <a:gd name="adj" fmla="val 7574"/>
              </a:avLst>
            </a:prstGeom>
            <a:gradFill rotWithShape="1">
              <a:gsLst>
                <a:gs pos="0">
                  <a:schemeClr val="accent1">
                    <a:gamma/>
                    <a:shade val="69804"/>
                    <a:invGamma/>
                  </a:schemeClr>
                </a:gs>
                <a:gs pos="50000">
                  <a:schemeClr val="accent1"/>
                </a:gs>
                <a:gs pos="100000">
                  <a:schemeClr val="accent1">
                    <a:gamma/>
                    <a:shade val="69804"/>
                    <a:invGamma/>
                  </a:schemeClr>
                </a:gs>
              </a:gsLst>
              <a:lin ang="5400000" scaled="1"/>
            </a:gradFill>
            <a:ln w="28575" cap="rnd">
              <a:noFill/>
              <a:prstDash val="sysDot"/>
              <a:round/>
              <a:headEnd/>
              <a:tailEnd/>
            </a:ln>
            <a:effectLst/>
          </p:spPr>
          <p:txBody>
            <a:bodyPr wrap="none" anchor="ctr"/>
            <a:lstStyle/>
            <a:p>
              <a:pPr eaLnBrk="0" hangingPunct="0">
                <a:buFont typeface="Wingdings" pitchFamily="2" charset="2"/>
                <a:buNone/>
              </a:pPr>
              <a:r>
                <a:rPr lang="ru-RU" sz="1600" b="1" dirty="0">
                  <a:solidFill>
                    <a:srgbClr val="F8F8F8"/>
                  </a:solidFill>
                </a:rPr>
                <a:t>улучшения дренажа при наличии отёка</a:t>
              </a:r>
              <a:endParaRPr lang="en-US" sz="1600" b="1" dirty="0">
                <a:solidFill>
                  <a:srgbClr val="F8F8F8"/>
                </a:solidFill>
              </a:endParaRPr>
            </a:p>
          </p:txBody>
        </p:sp>
        <p:sp>
          <p:nvSpPr>
            <p:cNvPr id="20" name="AutoShape 32"/>
            <p:cNvSpPr>
              <a:spLocks noChangeArrowheads="1"/>
            </p:cNvSpPr>
            <p:nvPr/>
          </p:nvSpPr>
          <p:spPr bwMode="gray">
            <a:xfrm>
              <a:off x="2941" y="2809"/>
              <a:ext cx="2010" cy="240"/>
            </a:xfrm>
            <a:prstGeom prst="roundRect">
              <a:avLst>
                <a:gd name="adj" fmla="val 7574"/>
              </a:avLst>
            </a:prstGeom>
            <a:gradFill rotWithShape="1">
              <a:gsLst>
                <a:gs pos="0">
                  <a:schemeClr val="accent1">
                    <a:gamma/>
                    <a:shade val="59216"/>
                    <a:invGamma/>
                  </a:schemeClr>
                </a:gs>
                <a:gs pos="50000">
                  <a:schemeClr val="accent1"/>
                </a:gs>
                <a:gs pos="100000">
                  <a:schemeClr val="accent1">
                    <a:gamma/>
                    <a:shade val="59216"/>
                    <a:invGamma/>
                  </a:schemeClr>
                </a:gs>
              </a:gsLst>
              <a:lin ang="5400000" scaled="1"/>
            </a:gradFill>
            <a:ln w="28575" cap="rnd">
              <a:noFill/>
              <a:prstDash val="sysDot"/>
              <a:round/>
              <a:headEnd/>
              <a:tailEnd/>
            </a:ln>
            <a:effectLst/>
          </p:spPr>
          <p:txBody>
            <a:bodyPr wrap="none" anchor="ctr"/>
            <a:lstStyle/>
            <a:p>
              <a:pPr eaLnBrk="0" hangingPunct="0">
                <a:buFont typeface="Wingdings" pitchFamily="2" charset="2"/>
                <a:buNone/>
              </a:pPr>
              <a:r>
                <a:rPr lang="ru-RU" sz="1600" b="1" dirty="0">
                  <a:solidFill>
                    <a:srgbClr val="F8F8F8"/>
                  </a:solidFill>
                </a:rPr>
                <a:t>улучшения кровообращения</a:t>
              </a:r>
              <a:endParaRPr lang="en-US" sz="1600" b="1" dirty="0">
                <a:solidFill>
                  <a:srgbClr val="F8F8F8"/>
                </a:solidFill>
              </a:endParaRPr>
            </a:p>
          </p:txBody>
        </p:sp>
        <p:sp>
          <p:nvSpPr>
            <p:cNvPr id="21" name="AutoShape 33"/>
            <p:cNvSpPr>
              <a:spLocks noChangeArrowheads="1"/>
            </p:cNvSpPr>
            <p:nvPr/>
          </p:nvSpPr>
          <p:spPr bwMode="gray">
            <a:xfrm>
              <a:off x="2941" y="3145"/>
              <a:ext cx="2010" cy="240"/>
            </a:xfrm>
            <a:prstGeom prst="roundRect">
              <a:avLst>
                <a:gd name="adj" fmla="val 7574"/>
              </a:avLst>
            </a:prstGeom>
            <a:gradFill rotWithShape="1">
              <a:gsLst>
                <a:gs pos="0">
                  <a:schemeClr val="accent1">
                    <a:gamma/>
                    <a:shade val="69804"/>
                    <a:invGamma/>
                  </a:schemeClr>
                </a:gs>
                <a:gs pos="50000">
                  <a:schemeClr val="accent1"/>
                </a:gs>
                <a:gs pos="100000">
                  <a:schemeClr val="accent1">
                    <a:gamma/>
                    <a:shade val="69804"/>
                    <a:invGamma/>
                  </a:schemeClr>
                </a:gs>
              </a:gsLst>
              <a:lin ang="5400000" scaled="1"/>
            </a:gradFill>
            <a:ln w="28575" cap="rnd">
              <a:noFill/>
              <a:prstDash val="sysDot"/>
              <a:round/>
              <a:headEnd/>
              <a:tailEnd/>
            </a:ln>
            <a:effectLst/>
          </p:spPr>
          <p:txBody>
            <a:bodyPr wrap="none" anchor="ctr"/>
            <a:lstStyle/>
            <a:p>
              <a:pPr eaLnBrk="0" hangingPunct="0">
                <a:buFont typeface="Wingdings" pitchFamily="2" charset="2"/>
                <a:buNone/>
              </a:pPr>
              <a:r>
                <a:rPr lang="ru-RU" sz="1600" b="1" dirty="0">
                  <a:solidFill>
                    <a:srgbClr val="F8F8F8"/>
                  </a:solidFill>
                </a:rPr>
                <a:t>сегментарного воздействия</a:t>
              </a:r>
              <a:endParaRPr lang="en-US" sz="1600" b="1" dirty="0">
                <a:solidFill>
                  <a:srgbClr val="F8F8F8"/>
                </a:solidFill>
              </a:endParaRPr>
            </a:p>
          </p:txBody>
        </p:sp>
      </p:grpSp>
    </p:spTree>
    <p:extLst>
      <p:ext uri="{BB962C8B-B14F-4D97-AF65-F5344CB8AC3E}">
        <p14:creationId xmlns:p14="http://schemas.microsoft.com/office/powerpoint/2010/main" val="1719172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1DCA34-8E0A-4B2B-90D1-754AA503958C}"/>
              </a:ext>
            </a:extLst>
          </p:cNvPr>
          <p:cNvSpPr>
            <a:spLocks noGrp="1"/>
          </p:cNvSpPr>
          <p:nvPr>
            <p:ph type="title"/>
          </p:nvPr>
        </p:nvSpPr>
        <p:spPr/>
        <p:txBody>
          <a:bodyPr/>
          <a:lstStyle/>
          <a:p>
            <a:r>
              <a:rPr lang="ru-RU" dirty="0"/>
              <a:t>Боль</a:t>
            </a:r>
          </a:p>
        </p:txBody>
      </p:sp>
      <p:sp>
        <p:nvSpPr>
          <p:cNvPr id="3" name="Объект 2">
            <a:extLst>
              <a:ext uri="{FF2B5EF4-FFF2-40B4-BE49-F238E27FC236}">
                <a16:creationId xmlns:a16="http://schemas.microsoft.com/office/drawing/2014/main" id="{20FFFE43-4D59-4A02-92B3-3D692A687AB4}"/>
              </a:ext>
            </a:extLst>
          </p:cNvPr>
          <p:cNvSpPr>
            <a:spLocks noGrp="1"/>
          </p:cNvSpPr>
          <p:nvPr>
            <p:ph idx="1"/>
          </p:nvPr>
        </p:nvSpPr>
        <p:spPr>
          <a:xfrm>
            <a:off x="0" y="1052736"/>
            <a:ext cx="9108504" cy="5256584"/>
          </a:xfrm>
        </p:spPr>
        <p:txBody>
          <a:bodyPr>
            <a:normAutofit/>
          </a:bodyPr>
          <a:lstStyle/>
          <a:p>
            <a:r>
              <a:rPr lang="ru-RU" sz="1600" dirty="0"/>
              <a:t>Боль – это уравновешенный импульс между информацией поступающей в спинной мозг по </a:t>
            </a:r>
            <a:r>
              <a:rPr lang="ru-RU" sz="1600" dirty="0" err="1"/>
              <a:t>аффернтным</a:t>
            </a:r>
            <a:r>
              <a:rPr lang="ru-RU" sz="1600" dirty="0"/>
              <a:t> нервным волокнам разного размера.</a:t>
            </a:r>
          </a:p>
          <a:p>
            <a:r>
              <a:rPr lang="ru-RU" sz="1600" dirty="0"/>
              <a:t>Боль может быть </a:t>
            </a:r>
            <a:r>
              <a:rPr lang="ru-RU" sz="1600" dirty="0" err="1"/>
              <a:t>ноцицептивной</a:t>
            </a:r>
            <a:r>
              <a:rPr lang="ru-RU" sz="1600" dirty="0"/>
              <a:t> (болевой импульс) и </a:t>
            </a:r>
            <a:r>
              <a:rPr lang="ru-RU" sz="1600" dirty="0" err="1"/>
              <a:t>нейропатической</a:t>
            </a:r>
            <a:r>
              <a:rPr lang="ru-RU" sz="1600" dirty="0"/>
              <a:t> (нарушения в нервной системе – метаболические, травматические и т.п.</a:t>
            </a:r>
          </a:p>
          <a:p>
            <a:pPr algn="l"/>
            <a:r>
              <a:rPr lang="ru-RU" sz="1600" dirty="0">
                <a:solidFill>
                  <a:srgbClr val="111111"/>
                </a:solidFill>
              </a:rPr>
              <a:t>Н</a:t>
            </a:r>
            <a:r>
              <a:rPr lang="ru-RU" sz="1600" b="0" i="0" dirty="0">
                <a:solidFill>
                  <a:srgbClr val="111111"/>
                </a:solidFill>
                <a:effectLst/>
              </a:rPr>
              <a:t>ервные волокна, по которым </a:t>
            </a:r>
            <a:r>
              <a:rPr lang="ru-RU" sz="1600" b="0" i="0" dirty="0" err="1">
                <a:solidFill>
                  <a:srgbClr val="111111"/>
                </a:solidFill>
                <a:effectLst/>
              </a:rPr>
              <a:t>ноцицепторный</a:t>
            </a:r>
            <a:r>
              <a:rPr lang="ru-RU" sz="1600" b="0" i="0" dirty="0">
                <a:solidFill>
                  <a:srgbClr val="111111"/>
                </a:solidFill>
                <a:effectLst/>
              </a:rPr>
              <a:t> сигнал идет до спинного мозга, бывают трех типов — </a:t>
            </a:r>
            <a:r>
              <a:rPr lang="ru-RU" sz="1600" b="1" i="0" dirty="0" err="1">
                <a:solidFill>
                  <a:srgbClr val="111111"/>
                </a:solidFill>
                <a:effectLst/>
              </a:rPr>
              <a:t>Aδ</a:t>
            </a:r>
            <a:r>
              <a:rPr lang="ru-RU" sz="1600" b="0" i="0" dirty="0">
                <a:solidFill>
                  <a:srgbClr val="111111"/>
                </a:solidFill>
                <a:effectLst/>
              </a:rPr>
              <a:t> (а-дельта), </a:t>
            </a:r>
            <a:r>
              <a:rPr lang="ru-RU" sz="1600" b="1" i="0" dirty="0">
                <a:solidFill>
                  <a:srgbClr val="111111"/>
                </a:solidFill>
                <a:effectLst/>
              </a:rPr>
              <a:t>Aβ</a:t>
            </a:r>
            <a:r>
              <a:rPr lang="ru-RU" sz="1600" b="0" i="0" dirty="0">
                <a:solidFill>
                  <a:srgbClr val="111111"/>
                </a:solidFill>
                <a:effectLst/>
              </a:rPr>
              <a:t> (а-бета) и </a:t>
            </a:r>
            <a:r>
              <a:rPr lang="ru-RU" sz="1600" b="1" i="0" dirty="0">
                <a:solidFill>
                  <a:srgbClr val="111111"/>
                </a:solidFill>
                <a:effectLst/>
              </a:rPr>
              <a:t>C</a:t>
            </a:r>
            <a:r>
              <a:rPr lang="ru-RU" sz="1600" b="0" i="0" dirty="0">
                <a:solidFill>
                  <a:srgbClr val="111111"/>
                </a:solidFill>
                <a:effectLst/>
              </a:rPr>
              <a:t>. Эти волокна отличаются друг от друга по толщине, наличию или отсутствию «изолирующей» миелиновой оболочки и, как следствие, по скорости проведения нервного импульса и типу импульса, который по ним проводится.</a:t>
            </a:r>
          </a:p>
          <a:p>
            <a:pPr algn="l"/>
            <a:r>
              <a:rPr lang="ru-RU" sz="1600" b="0" i="0" dirty="0" err="1">
                <a:solidFill>
                  <a:srgbClr val="111111"/>
                </a:solidFill>
                <a:effectLst/>
              </a:rPr>
              <a:t>Аδ</a:t>
            </a:r>
            <a:r>
              <a:rPr lang="ru-RU" sz="1600" b="0" i="0" dirty="0">
                <a:solidFill>
                  <a:srgbClr val="111111"/>
                </a:solidFill>
                <a:effectLst/>
              </a:rPr>
              <a:t>-волокна проводят импульс быстро (10–30 м/с) и «специализируются» на сигналах о сильной механической боли и изменении температуры.</a:t>
            </a:r>
          </a:p>
          <a:p>
            <a:pPr algn="l"/>
            <a:r>
              <a:rPr lang="ru-RU" sz="1600" b="0" i="0" dirty="0">
                <a:solidFill>
                  <a:srgbClr val="111111"/>
                </a:solidFill>
                <a:effectLst/>
              </a:rPr>
              <a:t>Aβ-волокна работают еще быстрее (30–100 м/с) и сильно миелинизированы. </a:t>
            </a:r>
            <a:r>
              <a:rPr lang="ru-RU" sz="1600" b="0" i="0" dirty="0" err="1">
                <a:solidFill>
                  <a:srgbClr val="111111"/>
                </a:solidFill>
                <a:effectLst/>
              </a:rPr>
              <a:t>Механорецепторы</a:t>
            </a:r>
            <a:r>
              <a:rPr lang="ru-RU" sz="1600" b="0" i="0" dirty="0">
                <a:solidFill>
                  <a:srgbClr val="111111"/>
                </a:solidFill>
                <a:effectLst/>
              </a:rPr>
              <a:t>, расположенные в этих волокнах, крайне чувствительны, поэтому функция этих волокон — проведение сигналов о слабых раздражителях. Избыточная активация волокон Aβ вызывает </a:t>
            </a:r>
            <a:r>
              <a:rPr lang="ru-RU" sz="1600" i="0" dirty="0" err="1">
                <a:solidFill>
                  <a:srgbClr val="111111"/>
                </a:solidFill>
                <a:effectLst/>
              </a:rPr>
              <a:t>аллодинию</a:t>
            </a:r>
            <a:r>
              <a:rPr lang="ru-RU" sz="1600" b="0" i="0" dirty="0">
                <a:solidFill>
                  <a:srgbClr val="111111"/>
                </a:solidFill>
                <a:effectLst/>
              </a:rPr>
              <a:t> — боль, возникающую от причин, обычно ее не вызывающих, — например, от сидения на стуле.</a:t>
            </a:r>
          </a:p>
          <a:p>
            <a:pPr algn="l"/>
            <a:r>
              <a:rPr lang="ru-RU" sz="1600" b="0" i="0" dirty="0">
                <a:solidFill>
                  <a:srgbClr val="111111"/>
                </a:solidFill>
                <a:effectLst/>
              </a:rPr>
              <a:t>Волокна типа C проводят нервный импульс медленно (0,5–2 м/с); в основном это сигналы от высокочувствительных </a:t>
            </a:r>
            <a:r>
              <a:rPr lang="ru-RU" sz="1600" b="0" i="0" dirty="0" err="1">
                <a:solidFill>
                  <a:srgbClr val="111111"/>
                </a:solidFill>
                <a:effectLst/>
              </a:rPr>
              <a:t>механорецепторов</a:t>
            </a:r>
            <a:r>
              <a:rPr lang="ru-RU" sz="1600" b="0" i="0" dirty="0">
                <a:solidFill>
                  <a:srgbClr val="111111"/>
                </a:solidFill>
                <a:effectLst/>
              </a:rPr>
              <a:t> и хеморецепторов.</a:t>
            </a:r>
          </a:p>
          <a:p>
            <a:pPr algn="l"/>
            <a:r>
              <a:rPr lang="ru-RU" sz="1600" b="0" i="0" dirty="0">
                <a:solidFill>
                  <a:srgbClr val="111111"/>
                </a:solidFill>
                <a:effectLst/>
              </a:rPr>
              <a:t>Волокна C и </a:t>
            </a:r>
            <a:r>
              <a:rPr lang="ru-RU" sz="1600" b="0" i="0" dirty="0" err="1">
                <a:solidFill>
                  <a:srgbClr val="111111"/>
                </a:solidFill>
                <a:effectLst/>
              </a:rPr>
              <a:t>Aδ</a:t>
            </a:r>
            <a:r>
              <a:rPr lang="ru-RU" sz="1600" b="0" i="0" dirty="0">
                <a:solidFill>
                  <a:srgbClr val="111111"/>
                </a:solidFill>
                <a:effectLst/>
              </a:rPr>
              <a:t> работают </a:t>
            </a:r>
            <a:r>
              <a:rPr lang="ru-RU" sz="1600" b="0" i="0" dirty="0" err="1">
                <a:solidFill>
                  <a:srgbClr val="111111"/>
                </a:solidFill>
                <a:effectLst/>
              </a:rPr>
              <a:t>синергично</a:t>
            </a:r>
            <a:r>
              <a:rPr lang="ru-RU" sz="1600" b="0" i="0" dirty="0">
                <a:solidFill>
                  <a:srgbClr val="111111"/>
                </a:solidFill>
                <a:effectLst/>
              </a:rPr>
              <a:t>, обеспечивая основную массу болевых ощущений.</a:t>
            </a:r>
          </a:p>
        </p:txBody>
      </p:sp>
    </p:spTree>
    <p:extLst>
      <p:ext uri="{BB962C8B-B14F-4D97-AF65-F5344CB8AC3E}">
        <p14:creationId xmlns:p14="http://schemas.microsoft.com/office/powerpoint/2010/main" val="2608636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90430F-B3D7-4BB1-B215-AD28856796AD}"/>
              </a:ext>
            </a:extLst>
          </p:cNvPr>
          <p:cNvSpPr>
            <a:spLocks noGrp="1"/>
          </p:cNvSpPr>
          <p:nvPr>
            <p:ph type="title"/>
          </p:nvPr>
        </p:nvSpPr>
        <p:spPr/>
        <p:txBody>
          <a:bodyPr/>
          <a:lstStyle/>
          <a:p>
            <a:r>
              <a:rPr lang="ru-RU" dirty="0"/>
              <a:t>Типы нервных волокон</a:t>
            </a:r>
          </a:p>
        </p:txBody>
      </p:sp>
      <p:pic>
        <p:nvPicPr>
          <p:cNvPr id="5" name="Объект 4">
            <a:extLst>
              <a:ext uri="{FF2B5EF4-FFF2-40B4-BE49-F238E27FC236}">
                <a16:creationId xmlns:a16="http://schemas.microsoft.com/office/drawing/2014/main" id="{1D5CCFA5-D3A6-49C3-A1E7-C569952F23D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088" b="9318"/>
          <a:stretch/>
        </p:blipFill>
        <p:spPr>
          <a:xfrm>
            <a:off x="399427" y="1210162"/>
            <a:ext cx="8345145" cy="4475191"/>
          </a:xfrm>
        </p:spPr>
      </p:pic>
    </p:spTree>
    <p:extLst>
      <p:ext uri="{BB962C8B-B14F-4D97-AF65-F5344CB8AC3E}">
        <p14:creationId xmlns:p14="http://schemas.microsoft.com/office/powerpoint/2010/main" val="2108120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1DCA34-8E0A-4B2B-90D1-754AA503958C}"/>
              </a:ext>
            </a:extLst>
          </p:cNvPr>
          <p:cNvSpPr>
            <a:spLocks noGrp="1"/>
          </p:cNvSpPr>
          <p:nvPr>
            <p:ph type="title"/>
          </p:nvPr>
        </p:nvSpPr>
        <p:spPr/>
        <p:txBody>
          <a:bodyPr/>
          <a:lstStyle/>
          <a:p>
            <a:r>
              <a:rPr lang="ru-RU" dirty="0"/>
              <a:t>Воротная теория боли</a:t>
            </a:r>
          </a:p>
        </p:txBody>
      </p:sp>
      <p:sp>
        <p:nvSpPr>
          <p:cNvPr id="3" name="Объект 2">
            <a:extLst>
              <a:ext uri="{FF2B5EF4-FFF2-40B4-BE49-F238E27FC236}">
                <a16:creationId xmlns:a16="http://schemas.microsoft.com/office/drawing/2014/main" id="{20FFFE43-4D59-4A02-92B3-3D692A687AB4}"/>
              </a:ext>
            </a:extLst>
          </p:cNvPr>
          <p:cNvSpPr>
            <a:spLocks noGrp="1"/>
          </p:cNvSpPr>
          <p:nvPr>
            <p:ph idx="1"/>
          </p:nvPr>
        </p:nvSpPr>
        <p:spPr>
          <a:xfrm>
            <a:off x="-36512" y="1196752"/>
            <a:ext cx="9145016" cy="5112568"/>
          </a:xfrm>
        </p:spPr>
        <p:txBody>
          <a:bodyPr>
            <a:normAutofit fontScale="40000" lnSpcReduction="20000"/>
          </a:bodyPr>
          <a:lstStyle/>
          <a:p>
            <a:pPr algn="l"/>
            <a:r>
              <a:rPr lang="ru-RU" b="0" i="0" dirty="0">
                <a:solidFill>
                  <a:srgbClr val="212529"/>
                </a:solidFill>
                <a:effectLst/>
              </a:rPr>
              <a:t>Теория воротного контроля (</a:t>
            </a:r>
            <a:r>
              <a:rPr lang="ru-RU" b="0" i="0" dirty="0" err="1">
                <a:solidFill>
                  <a:srgbClr val="212529"/>
                </a:solidFill>
                <a:effectLst/>
              </a:rPr>
              <a:t>Melzack</a:t>
            </a:r>
            <a:r>
              <a:rPr lang="ru-RU" b="0" i="0" dirty="0">
                <a:solidFill>
                  <a:srgbClr val="212529"/>
                </a:solidFill>
                <a:effectLst/>
              </a:rPr>
              <a:t> и Wall, 1965)</a:t>
            </a:r>
          </a:p>
          <a:p>
            <a:pPr algn="l"/>
            <a:r>
              <a:rPr lang="ru-RU" b="0" i="0" dirty="0" err="1">
                <a:solidFill>
                  <a:srgbClr val="212529"/>
                </a:solidFill>
                <a:effectLst/>
              </a:rPr>
              <a:t>Melzack</a:t>
            </a:r>
            <a:r>
              <a:rPr lang="ru-RU" b="0" i="0" dirty="0">
                <a:solidFill>
                  <a:srgbClr val="212529"/>
                </a:solidFill>
                <a:effectLst/>
              </a:rPr>
              <a:t> предложил теорию боли, которая вызвала значительный интерес и дебаты и, безусловно, была значительным усовершенствованием всех существующих теорий. Согласно этой теории, болевые импульсы передаются по тонким медленным волокнам в задние рога спинного мозга, а затем другие клетки передают эти импульсы в головной мозг. Однако, их активность опосредована клетками, которые располагаются в определенной области спинного мозга, называемой </a:t>
            </a:r>
            <a:r>
              <a:rPr lang="ru-RU" b="0" i="0" dirty="0" err="1">
                <a:solidFill>
                  <a:srgbClr val="212529"/>
                </a:solidFill>
                <a:effectLst/>
              </a:rPr>
              <a:t>желатинозной</a:t>
            </a:r>
            <a:r>
              <a:rPr lang="ru-RU" b="0" i="0" dirty="0">
                <a:solidFill>
                  <a:srgbClr val="212529"/>
                </a:solidFill>
                <a:effectLst/>
              </a:rPr>
              <a:t> субстанцией. В некоторых случаях они могут препятствовать передаче импульсов, тогда как в других случаях они могут позволять импульсам достигать центральной нервной системы. Все зависит от величины общего афферентного входа. Например, толстые волокна могут препятствовать импульсам, распространяющимся по тонким волокнам, взаимодействовать с мозгом.</a:t>
            </a:r>
          </a:p>
          <a:p>
            <a:pPr algn="l"/>
            <a:r>
              <a:rPr lang="ru-RU" b="0" i="0" dirty="0">
                <a:solidFill>
                  <a:srgbClr val="212529"/>
                </a:solidFill>
                <a:effectLst/>
              </a:rPr>
              <a:t>Таким образом, толстые волокна создают гипотетические «ворота», которые могут «открываться» или «закрываться» для болевой </a:t>
            </a:r>
            <a:r>
              <a:rPr lang="ru-RU" b="0" i="0" dirty="0" err="1">
                <a:solidFill>
                  <a:srgbClr val="212529"/>
                </a:solidFill>
                <a:effectLst/>
              </a:rPr>
              <a:t>импульсации</a:t>
            </a:r>
            <a:r>
              <a:rPr lang="ru-RU" b="0" i="0" dirty="0">
                <a:solidFill>
                  <a:srgbClr val="212529"/>
                </a:solidFill>
                <a:effectLst/>
              </a:rPr>
              <a:t>. Вместе с тем, ворота могут быть перегружены активностью большого количества тонких волокон. Т.е. чем больше уровень болевой </a:t>
            </a:r>
            <a:r>
              <a:rPr lang="ru-RU" b="0" i="0" dirty="0" err="1">
                <a:solidFill>
                  <a:srgbClr val="212529"/>
                </a:solidFill>
                <a:effectLst/>
              </a:rPr>
              <a:t>импульсации</a:t>
            </a:r>
            <a:r>
              <a:rPr lang="ru-RU" b="0" i="0" dirty="0">
                <a:solidFill>
                  <a:srgbClr val="212529"/>
                </a:solidFill>
                <a:effectLst/>
              </a:rPr>
              <a:t>, тем менее адекватно работают ворота по блокировке передачи болевых стимулов.  </a:t>
            </a:r>
          </a:p>
          <a:p>
            <a:pPr algn="l"/>
            <a:r>
              <a:rPr lang="ru-RU" b="0" i="0" dirty="0">
                <a:solidFill>
                  <a:srgbClr val="212529"/>
                </a:solidFill>
                <a:effectLst/>
              </a:rPr>
              <a:t>Существует 3 фактора, влияющих на «открытие» и «закрытие» ворот:</a:t>
            </a:r>
          </a:p>
          <a:p>
            <a:pPr algn="l">
              <a:buFont typeface="Arial" panose="020B0604020202020204" pitchFamily="34" charset="0"/>
              <a:buChar char="•"/>
            </a:pPr>
            <a:r>
              <a:rPr lang="ru-RU" b="0" i="0" dirty="0">
                <a:solidFill>
                  <a:srgbClr val="212529"/>
                </a:solidFill>
                <a:effectLst/>
              </a:rPr>
              <a:t>Количество активности в болевых волокнах — их активность открывает ворота. Чем сильнее болевая стимуляция, тем более активны болевые волокна.</a:t>
            </a:r>
          </a:p>
          <a:p>
            <a:pPr algn="l">
              <a:buFont typeface="Arial" panose="020B0604020202020204" pitchFamily="34" charset="0"/>
              <a:buChar char="•"/>
            </a:pPr>
            <a:r>
              <a:rPr lang="ru-RU" b="0" i="0" dirty="0">
                <a:solidFill>
                  <a:srgbClr val="212529"/>
                </a:solidFill>
                <a:effectLst/>
              </a:rPr>
              <a:t>Количество активности в других афферентных волокнах, т.е. волокнах, которые передают информацию о безвредных стимулах или легком раздражении, таком как прикосновение, поглаживание или легкое царапание кожи. Это волокна большого диаметра, называемые Аβ волокнами. Активность Аβ волокон закрывает ворота, ингибируя восприятие боли несмотря на то, что существует болевая стимуляция. Это объясняет, почему легкий массаж или прикосновение чем-то горячим к пораженным мышцам снижает болевые ощущения.</a:t>
            </a:r>
          </a:p>
          <a:p>
            <a:pPr algn="l">
              <a:buFont typeface="Arial" panose="020B0604020202020204" pitchFamily="34" charset="0"/>
              <a:buChar char="•"/>
            </a:pPr>
            <a:r>
              <a:rPr lang="ru-RU" b="0" i="0" dirty="0">
                <a:solidFill>
                  <a:srgbClr val="212529"/>
                </a:solidFill>
                <a:effectLst/>
              </a:rPr>
              <a:t>Сообщения, поступающие из головного мозга. Нейроны в стволе мозга и корковом веществе формируют эфферентные пути к спинному мозгу, а импульсы, которые они посылают, могут открывать или закрывать ворота. Эффекты от некоторых процессов, происходящих в мозгу, например при тревоге или возбуждении, возможно, имеют общее действие, открывая или закрывая ворота для всех входящих импульсов из всех областей тела. Однако, влияние других процессов, происходящих в мозгу, может быть очень специфичным и применимым только к некоторым поступающим импульсам от определенных частей тела.</a:t>
            </a:r>
          </a:p>
          <a:p>
            <a:endParaRPr lang="ru-RU" dirty="0"/>
          </a:p>
        </p:txBody>
      </p:sp>
    </p:spTree>
    <p:extLst>
      <p:ext uri="{BB962C8B-B14F-4D97-AF65-F5344CB8AC3E}">
        <p14:creationId xmlns:p14="http://schemas.microsoft.com/office/powerpoint/2010/main" val="1085865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1DCA34-8E0A-4B2B-90D1-754AA503958C}"/>
              </a:ext>
            </a:extLst>
          </p:cNvPr>
          <p:cNvSpPr>
            <a:spLocks noGrp="1"/>
          </p:cNvSpPr>
          <p:nvPr>
            <p:ph type="title"/>
          </p:nvPr>
        </p:nvSpPr>
        <p:spPr/>
        <p:txBody>
          <a:bodyPr/>
          <a:lstStyle/>
          <a:p>
            <a:r>
              <a:rPr lang="ru-RU" dirty="0"/>
              <a:t>Воротная теория боли</a:t>
            </a:r>
          </a:p>
        </p:txBody>
      </p:sp>
      <p:pic>
        <p:nvPicPr>
          <p:cNvPr id="5" name="Объект 4">
            <a:extLst>
              <a:ext uri="{FF2B5EF4-FFF2-40B4-BE49-F238E27FC236}">
                <a16:creationId xmlns:a16="http://schemas.microsoft.com/office/drawing/2014/main" id="{C832C46D-9401-400E-B778-908DDF7963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052736"/>
            <a:ext cx="6481508" cy="5111750"/>
          </a:xfrm>
        </p:spPr>
      </p:pic>
    </p:spTree>
    <p:extLst>
      <p:ext uri="{BB962C8B-B14F-4D97-AF65-F5344CB8AC3E}">
        <p14:creationId xmlns:p14="http://schemas.microsoft.com/office/powerpoint/2010/main" val="3263346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AD3176-06D1-4158-A796-071B188E2A7D}"/>
              </a:ext>
            </a:extLst>
          </p:cNvPr>
          <p:cNvSpPr>
            <a:spLocks noGrp="1"/>
          </p:cNvSpPr>
          <p:nvPr>
            <p:ph type="title"/>
          </p:nvPr>
        </p:nvSpPr>
        <p:spPr/>
        <p:txBody>
          <a:bodyPr/>
          <a:lstStyle/>
          <a:p>
            <a:r>
              <a:rPr lang="ru-RU" dirty="0"/>
              <a:t>Улучшение функции мышц</a:t>
            </a:r>
          </a:p>
        </p:txBody>
      </p:sp>
      <p:sp>
        <p:nvSpPr>
          <p:cNvPr id="3" name="Объект 2">
            <a:extLst>
              <a:ext uri="{FF2B5EF4-FFF2-40B4-BE49-F238E27FC236}">
                <a16:creationId xmlns:a16="http://schemas.microsoft.com/office/drawing/2014/main" id="{12233630-4A8E-47D1-AC61-C7A02550A152}"/>
              </a:ext>
            </a:extLst>
          </p:cNvPr>
          <p:cNvSpPr>
            <a:spLocks noGrp="1"/>
          </p:cNvSpPr>
          <p:nvPr>
            <p:ph idx="1"/>
          </p:nvPr>
        </p:nvSpPr>
        <p:spPr/>
        <p:txBody>
          <a:bodyPr>
            <a:normAutofit fontScale="77500" lnSpcReduction="20000"/>
          </a:bodyPr>
          <a:lstStyle/>
          <a:p>
            <a:pPr algn="l"/>
            <a:r>
              <a:rPr lang="ru-RU" dirty="0" err="1"/>
              <a:t>Кинезиотейп</a:t>
            </a:r>
            <a:r>
              <a:rPr lang="ru-RU" dirty="0"/>
              <a:t> влияет на мышечный тонус.</a:t>
            </a:r>
          </a:p>
          <a:p>
            <a:pPr algn="l"/>
            <a:r>
              <a:rPr lang="ru-RU" dirty="0"/>
              <a:t>Можем расслабить или тонизировать мышцу.</a:t>
            </a:r>
          </a:p>
          <a:p>
            <a:pPr algn="l"/>
            <a:r>
              <a:rPr lang="ru-RU" b="0" i="0" dirty="0">
                <a:solidFill>
                  <a:srgbClr val="333333"/>
                </a:solidFill>
                <a:effectLst/>
              </a:rPr>
              <a:t>Ингибиция — торможение патологических движений, положений тела и рефлексов, которые препятствуют развитию нормальных движений.</a:t>
            </a:r>
          </a:p>
          <a:p>
            <a:pPr algn="l"/>
            <a:r>
              <a:rPr lang="ru-RU" b="0" i="0" dirty="0">
                <a:solidFill>
                  <a:srgbClr val="333333"/>
                </a:solidFill>
                <a:effectLst/>
              </a:rPr>
              <a:t>Фасилитация — упрощение выполнения правильных, физиологичных, движений, обеспечивающее облегчение нервно-мышечной передачи.</a:t>
            </a:r>
          </a:p>
          <a:p>
            <a:pPr algn="l"/>
            <a:r>
              <a:rPr lang="ru-RU" b="0" i="0" dirty="0">
                <a:solidFill>
                  <a:srgbClr val="333333"/>
                </a:solidFill>
                <a:effectLst/>
              </a:rPr>
              <a:t>Стимуляция с помощью тактильных и кинестетических стимулов. Стимуляция способствует выработке правильного восприятия пациентом физиологичных движений и нормального положения тела в пространстве.</a:t>
            </a:r>
          </a:p>
          <a:p>
            <a:endParaRPr lang="ru-RU" dirty="0"/>
          </a:p>
        </p:txBody>
      </p:sp>
    </p:spTree>
    <p:extLst>
      <p:ext uri="{BB962C8B-B14F-4D97-AF65-F5344CB8AC3E}">
        <p14:creationId xmlns:p14="http://schemas.microsoft.com/office/powerpoint/2010/main" val="375196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AD3176-06D1-4158-A796-071B188E2A7D}"/>
              </a:ext>
            </a:extLst>
          </p:cNvPr>
          <p:cNvSpPr>
            <a:spLocks noGrp="1"/>
          </p:cNvSpPr>
          <p:nvPr>
            <p:ph type="title"/>
          </p:nvPr>
        </p:nvSpPr>
        <p:spPr/>
        <p:txBody>
          <a:bodyPr/>
          <a:lstStyle/>
          <a:p>
            <a:r>
              <a:rPr lang="ru-RU" dirty="0"/>
              <a:t>Улучшение функции мышц</a:t>
            </a:r>
          </a:p>
        </p:txBody>
      </p:sp>
      <p:sp>
        <p:nvSpPr>
          <p:cNvPr id="3" name="Объект 2">
            <a:extLst>
              <a:ext uri="{FF2B5EF4-FFF2-40B4-BE49-F238E27FC236}">
                <a16:creationId xmlns:a16="http://schemas.microsoft.com/office/drawing/2014/main" id="{12233630-4A8E-47D1-AC61-C7A02550A152}"/>
              </a:ext>
            </a:extLst>
          </p:cNvPr>
          <p:cNvSpPr>
            <a:spLocks noGrp="1"/>
          </p:cNvSpPr>
          <p:nvPr>
            <p:ph idx="1"/>
          </p:nvPr>
        </p:nvSpPr>
        <p:spPr/>
        <p:txBody>
          <a:bodyPr>
            <a:normAutofit/>
          </a:bodyPr>
          <a:lstStyle/>
          <a:p>
            <a:r>
              <a:rPr lang="ru-RU" sz="2000" dirty="0"/>
              <a:t>Сухожильный тяж, фиксирующий мышцу ближе к «центру тела» называется «начало». Самая удаленная от «центра тела» точка крепления мышцы называется «место крепления» </a:t>
            </a:r>
          </a:p>
          <a:p>
            <a:pPr marL="0" indent="0">
              <a:buNone/>
            </a:pPr>
            <a:endParaRPr lang="ru-RU" sz="2000" dirty="0">
              <a:ea typeface="Times New Roman"/>
              <a:cs typeface="Times New Roman"/>
              <a:sym typeface="Times New Roman"/>
            </a:endParaRPr>
          </a:p>
          <a:p>
            <a:r>
              <a:rPr lang="ru-RU" sz="2000" i="0" u="none" dirty="0">
                <a:ea typeface="Times New Roman"/>
                <a:cs typeface="Times New Roman"/>
                <a:sym typeface="Times New Roman"/>
              </a:rPr>
              <a:t>Изменение тонуса мышц:</a:t>
            </a:r>
            <a:endParaRPr lang="ru-RU" sz="2000" dirty="0"/>
          </a:p>
          <a:p>
            <a:pPr marL="547687" marR="0" lvl="0" indent="-411162" rtl="0">
              <a:lnSpc>
                <a:spcPct val="100000"/>
              </a:lnSpc>
              <a:spcBef>
                <a:spcPts val="560"/>
              </a:spcBef>
              <a:spcAft>
                <a:spcPts val="0"/>
              </a:spcAft>
              <a:buClr>
                <a:srgbClr val="F9F9F9"/>
              </a:buClr>
              <a:buSzPts val="1820"/>
              <a:buFont typeface="Noto Sans Symbols"/>
              <a:buNone/>
            </a:pPr>
            <a:r>
              <a:rPr lang="ru-RU" sz="2000" i="0" u="none" dirty="0">
                <a:ea typeface="Times New Roman"/>
                <a:cs typeface="Times New Roman"/>
                <a:sym typeface="Times New Roman"/>
              </a:rPr>
              <a:t>Повышение тонуса: </a:t>
            </a:r>
            <a:endParaRPr lang="ru-RU" sz="2000" dirty="0"/>
          </a:p>
          <a:p>
            <a:pPr marL="547687" marR="0" lvl="0" indent="-411162" rtl="0">
              <a:lnSpc>
                <a:spcPct val="100000"/>
              </a:lnSpc>
              <a:spcBef>
                <a:spcPts val="560"/>
              </a:spcBef>
              <a:spcAft>
                <a:spcPts val="0"/>
              </a:spcAft>
              <a:buClr>
                <a:srgbClr val="F9F9F9"/>
              </a:buClr>
              <a:buSzPts val="1820"/>
              <a:buFont typeface="Noto Sans Symbols"/>
              <a:buNone/>
            </a:pPr>
            <a:r>
              <a:rPr lang="ru-RU" sz="2000" i="0" u="none" dirty="0">
                <a:ea typeface="Times New Roman"/>
                <a:cs typeface="Times New Roman"/>
                <a:sym typeface="Times New Roman"/>
              </a:rPr>
              <a:t>аппликация (</a:t>
            </a:r>
            <a:r>
              <a:rPr lang="ru-RU" sz="2000" dirty="0"/>
              <a:t>натяжение тейпа 15-25%)</a:t>
            </a:r>
          </a:p>
          <a:p>
            <a:pPr marL="547687" marR="0" lvl="0" indent="-411162" rtl="0">
              <a:lnSpc>
                <a:spcPct val="100000"/>
              </a:lnSpc>
              <a:spcBef>
                <a:spcPts val="560"/>
              </a:spcBef>
              <a:spcAft>
                <a:spcPts val="0"/>
              </a:spcAft>
              <a:buClr>
                <a:srgbClr val="F9F9F9"/>
              </a:buClr>
              <a:buSzPts val="1820"/>
              <a:buFont typeface="Noto Sans Symbols"/>
              <a:buNone/>
            </a:pPr>
            <a:r>
              <a:rPr lang="ru-RU" sz="2000" i="0" u="none" dirty="0">
                <a:ea typeface="Times New Roman"/>
                <a:cs typeface="Times New Roman"/>
                <a:sym typeface="Times New Roman"/>
              </a:rPr>
              <a:t>от начала к точке прикрепления.</a:t>
            </a:r>
          </a:p>
          <a:p>
            <a:pPr marL="547687" marR="0" lvl="0" indent="-411162" rtl="0">
              <a:lnSpc>
                <a:spcPct val="100000"/>
              </a:lnSpc>
              <a:spcBef>
                <a:spcPts val="560"/>
              </a:spcBef>
              <a:spcAft>
                <a:spcPts val="0"/>
              </a:spcAft>
              <a:buClr>
                <a:srgbClr val="F9F9F9"/>
              </a:buClr>
              <a:buSzPts val="1820"/>
              <a:buFont typeface="Noto Sans Symbols"/>
              <a:buNone/>
            </a:pPr>
            <a:endParaRPr lang="ru-RU" sz="2000" dirty="0"/>
          </a:p>
          <a:p>
            <a:pPr marL="547687" marR="0" lvl="0" indent="-411162" rtl="0">
              <a:lnSpc>
                <a:spcPct val="100000"/>
              </a:lnSpc>
              <a:spcBef>
                <a:spcPts val="560"/>
              </a:spcBef>
              <a:spcAft>
                <a:spcPts val="0"/>
              </a:spcAft>
              <a:buClr>
                <a:srgbClr val="F9F9F9"/>
              </a:buClr>
              <a:buSzPts val="1820"/>
              <a:buFont typeface="Noto Sans Symbols"/>
              <a:buNone/>
            </a:pPr>
            <a:r>
              <a:rPr lang="ru-RU" sz="2000" i="0" u="none" dirty="0">
                <a:ea typeface="Times New Roman"/>
                <a:cs typeface="Times New Roman"/>
                <a:sym typeface="Times New Roman"/>
              </a:rPr>
              <a:t>Понижение тонуса:</a:t>
            </a:r>
            <a:endParaRPr lang="ru-RU" sz="2000" dirty="0"/>
          </a:p>
          <a:p>
            <a:pPr marL="547687" marR="0" lvl="0" indent="-411162" rtl="0">
              <a:lnSpc>
                <a:spcPct val="100000"/>
              </a:lnSpc>
              <a:spcBef>
                <a:spcPts val="560"/>
              </a:spcBef>
              <a:spcAft>
                <a:spcPts val="0"/>
              </a:spcAft>
              <a:buClr>
                <a:srgbClr val="F9F9F9"/>
              </a:buClr>
              <a:buSzPts val="1820"/>
              <a:buFont typeface="Noto Sans Symbols"/>
              <a:buNone/>
            </a:pPr>
            <a:r>
              <a:rPr lang="ru-RU" sz="2000" i="0" u="none" dirty="0">
                <a:ea typeface="Times New Roman"/>
                <a:cs typeface="Times New Roman"/>
                <a:sym typeface="Times New Roman"/>
              </a:rPr>
              <a:t>аппликация (</a:t>
            </a:r>
            <a:r>
              <a:rPr lang="ru-RU" sz="2000" dirty="0"/>
              <a:t>натяжение тейпа 10-15% )</a:t>
            </a:r>
          </a:p>
          <a:p>
            <a:pPr marL="547687" marR="0" lvl="0" indent="-411162" rtl="0">
              <a:lnSpc>
                <a:spcPct val="100000"/>
              </a:lnSpc>
              <a:spcBef>
                <a:spcPts val="560"/>
              </a:spcBef>
              <a:spcAft>
                <a:spcPts val="0"/>
              </a:spcAft>
              <a:buClr>
                <a:srgbClr val="F9F9F9"/>
              </a:buClr>
              <a:buSzPts val="1820"/>
              <a:buFont typeface="Noto Sans Symbols"/>
              <a:buNone/>
            </a:pPr>
            <a:r>
              <a:rPr lang="ru-RU" sz="2000" i="0" u="none" dirty="0">
                <a:ea typeface="Times New Roman"/>
                <a:cs typeface="Times New Roman"/>
                <a:sym typeface="Times New Roman"/>
              </a:rPr>
              <a:t>от точки прикрепления к началу.</a:t>
            </a:r>
            <a:endParaRPr lang="ru-RU" sz="2000" dirty="0"/>
          </a:p>
          <a:p>
            <a:endParaRPr lang="ru-RU" sz="2200" i="0" u="none" dirty="0">
              <a:ea typeface="Times New Roman"/>
              <a:cs typeface="Times New Roman"/>
              <a:sym typeface="Times New Roman"/>
            </a:endParaRPr>
          </a:p>
          <a:p>
            <a:endParaRPr lang="ru-RU" dirty="0"/>
          </a:p>
        </p:txBody>
      </p:sp>
      <p:pic>
        <p:nvPicPr>
          <p:cNvPr id="5" name="Рисунок 4">
            <a:extLst>
              <a:ext uri="{FF2B5EF4-FFF2-40B4-BE49-F238E27FC236}">
                <a16:creationId xmlns:a16="http://schemas.microsoft.com/office/drawing/2014/main" id="{4D808864-7687-4F04-88A1-B8B7F030AA01}"/>
              </a:ext>
            </a:extLst>
          </p:cNvPr>
          <p:cNvPicPr>
            <a:picLocks noChangeAspect="1"/>
          </p:cNvPicPr>
          <p:nvPr/>
        </p:nvPicPr>
        <p:blipFill rotWithShape="1">
          <a:blip r:embed="rId2">
            <a:extLst>
              <a:ext uri="{28A0092B-C50C-407E-A947-70E740481C1C}">
                <a14:useLocalDpi xmlns:a14="http://schemas.microsoft.com/office/drawing/2010/main" val="0"/>
              </a:ext>
            </a:extLst>
          </a:blip>
          <a:srcRect t="5339" r="8472" b="5337"/>
          <a:stretch/>
        </p:blipFill>
        <p:spPr>
          <a:xfrm>
            <a:off x="5220072" y="2954578"/>
            <a:ext cx="3899763" cy="2850686"/>
          </a:xfrm>
          <a:prstGeom prst="rect">
            <a:avLst/>
          </a:prstGeom>
        </p:spPr>
      </p:pic>
    </p:spTree>
    <p:extLst>
      <p:ext uri="{BB962C8B-B14F-4D97-AF65-F5344CB8AC3E}">
        <p14:creationId xmlns:p14="http://schemas.microsoft.com/office/powerpoint/2010/main" val="3421748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AD3176-06D1-4158-A796-071B188E2A7D}"/>
              </a:ext>
            </a:extLst>
          </p:cNvPr>
          <p:cNvSpPr>
            <a:spLocks noGrp="1"/>
          </p:cNvSpPr>
          <p:nvPr>
            <p:ph type="title"/>
          </p:nvPr>
        </p:nvSpPr>
        <p:spPr/>
        <p:txBody>
          <a:bodyPr/>
          <a:lstStyle/>
          <a:p>
            <a:r>
              <a:rPr lang="ru-RU" dirty="0"/>
              <a:t>Улучшение функции мышц</a:t>
            </a:r>
          </a:p>
        </p:txBody>
      </p:sp>
      <p:sp>
        <p:nvSpPr>
          <p:cNvPr id="3" name="Объект 2">
            <a:extLst>
              <a:ext uri="{FF2B5EF4-FFF2-40B4-BE49-F238E27FC236}">
                <a16:creationId xmlns:a16="http://schemas.microsoft.com/office/drawing/2014/main" id="{12233630-4A8E-47D1-AC61-C7A02550A152}"/>
              </a:ext>
            </a:extLst>
          </p:cNvPr>
          <p:cNvSpPr>
            <a:spLocks noGrp="1"/>
          </p:cNvSpPr>
          <p:nvPr>
            <p:ph idx="1"/>
          </p:nvPr>
        </p:nvSpPr>
        <p:spPr/>
        <p:txBody>
          <a:bodyPr>
            <a:normAutofit fontScale="77500" lnSpcReduction="20000"/>
          </a:bodyPr>
          <a:lstStyle/>
          <a:p>
            <a:pPr algn="l"/>
            <a:r>
              <a:rPr lang="ru-RU" sz="2900" b="0" i="0" dirty="0">
                <a:solidFill>
                  <a:srgbClr val="111111"/>
                </a:solidFill>
                <a:effectLst/>
              </a:rPr>
              <a:t>Приподнимает кожу над мышцей. Свободное внутриклеточное пространство приводит к улучшению </a:t>
            </a:r>
            <a:r>
              <a:rPr lang="ru-RU" sz="2900" b="0" i="0" dirty="0" err="1">
                <a:solidFill>
                  <a:srgbClr val="111111"/>
                </a:solidFill>
                <a:effectLst/>
              </a:rPr>
              <a:t>крово</a:t>
            </a:r>
            <a:r>
              <a:rPr lang="ru-RU" sz="2900" b="0" i="0" dirty="0">
                <a:solidFill>
                  <a:srgbClr val="111111"/>
                </a:solidFill>
                <a:effectLst/>
              </a:rPr>
              <a:t>-, лимфотока, микроциркуляции, обезболиванию.</a:t>
            </a:r>
          </a:p>
          <a:p>
            <a:pPr algn="l"/>
            <a:r>
              <a:rPr lang="ru-RU" sz="2900" b="0" i="0" dirty="0">
                <a:solidFill>
                  <a:srgbClr val="111111"/>
                </a:solidFill>
                <a:effectLst/>
              </a:rPr>
              <a:t>Создает эффект </a:t>
            </a:r>
            <a:r>
              <a:rPr lang="ru-RU" sz="2900" b="0" i="0" dirty="0" err="1">
                <a:solidFill>
                  <a:srgbClr val="111111"/>
                </a:solidFill>
                <a:effectLst/>
              </a:rPr>
              <a:t>микромассажа</a:t>
            </a:r>
            <a:r>
              <a:rPr lang="ru-RU" sz="2900" b="0" i="0" dirty="0">
                <a:solidFill>
                  <a:srgbClr val="111111"/>
                </a:solidFill>
                <a:effectLst/>
              </a:rPr>
              <a:t>, который ускоряет обмен веществ в мышечных волокнах и выведение метаболитов.</a:t>
            </a:r>
          </a:p>
          <a:p>
            <a:pPr algn="l"/>
            <a:r>
              <a:rPr lang="ru-RU" sz="2900" b="0" i="0" dirty="0">
                <a:solidFill>
                  <a:srgbClr val="111111"/>
                </a:solidFill>
                <a:effectLst/>
              </a:rPr>
              <a:t>Фиксируют мышцу в ее анатомическом расположении, которое нарушается при различных заболеваниях и травмах. Это позволяет сформировать правильное движение мышцы, избежать повторных повреждений. Она не будет растягиваться или сжиматься выше заданной амплитуды.</a:t>
            </a:r>
          </a:p>
          <a:p>
            <a:pPr algn="l"/>
            <a:r>
              <a:rPr lang="ru-RU" sz="2900" b="0" i="0" dirty="0">
                <a:solidFill>
                  <a:srgbClr val="111111"/>
                </a:solidFill>
                <a:effectLst/>
              </a:rPr>
              <a:t>Разгружает или приводит мышцы в тонус в зависимости от цели использования. Любая боль в мышцах вызвана дисбалансом: в состоянии покоя они не расслабляются, а при нагрузке — перенапрягаются. Тейп позволяет нормализовать мышечный тонус.</a:t>
            </a:r>
          </a:p>
          <a:p>
            <a:pPr algn="l"/>
            <a:endParaRPr lang="ru-RU" b="0" i="0" dirty="0">
              <a:solidFill>
                <a:srgbClr val="333333"/>
              </a:solidFill>
              <a:effectLst/>
              <a:latin typeface="YS Text"/>
            </a:endParaRPr>
          </a:p>
          <a:p>
            <a:endParaRPr lang="ru-RU" dirty="0"/>
          </a:p>
        </p:txBody>
      </p:sp>
    </p:spTree>
    <p:extLst>
      <p:ext uri="{BB962C8B-B14F-4D97-AF65-F5344CB8AC3E}">
        <p14:creationId xmlns:p14="http://schemas.microsoft.com/office/powerpoint/2010/main" val="4045189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28DF61-6A0E-431A-8E7A-9F88404E35DE}"/>
              </a:ext>
            </a:extLst>
          </p:cNvPr>
          <p:cNvSpPr>
            <a:spLocks noGrp="1"/>
          </p:cNvSpPr>
          <p:nvPr>
            <p:ph type="title"/>
          </p:nvPr>
        </p:nvSpPr>
        <p:spPr/>
        <p:txBody>
          <a:bodyPr/>
          <a:lstStyle/>
          <a:p>
            <a:r>
              <a:rPr lang="ru-RU" dirty="0"/>
              <a:t>Улучшение </a:t>
            </a:r>
            <a:r>
              <a:rPr lang="ru-RU" dirty="0" err="1"/>
              <a:t>крово</a:t>
            </a:r>
            <a:r>
              <a:rPr lang="ru-RU" dirty="0"/>
              <a:t>- и лимфотока</a:t>
            </a:r>
          </a:p>
        </p:txBody>
      </p:sp>
      <p:sp>
        <p:nvSpPr>
          <p:cNvPr id="7" name="Объект 6">
            <a:extLst>
              <a:ext uri="{FF2B5EF4-FFF2-40B4-BE49-F238E27FC236}">
                <a16:creationId xmlns:a16="http://schemas.microsoft.com/office/drawing/2014/main" id="{A7F76F27-2156-4274-A6CD-203C5F75528B}"/>
              </a:ext>
            </a:extLst>
          </p:cNvPr>
          <p:cNvSpPr>
            <a:spLocks noGrp="1"/>
          </p:cNvSpPr>
          <p:nvPr>
            <p:ph idx="1"/>
          </p:nvPr>
        </p:nvSpPr>
        <p:spPr/>
        <p:txBody>
          <a:bodyPr>
            <a:normAutofit fontScale="62500" lnSpcReduction="20000"/>
          </a:bodyPr>
          <a:lstStyle/>
          <a:p>
            <a:r>
              <a:rPr lang="ru-RU" dirty="0"/>
              <a:t>Отёк создает компрессию в пространстве между кожей и мышцами, интенсивность </a:t>
            </a:r>
            <a:r>
              <a:rPr lang="ru-RU" dirty="0" err="1"/>
              <a:t>крово</a:t>
            </a:r>
            <a:r>
              <a:rPr lang="ru-RU" dirty="0"/>
              <a:t>- и лимфотока снижается.</a:t>
            </a:r>
          </a:p>
          <a:p>
            <a:r>
              <a:rPr lang="ru-RU" dirty="0"/>
              <a:t>Тейп приподнимает кожу, уменьшает давление и восстанавливает нормальный </a:t>
            </a:r>
            <a:r>
              <a:rPr lang="ru-RU" dirty="0" err="1"/>
              <a:t>крово</a:t>
            </a:r>
            <a:r>
              <a:rPr lang="ru-RU" dirty="0"/>
              <a:t>- и лимфоток.</a:t>
            </a:r>
          </a:p>
          <a:p>
            <a:r>
              <a:rPr lang="ru-RU" b="0" i="0" dirty="0">
                <a:solidFill>
                  <a:srgbClr val="000000"/>
                </a:solidFill>
                <a:effectLst/>
              </a:rPr>
              <a:t>Под тейпом создается пониженное давление, в результате чего улучшается доступ к поверхностным лимфатическим сосудам. Плотная сеть лимфатических сосудов на этом участке обеспечивает лимфоток из окружающих тканей благодаря перепаду давления.</a:t>
            </a:r>
          </a:p>
          <a:p>
            <a:r>
              <a:rPr lang="ru-RU" b="0" i="0" dirty="0">
                <a:solidFill>
                  <a:srgbClr val="000000"/>
                </a:solidFill>
                <a:effectLst/>
              </a:rPr>
              <a:t>Под </a:t>
            </a:r>
            <a:r>
              <a:rPr lang="ru-RU" b="0" i="0" dirty="0" err="1">
                <a:solidFill>
                  <a:srgbClr val="000000"/>
                </a:solidFill>
                <a:effectLst/>
              </a:rPr>
              <a:t>кинзиологическим</a:t>
            </a:r>
            <a:r>
              <a:rPr lang="ru-RU" b="0" i="0" dirty="0">
                <a:solidFill>
                  <a:srgbClr val="000000"/>
                </a:solidFill>
                <a:effectLst/>
              </a:rPr>
              <a:t> тейпом лимфоток (свободный ток жидкости между клетками) проходит более легко, и это помогает улучшить транспортировку лимфы в крупные лимфатические сосуды. Перепады давления между стимулирующими лимфодренаж полосками тейпа еще больше. Во время движения можно говорить и об эффекте </a:t>
            </a:r>
            <a:r>
              <a:rPr lang="ru-RU" b="0" i="0" dirty="0" err="1">
                <a:solidFill>
                  <a:srgbClr val="000000"/>
                </a:solidFill>
                <a:effectLst/>
              </a:rPr>
              <a:t>микромассажа</a:t>
            </a:r>
            <a:r>
              <a:rPr lang="ru-RU" b="0" i="0" dirty="0">
                <a:solidFill>
                  <a:srgbClr val="000000"/>
                </a:solidFill>
                <a:effectLst/>
              </a:rPr>
              <a:t>.</a:t>
            </a:r>
          </a:p>
          <a:p>
            <a:endParaRPr lang="ru-RU" dirty="0"/>
          </a:p>
        </p:txBody>
      </p:sp>
    </p:spTree>
    <p:extLst>
      <p:ext uri="{BB962C8B-B14F-4D97-AF65-F5344CB8AC3E}">
        <p14:creationId xmlns:p14="http://schemas.microsoft.com/office/powerpoint/2010/main" val="3140251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28DF61-6A0E-431A-8E7A-9F88404E35DE}"/>
              </a:ext>
            </a:extLst>
          </p:cNvPr>
          <p:cNvSpPr>
            <a:spLocks noGrp="1"/>
          </p:cNvSpPr>
          <p:nvPr>
            <p:ph type="title"/>
          </p:nvPr>
        </p:nvSpPr>
        <p:spPr/>
        <p:txBody>
          <a:bodyPr/>
          <a:lstStyle/>
          <a:p>
            <a:r>
              <a:rPr lang="ru-RU" dirty="0"/>
              <a:t>Улучшение </a:t>
            </a:r>
            <a:r>
              <a:rPr lang="ru-RU" dirty="0" err="1"/>
              <a:t>крово</a:t>
            </a:r>
            <a:r>
              <a:rPr lang="ru-RU" dirty="0"/>
              <a:t>- и лимфотока</a:t>
            </a:r>
          </a:p>
        </p:txBody>
      </p:sp>
      <p:pic>
        <p:nvPicPr>
          <p:cNvPr id="5" name="Объект 4">
            <a:extLst>
              <a:ext uri="{FF2B5EF4-FFF2-40B4-BE49-F238E27FC236}">
                <a16:creationId xmlns:a16="http://schemas.microsoft.com/office/drawing/2014/main" id="{133B4D22-3A42-4063-B149-08C6340E73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506" y="1484784"/>
            <a:ext cx="8864234" cy="4233664"/>
          </a:xfrm>
        </p:spPr>
      </p:pic>
    </p:spTree>
    <p:extLst>
      <p:ext uri="{BB962C8B-B14F-4D97-AF65-F5344CB8AC3E}">
        <p14:creationId xmlns:p14="http://schemas.microsoft.com/office/powerpoint/2010/main" val="1473137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49F34E-F58B-4AB9-AE64-A398F624B28E}"/>
              </a:ext>
            </a:extLst>
          </p:cNvPr>
          <p:cNvSpPr>
            <a:spLocks noGrp="1"/>
          </p:cNvSpPr>
          <p:nvPr>
            <p:ph type="title"/>
          </p:nvPr>
        </p:nvSpPr>
        <p:spPr/>
        <p:txBody>
          <a:bodyPr/>
          <a:lstStyle/>
          <a:p>
            <a:r>
              <a:rPr lang="ru-RU" dirty="0"/>
              <a:t>Познакомимся</a:t>
            </a:r>
          </a:p>
        </p:txBody>
      </p:sp>
      <p:pic>
        <p:nvPicPr>
          <p:cNvPr id="4" name="Объект 3">
            <a:extLst>
              <a:ext uri="{FF2B5EF4-FFF2-40B4-BE49-F238E27FC236}">
                <a16:creationId xmlns:a16="http://schemas.microsoft.com/office/drawing/2014/main" id="{6D572BB8-8D9F-432C-AB8F-394D32C2D4A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23957" y="1175048"/>
            <a:ext cx="4833533" cy="3622679"/>
          </a:xfrm>
          <a:prstGeom prst="rect">
            <a:avLst/>
          </a:prstGeom>
        </p:spPr>
      </p:pic>
      <p:pic>
        <p:nvPicPr>
          <p:cNvPr id="5" name="Изображение 5">
            <a:extLst>
              <a:ext uri="{FF2B5EF4-FFF2-40B4-BE49-F238E27FC236}">
                <a16:creationId xmlns:a16="http://schemas.microsoft.com/office/drawing/2014/main" id="{AE909CF5-8218-4E68-BD17-804229A127B0}"/>
              </a:ext>
            </a:extLst>
          </p:cNvPr>
          <p:cNvPicPr>
            <a:picLocks noChangeAspect="1"/>
          </p:cNvPicPr>
          <p:nvPr/>
        </p:nvPicPr>
        <p:blipFill>
          <a:blip r:embed="rId3"/>
          <a:srcRect/>
          <a:stretch>
            <a:fillRect/>
          </a:stretch>
        </p:blipFill>
        <p:spPr>
          <a:xfrm>
            <a:off x="73954" y="3214026"/>
            <a:ext cx="4150003" cy="2468926"/>
          </a:xfrm>
          <a:prstGeom prst="rect">
            <a:avLst/>
          </a:prstGeom>
        </p:spPr>
      </p:pic>
    </p:spTree>
    <p:extLst>
      <p:ext uri="{BB962C8B-B14F-4D97-AF65-F5344CB8AC3E}">
        <p14:creationId xmlns:p14="http://schemas.microsoft.com/office/powerpoint/2010/main" val="2713661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28DF61-6A0E-431A-8E7A-9F88404E35DE}"/>
              </a:ext>
            </a:extLst>
          </p:cNvPr>
          <p:cNvSpPr>
            <a:spLocks noGrp="1"/>
          </p:cNvSpPr>
          <p:nvPr>
            <p:ph type="title"/>
          </p:nvPr>
        </p:nvSpPr>
        <p:spPr/>
        <p:txBody>
          <a:bodyPr>
            <a:normAutofit fontScale="90000"/>
          </a:bodyPr>
          <a:lstStyle/>
          <a:p>
            <a:r>
              <a:rPr lang="ru-RU" dirty="0"/>
              <a:t>Локальное улучшение внутритканевого давления</a:t>
            </a:r>
          </a:p>
        </p:txBody>
      </p:sp>
      <p:pic>
        <p:nvPicPr>
          <p:cNvPr id="6" name="Google Shape;284;p43">
            <a:extLst>
              <a:ext uri="{FF2B5EF4-FFF2-40B4-BE49-F238E27FC236}">
                <a16:creationId xmlns:a16="http://schemas.microsoft.com/office/drawing/2014/main" id="{3832C978-D04B-40D7-B914-CF9BC2F51E00}"/>
              </a:ext>
            </a:extLst>
          </p:cNvPr>
          <p:cNvPicPr preferRelativeResize="0">
            <a:picLocks noGrp="1"/>
          </p:cNvPicPr>
          <p:nvPr>
            <p:ph idx="1"/>
          </p:nvPr>
        </p:nvPicPr>
        <p:blipFill rotWithShape="1">
          <a:blip r:embed="rId2">
            <a:alphaModFix/>
          </a:blip>
          <a:srcRect/>
          <a:stretch/>
        </p:blipFill>
        <p:spPr>
          <a:xfrm>
            <a:off x="107504" y="1710065"/>
            <a:ext cx="3086803" cy="2045166"/>
          </a:xfrm>
          <a:prstGeom prst="rect">
            <a:avLst/>
          </a:prstGeom>
          <a:noFill/>
          <a:ln>
            <a:noFill/>
          </a:ln>
        </p:spPr>
      </p:pic>
      <p:pic>
        <p:nvPicPr>
          <p:cNvPr id="7" name="Google Shape;285;p43">
            <a:extLst>
              <a:ext uri="{FF2B5EF4-FFF2-40B4-BE49-F238E27FC236}">
                <a16:creationId xmlns:a16="http://schemas.microsoft.com/office/drawing/2014/main" id="{9CFF5214-83CE-4D66-A796-5B9E0324DDE1}"/>
              </a:ext>
            </a:extLst>
          </p:cNvPr>
          <p:cNvPicPr preferRelativeResize="0"/>
          <p:nvPr/>
        </p:nvPicPr>
        <p:blipFill rotWithShape="1">
          <a:blip r:embed="rId3">
            <a:alphaModFix/>
          </a:blip>
          <a:srcRect/>
          <a:stretch/>
        </p:blipFill>
        <p:spPr>
          <a:xfrm>
            <a:off x="3199096" y="2132856"/>
            <a:ext cx="2626669" cy="1835829"/>
          </a:xfrm>
          <a:prstGeom prst="rect">
            <a:avLst/>
          </a:prstGeom>
          <a:noFill/>
          <a:ln>
            <a:noFill/>
          </a:ln>
        </p:spPr>
      </p:pic>
      <p:pic>
        <p:nvPicPr>
          <p:cNvPr id="8" name="Google Shape;286;p43">
            <a:extLst>
              <a:ext uri="{FF2B5EF4-FFF2-40B4-BE49-F238E27FC236}">
                <a16:creationId xmlns:a16="http://schemas.microsoft.com/office/drawing/2014/main" id="{DD549162-24CC-4D25-8014-0377C6932E74}"/>
              </a:ext>
            </a:extLst>
          </p:cNvPr>
          <p:cNvPicPr preferRelativeResize="0"/>
          <p:nvPr/>
        </p:nvPicPr>
        <p:blipFill rotWithShape="1">
          <a:blip r:embed="rId4">
            <a:alphaModFix/>
          </a:blip>
          <a:srcRect/>
          <a:stretch/>
        </p:blipFill>
        <p:spPr>
          <a:xfrm>
            <a:off x="5830888" y="2636912"/>
            <a:ext cx="3313112" cy="1871662"/>
          </a:xfrm>
          <a:prstGeom prst="rect">
            <a:avLst/>
          </a:prstGeom>
          <a:noFill/>
          <a:ln>
            <a:noFill/>
          </a:ln>
        </p:spPr>
      </p:pic>
      <p:pic>
        <p:nvPicPr>
          <p:cNvPr id="9" name="Google Shape;290;p43">
            <a:extLst>
              <a:ext uri="{FF2B5EF4-FFF2-40B4-BE49-F238E27FC236}">
                <a16:creationId xmlns:a16="http://schemas.microsoft.com/office/drawing/2014/main" id="{FF9E6862-AE7C-44D1-8666-CCD9EA7BE62E}"/>
              </a:ext>
            </a:extLst>
          </p:cNvPr>
          <p:cNvPicPr preferRelativeResize="0"/>
          <p:nvPr/>
        </p:nvPicPr>
        <p:blipFill rotWithShape="1">
          <a:blip r:embed="rId5">
            <a:alphaModFix/>
          </a:blip>
          <a:srcRect/>
          <a:stretch/>
        </p:blipFill>
        <p:spPr>
          <a:xfrm>
            <a:off x="0" y="4576985"/>
            <a:ext cx="8839200" cy="2327275"/>
          </a:xfrm>
          <a:prstGeom prst="rect">
            <a:avLst/>
          </a:prstGeom>
          <a:noFill/>
          <a:ln>
            <a:noFill/>
          </a:ln>
        </p:spPr>
      </p:pic>
      <p:sp>
        <p:nvSpPr>
          <p:cNvPr id="10" name="TextBox 9">
            <a:extLst>
              <a:ext uri="{FF2B5EF4-FFF2-40B4-BE49-F238E27FC236}">
                <a16:creationId xmlns:a16="http://schemas.microsoft.com/office/drawing/2014/main" id="{F92F44BD-F9E4-4532-948E-D3D6EEFBB77A}"/>
              </a:ext>
            </a:extLst>
          </p:cNvPr>
          <p:cNvSpPr txBox="1"/>
          <p:nvPr/>
        </p:nvSpPr>
        <p:spPr>
          <a:xfrm>
            <a:off x="102434" y="1351414"/>
            <a:ext cx="2808312" cy="369332"/>
          </a:xfrm>
          <a:prstGeom prst="rect">
            <a:avLst/>
          </a:prstGeom>
          <a:noFill/>
        </p:spPr>
        <p:txBody>
          <a:bodyPr wrap="square" rtlCol="0">
            <a:spAutoFit/>
          </a:bodyPr>
          <a:lstStyle/>
          <a:p>
            <a:r>
              <a:rPr lang="ru-RU" dirty="0"/>
              <a:t>Нормальное состояние</a:t>
            </a:r>
          </a:p>
        </p:txBody>
      </p:sp>
      <p:sp>
        <p:nvSpPr>
          <p:cNvPr id="11" name="TextBox 10">
            <a:extLst>
              <a:ext uri="{FF2B5EF4-FFF2-40B4-BE49-F238E27FC236}">
                <a16:creationId xmlns:a16="http://schemas.microsoft.com/office/drawing/2014/main" id="{83E1F3FA-4A77-4328-8CB4-F525CFB6BBF2}"/>
              </a:ext>
            </a:extLst>
          </p:cNvPr>
          <p:cNvSpPr txBox="1"/>
          <p:nvPr/>
        </p:nvSpPr>
        <p:spPr>
          <a:xfrm>
            <a:off x="3199377" y="1782108"/>
            <a:ext cx="2477901" cy="369332"/>
          </a:xfrm>
          <a:prstGeom prst="rect">
            <a:avLst/>
          </a:prstGeom>
          <a:noFill/>
        </p:spPr>
        <p:txBody>
          <a:bodyPr wrap="square" rtlCol="0">
            <a:spAutoFit/>
          </a:bodyPr>
          <a:lstStyle/>
          <a:p>
            <a:r>
              <a:rPr lang="ru-RU" dirty="0"/>
              <a:t>Воспаление (отёк)</a:t>
            </a:r>
          </a:p>
        </p:txBody>
      </p:sp>
      <p:sp>
        <p:nvSpPr>
          <p:cNvPr id="12" name="TextBox 11">
            <a:extLst>
              <a:ext uri="{FF2B5EF4-FFF2-40B4-BE49-F238E27FC236}">
                <a16:creationId xmlns:a16="http://schemas.microsoft.com/office/drawing/2014/main" id="{EC564FEC-41A9-4F50-B0D4-2071C1F809F8}"/>
              </a:ext>
            </a:extLst>
          </p:cNvPr>
          <p:cNvSpPr txBox="1"/>
          <p:nvPr/>
        </p:nvSpPr>
        <p:spPr>
          <a:xfrm>
            <a:off x="5825765" y="2286027"/>
            <a:ext cx="3024336" cy="369332"/>
          </a:xfrm>
          <a:prstGeom prst="rect">
            <a:avLst/>
          </a:prstGeom>
          <a:noFill/>
        </p:spPr>
        <p:txBody>
          <a:bodyPr wrap="square" rtlCol="0">
            <a:spAutoFit/>
          </a:bodyPr>
          <a:lstStyle/>
          <a:p>
            <a:r>
              <a:rPr lang="ru-RU" dirty="0"/>
              <a:t>Аппликация </a:t>
            </a:r>
            <a:r>
              <a:rPr lang="ru-RU" dirty="0" err="1"/>
              <a:t>кинезиотейпа</a:t>
            </a:r>
            <a:endParaRPr lang="ru-RU" dirty="0"/>
          </a:p>
        </p:txBody>
      </p:sp>
    </p:spTree>
    <p:extLst>
      <p:ext uri="{BB962C8B-B14F-4D97-AF65-F5344CB8AC3E}">
        <p14:creationId xmlns:p14="http://schemas.microsoft.com/office/powerpoint/2010/main" val="205106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3000"/>
                                        <p:tgtEl>
                                          <p:spTgt spid="7"/>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470C76-2B8A-4567-909C-202CDE0EE63D}"/>
              </a:ext>
            </a:extLst>
          </p:cNvPr>
          <p:cNvSpPr>
            <a:spLocks noGrp="1"/>
          </p:cNvSpPr>
          <p:nvPr>
            <p:ph type="title"/>
          </p:nvPr>
        </p:nvSpPr>
        <p:spPr/>
        <p:txBody>
          <a:bodyPr/>
          <a:lstStyle/>
          <a:p>
            <a:r>
              <a:rPr lang="ru-RU" dirty="0"/>
              <a:t>Конволюции</a:t>
            </a:r>
          </a:p>
        </p:txBody>
      </p:sp>
      <p:sp>
        <p:nvSpPr>
          <p:cNvPr id="3" name="Объект 2">
            <a:extLst>
              <a:ext uri="{FF2B5EF4-FFF2-40B4-BE49-F238E27FC236}">
                <a16:creationId xmlns:a16="http://schemas.microsoft.com/office/drawing/2014/main" id="{92258133-D4CE-45E5-91BD-9879009C39E0}"/>
              </a:ext>
            </a:extLst>
          </p:cNvPr>
          <p:cNvSpPr>
            <a:spLocks noGrp="1"/>
          </p:cNvSpPr>
          <p:nvPr>
            <p:ph idx="1"/>
          </p:nvPr>
        </p:nvSpPr>
        <p:spPr/>
        <p:txBody>
          <a:bodyPr>
            <a:normAutofit/>
          </a:bodyPr>
          <a:lstStyle/>
          <a:p>
            <a:r>
              <a:rPr lang="ru-RU" sz="2000" i="0" dirty="0">
                <a:effectLst/>
              </a:rPr>
              <a:t>Конволюции — характерное волнообразное приподнимание </a:t>
            </a:r>
            <a:r>
              <a:rPr lang="ru-RU" sz="2000" i="0" dirty="0" err="1">
                <a:effectLst/>
              </a:rPr>
              <a:t>кинезио</a:t>
            </a:r>
            <a:r>
              <a:rPr lang="ru-RU" sz="2000" i="0" dirty="0">
                <a:effectLst/>
              </a:rPr>
              <a:t>- тейпа, наложенного на поверхностные ткани тела.</a:t>
            </a:r>
          </a:p>
          <a:p>
            <a:r>
              <a:rPr lang="ru-RU" sz="2000" i="0" u="none" dirty="0">
                <a:ea typeface="Times New Roman"/>
                <a:cs typeface="Times New Roman"/>
                <a:sym typeface="Times New Roman"/>
              </a:rPr>
              <a:t>Эффект тяги </a:t>
            </a:r>
            <a:r>
              <a:rPr lang="ru-RU" sz="2000" i="0" u="none" dirty="0" err="1">
                <a:ea typeface="Times New Roman"/>
                <a:cs typeface="Times New Roman"/>
                <a:sym typeface="Times New Roman"/>
              </a:rPr>
              <a:t>кинезиотейпа</a:t>
            </a:r>
            <a:r>
              <a:rPr lang="ru-RU" sz="2000" i="0" u="none" dirty="0">
                <a:ea typeface="Times New Roman"/>
                <a:cs typeface="Times New Roman"/>
                <a:sym typeface="Times New Roman"/>
              </a:rPr>
              <a:t> влияет на положение и растяжимость кожи.</a:t>
            </a:r>
            <a:endParaRPr lang="ru-RU" sz="2000" dirty="0">
              <a:sym typeface="Times New Roman"/>
            </a:endParaRPr>
          </a:p>
          <a:p>
            <a:r>
              <a:rPr lang="ru-RU" sz="2000" i="0" u="none" dirty="0">
                <a:ea typeface="Times New Roman"/>
                <a:cs typeface="Times New Roman"/>
                <a:sym typeface="Times New Roman"/>
              </a:rPr>
              <a:t>Конволюции будут заметны в зависимости от подвижности ткани.</a:t>
            </a:r>
          </a:p>
          <a:p>
            <a:r>
              <a:rPr lang="ru-RU" sz="2000" dirty="0">
                <a:ea typeface="Times New Roman"/>
                <a:cs typeface="Times New Roman"/>
                <a:sym typeface="Times New Roman"/>
              </a:rPr>
              <a:t>Конволюции получаются после того, как ткань была предварительно хорошо растянута. Они создают низкое давление в тканях, тем самым расширяя межклеточное пространство и снимая нагрузку с рецепторов кожи.</a:t>
            </a:r>
            <a:endParaRPr lang="ru-RU" sz="2000" i="0" u="none" dirty="0">
              <a:ea typeface="Times New Roman"/>
              <a:cs typeface="Times New Roman"/>
              <a:sym typeface="Times New Roman"/>
            </a:endParaRPr>
          </a:p>
          <a:p>
            <a:pPr marL="0" indent="0">
              <a:buNone/>
            </a:pPr>
            <a:endParaRPr lang="ru-RU" sz="2000" dirty="0"/>
          </a:p>
        </p:txBody>
      </p:sp>
      <p:pic>
        <p:nvPicPr>
          <p:cNvPr id="5" name="Рисунок 4">
            <a:extLst>
              <a:ext uri="{FF2B5EF4-FFF2-40B4-BE49-F238E27FC236}">
                <a16:creationId xmlns:a16="http://schemas.microsoft.com/office/drawing/2014/main" id="{61979423-F2EF-4466-ADC6-469122D9C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3861048"/>
            <a:ext cx="2533650" cy="2533650"/>
          </a:xfrm>
          <a:prstGeom prst="rect">
            <a:avLst/>
          </a:prstGeom>
        </p:spPr>
      </p:pic>
      <p:pic>
        <p:nvPicPr>
          <p:cNvPr id="7" name="Рисунок 6">
            <a:extLst>
              <a:ext uri="{FF2B5EF4-FFF2-40B4-BE49-F238E27FC236}">
                <a16:creationId xmlns:a16="http://schemas.microsoft.com/office/drawing/2014/main" id="{2A22F9E3-DAA7-4BD4-AD88-052707609F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937810"/>
            <a:ext cx="2723051" cy="2456888"/>
          </a:xfrm>
          <a:prstGeom prst="rect">
            <a:avLst/>
          </a:prstGeom>
        </p:spPr>
      </p:pic>
    </p:spTree>
    <p:extLst>
      <p:ext uri="{BB962C8B-B14F-4D97-AF65-F5344CB8AC3E}">
        <p14:creationId xmlns:p14="http://schemas.microsoft.com/office/powerpoint/2010/main" val="969702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3D4B61-E2C3-4FD1-BA3C-C7C342D7F345}"/>
              </a:ext>
            </a:extLst>
          </p:cNvPr>
          <p:cNvSpPr>
            <a:spLocks noGrp="1"/>
          </p:cNvSpPr>
          <p:nvPr>
            <p:ph type="title"/>
          </p:nvPr>
        </p:nvSpPr>
        <p:spPr/>
        <p:txBody>
          <a:bodyPr/>
          <a:lstStyle/>
          <a:p>
            <a:r>
              <a:rPr lang="ru-RU" dirty="0"/>
              <a:t>Сегментарное воздействие</a:t>
            </a:r>
          </a:p>
        </p:txBody>
      </p:sp>
      <p:sp>
        <p:nvSpPr>
          <p:cNvPr id="3" name="Объект 2">
            <a:extLst>
              <a:ext uri="{FF2B5EF4-FFF2-40B4-BE49-F238E27FC236}">
                <a16:creationId xmlns:a16="http://schemas.microsoft.com/office/drawing/2014/main" id="{B6ADF06E-4DC7-4BB6-BB24-6FD1A0BD946D}"/>
              </a:ext>
            </a:extLst>
          </p:cNvPr>
          <p:cNvSpPr>
            <a:spLocks noGrp="1"/>
          </p:cNvSpPr>
          <p:nvPr>
            <p:ph idx="1"/>
          </p:nvPr>
        </p:nvSpPr>
        <p:spPr/>
        <p:txBody>
          <a:bodyPr>
            <a:normAutofit/>
          </a:bodyPr>
          <a:lstStyle/>
          <a:p>
            <a:r>
              <a:rPr lang="ru-RU" sz="2000" i="0" dirty="0">
                <a:solidFill>
                  <a:srgbClr val="333333"/>
                </a:solidFill>
                <a:effectLst/>
              </a:rPr>
              <a:t>Сегментарное </a:t>
            </a:r>
            <a:r>
              <a:rPr lang="ru-RU" sz="2000" i="0" dirty="0" err="1">
                <a:solidFill>
                  <a:srgbClr val="333333"/>
                </a:solidFill>
                <a:effectLst/>
              </a:rPr>
              <a:t>тейпирование</a:t>
            </a:r>
            <a:r>
              <a:rPr lang="ru-RU" sz="2000" i="0" dirty="0">
                <a:solidFill>
                  <a:srgbClr val="333333"/>
                </a:solidFill>
                <a:effectLst/>
              </a:rPr>
              <a:t> включает компоненты рефлекторного воздействия на нервную систему через точки, сегментарные зоны и иннервацию.</a:t>
            </a:r>
          </a:p>
          <a:p>
            <a:r>
              <a:rPr lang="ru-RU" sz="2000" i="0" dirty="0">
                <a:solidFill>
                  <a:srgbClr val="333333"/>
                </a:solidFill>
                <a:effectLst/>
              </a:rPr>
              <a:t>М</a:t>
            </a:r>
            <a:r>
              <a:rPr lang="ru-RU" sz="2000" i="0" dirty="0">
                <a:solidFill>
                  <a:srgbClr val="000000"/>
                </a:solidFill>
                <a:effectLst/>
              </a:rPr>
              <a:t>ногие медицинские врачи подтверждают положительное влияние тейпов на работу внутренних органов за счет воздействия на фасциальную сеть. Расслабление фасции или изменение её структуры может улучшить функцию органа и, таким образом, всего организма. На сегодняшний день отмечены такие свойства тейпа, как облегчение желудочной и менструальной боли.</a:t>
            </a:r>
            <a:endParaRPr lang="ru-RU" sz="2000" dirty="0"/>
          </a:p>
        </p:txBody>
      </p:sp>
    </p:spTree>
    <p:extLst>
      <p:ext uri="{BB962C8B-B14F-4D97-AF65-F5344CB8AC3E}">
        <p14:creationId xmlns:p14="http://schemas.microsoft.com/office/powerpoint/2010/main" val="288066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52AA86-7E34-481A-877B-D2FA33E1302C}"/>
              </a:ext>
            </a:extLst>
          </p:cNvPr>
          <p:cNvSpPr>
            <a:spLocks noGrp="1"/>
          </p:cNvSpPr>
          <p:nvPr>
            <p:ph type="title"/>
          </p:nvPr>
        </p:nvSpPr>
        <p:spPr/>
        <p:txBody>
          <a:bodyPr/>
          <a:lstStyle/>
          <a:p>
            <a:r>
              <a:rPr lang="ru-RU" dirty="0"/>
              <a:t>Поддержка суставов</a:t>
            </a:r>
          </a:p>
        </p:txBody>
      </p:sp>
      <p:sp>
        <p:nvSpPr>
          <p:cNvPr id="3" name="Объект 2">
            <a:extLst>
              <a:ext uri="{FF2B5EF4-FFF2-40B4-BE49-F238E27FC236}">
                <a16:creationId xmlns:a16="http://schemas.microsoft.com/office/drawing/2014/main" id="{0BE95A6E-4611-4382-8BF9-E0292FD8A0B3}"/>
              </a:ext>
            </a:extLst>
          </p:cNvPr>
          <p:cNvSpPr>
            <a:spLocks noGrp="1"/>
          </p:cNvSpPr>
          <p:nvPr>
            <p:ph idx="1"/>
          </p:nvPr>
        </p:nvSpPr>
        <p:spPr>
          <a:xfrm>
            <a:off x="179512" y="1196753"/>
            <a:ext cx="8856984" cy="936103"/>
          </a:xfrm>
        </p:spPr>
        <p:txBody>
          <a:bodyPr/>
          <a:lstStyle/>
          <a:p>
            <a:r>
              <a:rPr lang="ru-RU" dirty="0"/>
              <a:t>Поддержка суставов через </a:t>
            </a:r>
            <a:r>
              <a:rPr lang="ru-RU" dirty="0" err="1"/>
              <a:t>проприорецепцию</a:t>
            </a:r>
            <a:r>
              <a:rPr lang="ru-RU" dirty="0"/>
              <a:t>.</a:t>
            </a:r>
          </a:p>
          <a:p>
            <a:pPr marL="0" indent="0">
              <a:buNone/>
            </a:pPr>
            <a:endParaRPr lang="ru-RU" dirty="0"/>
          </a:p>
        </p:txBody>
      </p:sp>
      <p:pic>
        <p:nvPicPr>
          <p:cNvPr id="7" name="Рисунок 6">
            <a:extLst>
              <a:ext uri="{FF2B5EF4-FFF2-40B4-BE49-F238E27FC236}">
                <a16:creationId xmlns:a16="http://schemas.microsoft.com/office/drawing/2014/main" id="{3B25E4AA-5595-4B8D-BCAB-820C379EF3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916832"/>
            <a:ext cx="2407344" cy="3895028"/>
          </a:xfrm>
          <a:prstGeom prst="rect">
            <a:avLst/>
          </a:prstGeom>
        </p:spPr>
      </p:pic>
      <p:pic>
        <p:nvPicPr>
          <p:cNvPr id="9" name="Рисунок 8">
            <a:extLst>
              <a:ext uri="{FF2B5EF4-FFF2-40B4-BE49-F238E27FC236}">
                <a16:creationId xmlns:a16="http://schemas.microsoft.com/office/drawing/2014/main" id="{C877ED45-232A-4C4D-BBE0-D0ED988EF1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8076" y="1916832"/>
            <a:ext cx="2362262" cy="3895028"/>
          </a:xfrm>
          <a:prstGeom prst="rect">
            <a:avLst/>
          </a:prstGeom>
        </p:spPr>
      </p:pic>
      <p:pic>
        <p:nvPicPr>
          <p:cNvPr id="11" name="Рисунок 10">
            <a:extLst>
              <a:ext uri="{FF2B5EF4-FFF2-40B4-BE49-F238E27FC236}">
                <a16:creationId xmlns:a16="http://schemas.microsoft.com/office/drawing/2014/main" id="{9A6AEF05-BB99-46AA-8613-B5C4FE8F05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5778" y="1916832"/>
            <a:ext cx="2149479" cy="3895028"/>
          </a:xfrm>
          <a:prstGeom prst="rect">
            <a:avLst/>
          </a:prstGeom>
        </p:spPr>
      </p:pic>
    </p:spTree>
    <p:extLst>
      <p:ext uri="{BB962C8B-B14F-4D97-AF65-F5344CB8AC3E}">
        <p14:creationId xmlns:p14="http://schemas.microsoft.com/office/powerpoint/2010/main" val="3057407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4898"/>
            <a:ext cx="8229600" cy="1143000"/>
          </a:xfrm>
        </p:spPr>
        <p:txBody>
          <a:bodyPr/>
          <a:lstStyle/>
          <a:p>
            <a:r>
              <a:rPr lang="ru-RU" dirty="0"/>
              <a:t>Противопоказания</a:t>
            </a:r>
          </a:p>
        </p:txBody>
      </p:sp>
      <p:grpSp>
        <p:nvGrpSpPr>
          <p:cNvPr id="5" name="Group 45"/>
          <p:cNvGrpSpPr>
            <a:grpSpLocks/>
          </p:cNvGrpSpPr>
          <p:nvPr/>
        </p:nvGrpSpPr>
        <p:grpSpPr bwMode="auto">
          <a:xfrm>
            <a:off x="35496" y="1914666"/>
            <a:ext cx="4369429" cy="3261826"/>
            <a:chOff x="723" y="1673"/>
            <a:chExt cx="1957" cy="1938"/>
          </a:xfrm>
        </p:grpSpPr>
        <p:sp>
          <p:nvSpPr>
            <p:cNvPr id="6" name="Rectangle 36"/>
            <p:cNvSpPr>
              <a:spLocks noChangeArrowheads="1"/>
            </p:cNvSpPr>
            <p:nvPr/>
          </p:nvSpPr>
          <p:spPr bwMode="gray">
            <a:xfrm>
              <a:off x="2367" y="1675"/>
              <a:ext cx="76" cy="1936"/>
            </a:xfrm>
            <a:prstGeom prst="rect">
              <a:avLst/>
            </a:prstGeom>
            <a:gradFill rotWithShape="1">
              <a:gsLst>
                <a:gs pos="0">
                  <a:schemeClr val="bg2"/>
                </a:gs>
                <a:gs pos="50000">
                  <a:schemeClr val="bg2">
                    <a:gamma/>
                    <a:tint val="39216"/>
                    <a:invGamma/>
                  </a:schemeClr>
                </a:gs>
                <a:gs pos="100000">
                  <a:schemeClr val="bg2"/>
                </a:gs>
              </a:gsLst>
              <a:lin ang="0" scaled="1"/>
            </a:gradFill>
            <a:ln w="9525" algn="ctr">
              <a:noFill/>
              <a:miter lim="800000"/>
              <a:headEnd/>
              <a:tailEnd/>
            </a:ln>
            <a:effectLst/>
          </p:spPr>
          <p:txBody>
            <a:bodyPr wrap="none" anchor="ctr"/>
            <a:lstStyle/>
            <a:p>
              <a:endParaRPr lang="ru-RU"/>
            </a:p>
          </p:txBody>
        </p:sp>
        <p:sp>
          <p:nvSpPr>
            <p:cNvPr id="7" name="Rectangle 35"/>
            <p:cNvSpPr>
              <a:spLocks noChangeArrowheads="1"/>
            </p:cNvSpPr>
            <p:nvPr/>
          </p:nvSpPr>
          <p:spPr bwMode="gray">
            <a:xfrm>
              <a:off x="940" y="1673"/>
              <a:ext cx="76" cy="1936"/>
            </a:xfrm>
            <a:prstGeom prst="rect">
              <a:avLst/>
            </a:prstGeom>
            <a:gradFill rotWithShape="1">
              <a:gsLst>
                <a:gs pos="0">
                  <a:schemeClr val="bg2"/>
                </a:gs>
                <a:gs pos="50000">
                  <a:schemeClr val="bg2">
                    <a:gamma/>
                    <a:tint val="39216"/>
                    <a:invGamma/>
                  </a:schemeClr>
                </a:gs>
                <a:gs pos="100000">
                  <a:schemeClr val="bg2"/>
                </a:gs>
              </a:gsLst>
              <a:lin ang="0" scaled="1"/>
            </a:gradFill>
            <a:ln w="9525" algn="ctr">
              <a:noFill/>
              <a:miter lim="800000"/>
              <a:headEnd/>
              <a:tailEnd/>
            </a:ln>
            <a:effectLst/>
          </p:spPr>
          <p:txBody>
            <a:bodyPr wrap="none" anchor="ctr"/>
            <a:lstStyle/>
            <a:p>
              <a:endParaRPr lang="ru-RU"/>
            </a:p>
          </p:txBody>
        </p:sp>
        <p:sp>
          <p:nvSpPr>
            <p:cNvPr id="8" name="AutoShape 5"/>
            <p:cNvSpPr>
              <a:spLocks noChangeArrowheads="1"/>
            </p:cNvSpPr>
            <p:nvPr/>
          </p:nvSpPr>
          <p:spPr bwMode="gray">
            <a:xfrm>
              <a:off x="723" y="1798"/>
              <a:ext cx="1957" cy="240"/>
            </a:xfrm>
            <a:prstGeom prst="roundRect">
              <a:avLst>
                <a:gd name="adj" fmla="val 7574"/>
              </a:avLst>
            </a:prstGeom>
            <a:gradFill rotWithShape="1">
              <a:gsLst>
                <a:gs pos="0">
                  <a:schemeClr val="accent2">
                    <a:gamma/>
                    <a:shade val="69804"/>
                    <a:invGamma/>
                  </a:schemeClr>
                </a:gs>
                <a:gs pos="50000">
                  <a:schemeClr val="accent2"/>
                </a:gs>
                <a:gs pos="100000">
                  <a:schemeClr val="accent2">
                    <a:gamma/>
                    <a:shade val="69804"/>
                    <a:invGamma/>
                  </a:schemeClr>
                </a:gs>
              </a:gsLst>
              <a:lin ang="5400000" scaled="1"/>
            </a:gradFill>
            <a:ln w="28575" cap="rnd">
              <a:noFill/>
              <a:prstDash val="sysDot"/>
              <a:round/>
              <a:headEnd/>
              <a:tailEnd/>
            </a:ln>
            <a:effectLst/>
          </p:spPr>
          <p:txBody>
            <a:bodyPr wrap="none" anchor="ctr"/>
            <a:lstStyle/>
            <a:p>
              <a:pPr eaLnBrk="0" hangingPunct="0">
                <a:buFont typeface="Wingdings" pitchFamily="2" charset="2"/>
                <a:buNone/>
              </a:pPr>
              <a:r>
                <a:rPr lang="ru-RU" sz="1600" b="1" dirty="0">
                  <a:solidFill>
                    <a:srgbClr val="F8F8F8"/>
                  </a:solidFill>
                </a:rPr>
                <a:t>Индивидуальная непереносимость</a:t>
              </a:r>
              <a:endParaRPr lang="en-US" sz="1600" b="1" dirty="0">
                <a:solidFill>
                  <a:srgbClr val="F8F8F8"/>
                </a:solidFill>
              </a:endParaRPr>
            </a:p>
          </p:txBody>
        </p:sp>
        <p:sp>
          <p:nvSpPr>
            <p:cNvPr id="9" name="AutoShape 6"/>
            <p:cNvSpPr>
              <a:spLocks noChangeArrowheads="1"/>
            </p:cNvSpPr>
            <p:nvPr/>
          </p:nvSpPr>
          <p:spPr bwMode="gray">
            <a:xfrm>
              <a:off x="723" y="2134"/>
              <a:ext cx="1957" cy="240"/>
            </a:xfrm>
            <a:prstGeom prst="roundRect">
              <a:avLst>
                <a:gd name="adj" fmla="val 7574"/>
              </a:avLst>
            </a:prstGeom>
            <a:gradFill rotWithShape="1">
              <a:gsLst>
                <a:gs pos="0">
                  <a:schemeClr val="accent2">
                    <a:gamma/>
                    <a:shade val="59216"/>
                    <a:invGamma/>
                  </a:schemeClr>
                </a:gs>
                <a:gs pos="50000">
                  <a:schemeClr val="accent2"/>
                </a:gs>
                <a:gs pos="100000">
                  <a:schemeClr val="accent2">
                    <a:gamma/>
                    <a:shade val="59216"/>
                    <a:invGamma/>
                  </a:schemeClr>
                </a:gs>
              </a:gsLst>
              <a:lin ang="5400000" scaled="1"/>
            </a:gradFill>
            <a:ln w="28575" cap="rnd">
              <a:noFill/>
              <a:prstDash val="sysDot"/>
              <a:round/>
              <a:headEnd/>
              <a:tailEnd/>
            </a:ln>
            <a:effectLst/>
          </p:spPr>
          <p:txBody>
            <a:bodyPr wrap="none" anchor="ctr"/>
            <a:lstStyle/>
            <a:p>
              <a:pPr eaLnBrk="0" hangingPunct="0">
                <a:buFont typeface="Wingdings" pitchFamily="2" charset="2"/>
                <a:buNone/>
              </a:pPr>
              <a:r>
                <a:rPr lang="ru-RU" sz="1600" b="1" dirty="0">
                  <a:solidFill>
                    <a:srgbClr val="F8F8F8"/>
                  </a:solidFill>
                </a:rPr>
                <a:t>Не используйте тейп при онкологии</a:t>
              </a:r>
              <a:endParaRPr lang="en-US" sz="1600" b="1" dirty="0">
                <a:solidFill>
                  <a:srgbClr val="F8F8F8"/>
                </a:solidFill>
              </a:endParaRPr>
            </a:p>
          </p:txBody>
        </p:sp>
        <p:sp>
          <p:nvSpPr>
            <p:cNvPr id="10" name="AutoShape 7"/>
            <p:cNvSpPr>
              <a:spLocks noChangeArrowheads="1"/>
            </p:cNvSpPr>
            <p:nvPr/>
          </p:nvSpPr>
          <p:spPr bwMode="gray">
            <a:xfrm>
              <a:off x="723" y="2470"/>
              <a:ext cx="1957" cy="240"/>
            </a:xfrm>
            <a:prstGeom prst="roundRect">
              <a:avLst>
                <a:gd name="adj" fmla="val 7574"/>
              </a:avLst>
            </a:prstGeom>
            <a:gradFill rotWithShape="1">
              <a:gsLst>
                <a:gs pos="0">
                  <a:schemeClr val="accent2">
                    <a:gamma/>
                    <a:shade val="69804"/>
                    <a:invGamma/>
                  </a:schemeClr>
                </a:gs>
                <a:gs pos="50000">
                  <a:schemeClr val="accent2"/>
                </a:gs>
                <a:gs pos="100000">
                  <a:schemeClr val="accent2">
                    <a:gamma/>
                    <a:shade val="69804"/>
                    <a:invGamma/>
                  </a:schemeClr>
                </a:gs>
              </a:gsLst>
              <a:lin ang="5400000" scaled="1"/>
            </a:gradFill>
            <a:ln w="28575" cap="rnd">
              <a:noFill/>
              <a:prstDash val="sysDot"/>
              <a:round/>
              <a:headEnd/>
              <a:tailEnd/>
            </a:ln>
            <a:effectLst/>
          </p:spPr>
          <p:txBody>
            <a:bodyPr wrap="none" anchor="ctr"/>
            <a:lstStyle/>
            <a:p>
              <a:pPr eaLnBrk="0" hangingPunct="0">
                <a:buFont typeface="Wingdings" pitchFamily="2" charset="2"/>
                <a:buNone/>
              </a:pPr>
              <a:r>
                <a:rPr lang="ru-RU" sz="1600" b="1" dirty="0">
                  <a:solidFill>
                    <a:srgbClr val="F8F8F8"/>
                  </a:solidFill>
                </a:rPr>
                <a:t>Не накладывайте тейп на открытую рану</a:t>
              </a:r>
              <a:endParaRPr lang="en-US" sz="1600" b="1" dirty="0">
                <a:solidFill>
                  <a:srgbClr val="F8F8F8"/>
                </a:solidFill>
              </a:endParaRPr>
            </a:p>
          </p:txBody>
        </p:sp>
        <p:sp>
          <p:nvSpPr>
            <p:cNvPr id="11" name="AutoShape 8"/>
            <p:cNvSpPr>
              <a:spLocks noChangeArrowheads="1"/>
            </p:cNvSpPr>
            <p:nvPr/>
          </p:nvSpPr>
          <p:spPr bwMode="gray">
            <a:xfrm>
              <a:off x="723" y="2806"/>
              <a:ext cx="1957" cy="240"/>
            </a:xfrm>
            <a:prstGeom prst="roundRect">
              <a:avLst>
                <a:gd name="adj" fmla="val 7574"/>
              </a:avLst>
            </a:prstGeom>
            <a:gradFill rotWithShape="1">
              <a:gsLst>
                <a:gs pos="0">
                  <a:schemeClr val="accent2">
                    <a:gamma/>
                    <a:shade val="59216"/>
                    <a:invGamma/>
                  </a:schemeClr>
                </a:gs>
                <a:gs pos="50000">
                  <a:schemeClr val="accent2"/>
                </a:gs>
                <a:gs pos="100000">
                  <a:schemeClr val="accent2">
                    <a:gamma/>
                    <a:shade val="59216"/>
                    <a:invGamma/>
                  </a:schemeClr>
                </a:gs>
              </a:gsLst>
              <a:lin ang="5400000" scaled="1"/>
            </a:gradFill>
            <a:ln w="28575" cap="rnd">
              <a:noFill/>
              <a:prstDash val="sysDot"/>
              <a:round/>
              <a:headEnd/>
              <a:tailEnd/>
            </a:ln>
            <a:effectLst/>
          </p:spPr>
          <p:txBody>
            <a:bodyPr wrap="none" anchor="ctr"/>
            <a:lstStyle/>
            <a:p>
              <a:pPr eaLnBrk="0" hangingPunct="0">
                <a:buFont typeface="Wingdings" pitchFamily="2" charset="2"/>
                <a:buNone/>
              </a:pPr>
              <a:r>
                <a:rPr lang="ru-RU" sz="1600" b="1" dirty="0">
                  <a:solidFill>
                    <a:srgbClr val="F8F8F8"/>
                  </a:solidFill>
                </a:rPr>
                <a:t>При подозрении на тромбоз или при тромбозе</a:t>
              </a:r>
              <a:endParaRPr lang="en-US" sz="1600" b="1" dirty="0">
                <a:solidFill>
                  <a:srgbClr val="F8F8F8"/>
                </a:solidFill>
              </a:endParaRPr>
            </a:p>
          </p:txBody>
        </p:sp>
        <p:sp>
          <p:nvSpPr>
            <p:cNvPr id="12" name="AutoShape 9"/>
            <p:cNvSpPr>
              <a:spLocks noChangeArrowheads="1"/>
            </p:cNvSpPr>
            <p:nvPr/>
          </p:nvSpPr>
          <p:spPr bwMode="gray">
            <a:xfrm>
              <a:off x="723" y="3142"/>
              <a:ext cx="1957" cy="240"/>
            </a:xfrm>
            <a:prstGeom prst="roundRect">
              <a:avLst>
                <a:gd name="adj" fmla="val 7574"/>
              </a:avLst>
            </a:prstGeom>
            <a:gradFill rotWithShape="1">
              <a:gsLst>
                <a:gs pos="0">
                  <a:schemeClr val="accent2">
                    <a:gamma/>
                    <a:shade val="69804"/>
                    <a:invGamma/>
                  </a:schemeClr>
                </a:gs>
                <a:gs pos="50000">
                  <a:schemeClr val="accent2"/>
                </a:gs>
                <a:gs pos="100000">
                  <a:schemeClr val="accent2">
                    <a:gamma/>
                    <a:shade val="69804"/>
                    <a:invGamma/>
                  </a:schemeClr>
                </a:gs>
              </a:gsLst>
              <a:lin ang="5400000" scaled="1"/>
            </a:gradFill>
            <a:ln w="28575" cap="rnd">
              <a:noFill/>
              <a:prstDash val="sysDot"/>
              <a:round/>
              <a:headEnd/>
              <a:tailEnd/>
            </a:ln>
            <a:effectLst/>
          </p:spPr>
          <p:txBody>
            <a:bodyPr wrap="none" anchor="ctr"/>
            <a:lstStyle/>
            <a:p>
              <a:pPr eaLnBrk="0" hangingPunct="0">
                <a:buFont typeface="Wingdings" pitchFamily="2" charset="2"/>
                <a:buNone/>
              </a:pPr>
              <a:r>
                <a:rPr lang="ru-RU" sz="1600" b="1" dirty="0">
                  <a:solidFill>
                    <a:srgbClr val="F8F8F8"/>
                  </a:solidFill>
                </a:rPr>
                <a:t>Не клейте тейп на места проявления аллергии</a:t>
              </a:r>
              <a:endParaRPr lang="en-US" sz="1600" b="1" dirty="0">
                <a:solidFill>
                  <a:srgbClr val="F8F8F8"/>
                </a:solidFill>
              </a:endParaRPr>
            </a:p>
          </p:txBody>
        </p:sp>
      </p:grpSp>
      <p:sp>
        <p:nvSpPr>
          <p:cNvPr id="13" name="AutoShape 10"/>
          <p:cNvSpPr>
            <a:spLocks noChangeArrowheads="1"/>
          </p:cNvSpPr>
          <p:nvPr/>
        </p:nvSpPr>
        <p:spPr bwMode="auto">
          <a:xfrm>
            <a:off x="1273175" y="980728"/>
            <a:ext cx="6553200" cy="866775"/>
          </a:xfrm>
          <a:prstGeom prst="roundRect">
            <a:avLst>
              <a:gd name="adj" fmla="val 16667"/>
            </a:avLst>
          </a:prstGeom>
          <a:noFill/>
          <a:ln w="19050" cap="rnd">
            <a:noFill/>
            <a:prstDash val="sysDot"/>
            <a:round/>
            <a:headEnd/>
            <a:tailEnd/>
          </a:ln>
          <a:effectLst/>
        </p:spPr>
        <p:txBody>
          <a:bodyPr wrap="none" anchor="ctr"/>
          <a:lstStyle/>
          <a:p>
            <a:endParaRPr lang="ru-RU" dirty="0">
              <a:solidFill>
                <a:srgbClr val="000000"/>
              </a:solidFill>
              <a:latin typeface="Arial" charset="0"/>
            </a:endParaRPr>
          </a:p>
        </p:txBody>
      </p:sp>
      <p:grpSp>
        <p:nvGrpSpPr>
          <p:cNvPr id="14" name="Group 46"/>
          <p:cNvGrpSpPr>
            <a:grpSpLocks/>
          </p:cNvGrpSpPr>
          <p:nvPr/>
        </p:nvGrpSpPr>
        <p:grpSpPr bwMode="auto">
          <a:xfrm>
            <a:off x="4572000" y="1906242"/>
            <a:ext cx="4572000" cy="3270249"/>
            <a:chOff x="2941" y="1670"/>
            <a:chExt cx="2010" cy="1941"/>
          </a:xfrm>
        </p:grpSpPr>
        <p:sp>
          <p:nvSpPr>
            <p:cNvPr id="15" name="Rectangle 37"/>
            <p:cNvSpPr>
              <a:spLocks noChangeArrowheads="1"/>
            </p:cNvSpPr>
            <p:nvPr/>
          </p:nvSpPr>
          <p:spPr bwMode="gray">
            <a:xfrm>
              <a:off x="4661" y="1670"/>
              <a:ext cx="76" cy="1936"/>
            </a:xfrm>
            <a:prstGeom prst="rect">
              <a:avLst/>
            </a:prstGeom>
            <a:gradFill rotWithShape="1">
              <a:gsLst>
                <a:gs pos="0">
                  <a:schemeClr val="bg2"/>
                </a:gs>
                <a:gs pos="50000">
                  <a:schemeClr val="bg2">
                    <a:gamma/>
                    <a:tint val="39216"/>
                    <a:invGamma/>
                  </a:schemeClr>
                </a:gs>
                <a:gs pos="100000">
                  <a:schemeClr val="bg2"/>
                </a:gs>
              </a:gsLst>
              <a:lin ang="0" scaled="1"/>
            </a:gradFill>
            <a:ln w="9525" algn="ctr">
              <a:noFill/>
              <a:miter lim="800000"/>
              <a:headEnd/>
              <a:tailEnd/>
            </a:ln>
            <a:effectLst/>
          </p:spPr>
          <p:txBody>
            <a:bodyPr wrap="none" anchor="ctr"/>
            <a:lstStyle/>
            <a:p>
              <a:endParaRPr lang="ru-RU"/>
            </a:p>
          </p:txBody>
        </p:sp>
        <p:sp>
          <p:nvSpPr>
            <p:cNvPr id="16" name="Rectangle 38"/>
            <p:cNvSpPr>
              <a:spLocks noChangeArrowheads="1"/>
            </p:cNvSpPr>
            <p:nvPr/>
          </p:nvSpPr>
          <p:spPr bwMode="gray">
            <a:xfrm>
              <a:off x="3154" y="1675"/>
              <a:ext cx="76" cy="1936"/>
            </a:xfrm>
            <a:prstGeom prst="rect">
              <a:avLst/>
            </a:prstGeom>
            <a:gradFill rotWithShape="1">
              <a:gsLst>
                <a:gs pos="0">
                  <a:schemeClr val="bg2"/>
                </a:gs>
                <a:gs pos="50000">
                  <a:schemeClr val="bg2">
                    <a:gamma/>
                    <a:tint val="39216"/>
                    <a:invGamma/>
                  </a:schemeClr>
                </a:gs>
                <a:gs pos="100000">
                  <a:schemeClr val="bg2"/>
                </a:gs>
              </a:gsLst>
              <a:lin ang="0" scaled="1"/>
            </a:gradFill>
            <a:ln w="9525" algn="ctr">
              <a:noFill/>
              <a:miter lim="800000"/>
              <a:headEnd/>
              <a:tailEnd/>
            </a:ln>
            <a:effectLst/>
          </p:spPr>
          <p:txBody>
            <a:bodyPr wrap="none" anchor="ctr"/>
            <a:lstStyle/>
            <a:p>
              <a:endParaRPr lang="ru-RU"/>
            </a:p>
          </p:txBody>
        </p:sp>
        <p:sp>
          <p:nvSpPr>
            <p:cNvPr id="17" name="AutoShape 29"/>
            <p:cNvSpPr>
              <a:spLocks noChangeArrowheads="1"/>
            </p:cNvSpPr>
            <p:nvPr/>
          </p:nvSpPr>
          <p:spPr bwMode="gray">
            <a:xfrm>
              <a:off x="2941" y="1801"/>
              <a:ext cx="2010" cy="240"/>
            </a:xfrm>
            <a:prstGeom prst="roundRect">
              <a:avLst>
                <a:gd name="adj" fmla="val 7574"/>
              </a:avLst>
            </a:prstGeom>
            <a:gradFill rotWithShape="1">
              <a:gsLst>
                <a:gs pos="0">
                  <a:schemeClr val="accent1">
                    <a:gamma/>
                    <a:shade val="69804"/>
                    <a:invGamma/>
                  </a:schemeClr>
                </a:gs>
                <a:gs pos="50000">
                  <a:schemeClr val="accent1"/>
                </a:gs>
                <a:gs pos="100000">
                  <a:schemeClr val="accent1">
                    <a:gamma/>
                    <a:shade val="69804"/>
                    <a:invGamma/>
                  </a:schemeClr>
                </a:gs>
              </a:gsLst>
              <a:lin ang="5400000" scaled="1"/>
            </a:gradFill>
            <a:ln w="28575" cap="rnd">
              <a:noFill/>
              <a:prstDash val="sysDot"/>
              <a:round/>
              <a:headEnd/>
              <a:tailEnd/>
            </a:ln>
            <a:effectLst/>
          </p:spPr>
          <p:txBody>
            <a:bodyPr wrap="none" anchor="ctr"/>
            <a:lstStyle/>
            <a:p>
              <a:pPr eaLnBrk="0" hangingPunct="0">
                <a:buFont typeface="Wingdings" pitchFamily="2" charset="2"/>
                <a:buNone/>
              </a:pPr>
              <a:r>
                <a:rPr lang="ru-RU" sz="1600" b="1" dirty="0">
                  <a:solidFill>
                    <a:srgbClr val="F8F8F8"/>
                  </a:solidFill>
                </a:rPr>
                <a:t>Область гнойно-воспалительного очага инфекции</a:t>
              </a:r>
              <a:endParaRPr lang="en-US" sz="1600" b="1" dirty="0">
                <a:solidFill>
                  <a:srgbClr val="F8F8F8"/>
                </a:solidFill>
              </a:endParaRPr>
            </a:p>
          </p:txBody>
        </p:sp>
        <p:sp>
          <p:nvSpPr>
            <p:cNvPr id="18" name="AutoShape 30"/>
            <p:cNvSpPr>
              <a:spLocks noChangeArrowheads="1"/>
            </p:cNvSpPr>
            <p:nvPr/>
          </p:nvSpPr>
          <p:spPr bwMode="gray">
            <a:xfrm>
              <a:off x="2941" y="2137"/>
              <a:ext cx="2010" cy="240"/>
            </a:xfrm>
            <a:prstGeom prst="roundRect">
              <a:avLst>
                <a:gd name="adj" fmla="val 7574"/>
              </a:avLst>
            </a:prstGeom>
            <a:gradFill rotWithShape="1">
              <a:gsLst>
                <a:gs pos="0">
                  <a:schemeClr val="accent1">
                    <a:gamma/>
                    <a:shade val="59216"/>
                    <a:invGamma/>
                  </a:schemeClr>
                </a:gs>
                <a:gs pos="50000">
                  <a:schemeClr val="accent1"/>
                </a:gs>
                <a:gs pos="100000">
                  <a:schemeClr val="accent1">
                    <a:gamma/>
                    <a:shade val="59216"/>
                    <a:invGamma/>
                  </a:schemeClr>
                </a:gs>
              </a:gsLst>
              <a:lin ang="5400000" scaled="1"/>
            </a:gradFill>
            <a:ln w="28575" cap="rnd">
              <a:noFill/>
              <a:prstDash val="sysDot"/>
              <a:round/>
              <a:headEnd/>
              <a:tailEnd/>
            </a:ln>
            <a:effectLst/>
          </p:spPr>
          <p:txBody>
            <a:bodyPr wrap="none" anchor="ctr"/>
            <a:lstStyle/>
            <a:p>
              <a:pPr eaLnBrk="0" hangingPunct="0">
                <a:buFont typeface="Wingdings" pitchFamily="2" charset="2"/>
                <a:buNone/>
              </a:pPr>
              <a:r>
                <a:rPr lang="ru-RU" sz="1600" b="1" dirty="0">
                  <a:solidFill>
                    <a:srgbClr val="F8F8F8"/>
                  </a:solidFill>
                </a:rPr>
                <a:t>При тяжёлых не диагностированных состояниях</a:t>
              </a:r>
              <a:endParaRPr lang="en-US" sz="1600" b="1" dirty="0">
                <a:solidFill>
                  <a:srgbClr val="F8F8F8"/>
                </a:solidFill>
              </a:endParaRPr>
            </a:p>
          </p:txBody>
        </p:sp>
        <p:sp>
          <p:nvSpPr>
            <p:cNvPr id="19" name="AutoShape 31"/>
            <p:cNvSpPr>
              <a:spLocks noChangeArrowheads="1"/>
            </p:cNvSpPr>
            <p:nvPr/>
          </p:nvSpPr>
          <p:spPr bwMode="gray">
            <a:xfrm>
              <a:off x="2941" y="2473"/>
              <a:ext cx="2010" cy="240"/>
            </a:xfrm>
            <a:prstGeom prst="roundRect">
              <a:avLst>
                <a:gd name="adj" fmla="val 7574"/>
              </a:avLst>
            </a:prstGeom>
            <a:gradFill rotWithShape="1">
              <a:gsLst>
                <a:gs pos="0">
                  <a:schemeClr val="accent1">
                    <a:gamma/>
                    <a:shade val="69804"/>
                    <a:invGamma/>
                  </a:schemeClr>
                </a:gs>
                <a:gs pos="50000">
                  <a:schemeClr val="accent1"/>
                </a:gs>
                <a:gs pos="100000">
                  <a:schemeClr val="accent1">
                    <a:gamma/>
                    <a:shade val="69804"/>
                    <a:invGamma/>
                  </a:schemeClr>
                </a:gs>
              </a:gsLst>
              <a:lin ang="5400000" scaled="1"/>
            </a:gradFill>
            <a:ln w="28575" cap="rnd">
              <a:noFill/>
              <a:prstDash val="sysDot"/>
              <a:round/>
              <a:headEnd/>
              <a:tailEnd/>
            </a:ln>
            <a:effectLst/>
          </p:spPr>
          <p:txBody>
            <a:bodyPr wrap="none" anchor="ctr"/>
            <a:lstStyle/>
            <a:p>
              <a:pPr eaLnBrk="0" hangingPunct="0">
                <a:buFont typeface="Wingdings" pitchFamily="2" charset="2"/>
                <a:buNone/>
              </a:pPr>
              <a:r>
                <a:rPr lang="ru-RU" sz="1600" b="1" dirty="0">
                  <a:solidFill>
                    <a:srgbClr val="F8F8F8"/>
                  </a:solidFill>
                </a:rPr>
                <a:t>В области грибковых поражений</a:t>
              </a:r>
              <a:endParaRPr lang="en-US" sz="1600" b="1" dirty="0">
                <a:solidFill>
                  <a:srgbClr val="F8F8F8"/>
                </a:solidFill>
              </a:endParaRPr>
            </a:p>
          </p:txBody>
        </p:sp>
        <p:sp>
          <p:nvSpPr>
            <p:cNvPr id="20" name="AutoShape 32"/>
            <p:cNvSpPr>
              <a:spLocks noChangeArrowheads="1"/>
            </p:cNvSpPr>
            <p:nvPr/>
          </p:nvSpPr>
          <p:spPr bwMode="gray">
            <a:xfrm>
              <a:off x="2941" y="2809"/>
              <a:ext cx="2010" cy="240"/>
            </a:xfrm>
            <a:prstGeom prst="roundRect">
              <a:avLst>
                <a:gd name="adj" fmla="val 7574"/>
              </a:avLst>
            </a:prstGeom>
            <a:gradFill rotWithShape="1">
              <a:gsLst>
                <a:gs pos="0">
                  <a:schemeClr val="accent1">
                    <a:gamma/>
                    <a:shade val="59216"/>
                    <a:invGamma/>
                  </a:schemeClr>
                </a:gs>
                <a:gs pos="50000">
                  <a:schemeClr val="accent1"/>
                </a:gs>
                <a:gs pos="100000">
                  <a:schemeClr val="accent1">
                    <a:gamma/>
                    <a:shade val="59216"/>
                    <a:invGamma/>
                  </a:schemeClr>
                </a:gs>
              </a:gsLst>
              <a:lin ang="5400000" scaled="1"/>
            </a:gradFill>
            <a:ln w="28575" cap="rnd">
              <a:noFill/>
              <a:prstDash val="sysDot"/>
              <a:round/>
              <a:headEnd/>
              <a:tailEnd/>
            </a:ln>
            <a:effectLst/>
          </p:spPr>
          <p:txBody>
            <a:bodyPr wrap="none" anchor="ctr"/>
            <a:lstStyle/>
            <a:p>
              <a:pPr eaLnBrk="0" hangingPunct="0">
                <a:buFont typeface="Wingdings" pitchFamily="2" charset="2"/>
                <a:buNone/>
              </a:pPr>
              <a:r>
                <a:rPr lang="ru-RU" sz="1600" b="1" dirty="0">
                  <a:solidFill>
                    <a:srgbClr val="F8F8F8"/>
                  </a:solidFill>
                </a:rPr>
                <a:t>Хронические кожные заболевания</a:t>
              </a:r>
              <a:endParaRPr lang="en-US" sz="1600" b="1" dirty="0">
                <a:solidFill>
                  <a:srgbClr val="F8F8F8"/>
                </a:solidFill>
              </a:endParaRPr>
            </a:p>
          </p:txBody>
        </p:sp>
        <p:sp>
          <p:nvSpPr>
            <p:cNvPr id="21" name="AutoShape 33"/>
            <p:cNvSpPr>
              <a:spLocks noChangeArrowheads="1"/>
            </p:cNvSpPr>
            <p:nvPr/>
          </p:nvSpPr>
          <p:spPr bwMode="gray">
            <a:xfrm>
              <a:off x="2941" y="3145"/>
              <a:ext cx="2010" cy="240"/>
            </a:xfrm>
            <a:prstGeom prst="roundRect">
              <a:avLst>
                <a:gd name="adj" fmla="val 7574"/>
              </a:avLst>
            </a:prstGeom>
            <a:gradFill rotWithShape="1">
              <a:gsLst>
                <a:gs pos="0">
                  <a:schemeClr val="accent1">
                    <a:gamma/>
                    <a:shade val="69804"/>
                    <a:invGamma/>
                  </a:schemeClr>
                </a:gs>
                <a:gs pos="50000">
                  <a:schemeClr val="accent1"/>
                </a:gs>
                <a:gs pos="100000">
                  <a:schemeClr val="accent1">
                    <a:gamma/>
                    <a:shade val="69804"/>
                    <a:invGamma/>
                  </a:schemeClr>
                </a:gs>
              </a:gsLst>
              <a:lin ang="5400000" scaled="1"/>
            </a:gradFill>
            <a:ln w="28575" cap="rnd">
              <a:noFill/>
              <a:prstDash val="sysDot"/>
              <a:round/>
              <a:headEnd/>
              <a:tailEnd/>
            </a:ln>
            <a:effectLst/>
          </p:spPr>
          <p:txBody>
            <a:bodyPr wrap="none" anchor="ctr"/>
            <a:lstStyle/>
            <a:p>
              <a:pPr eaLnBrk="0" hangingPunct="0">
                <a:buFont typeface="Wingdings" pitchFamily="2" charset="2"/>
                <a:buNone/>
              </a:pPr>
              <a:r>
                <a:rPr lang="ru-RU" sz="1600" b="1" dirty="0">
                  <a:solidFill>
                    <a:srgbClr val="F8F8F8"/>
                  </a:solidFill>
                </a:rPr>
                <a:t>Жерёбость – с осторожностью</a:t>
              </a:r>
              <a:endParaRPr lang="en-US" sz="1600" b="1" dirty="0">
                <a:solidFill>
                  <a:srgbClr val="F8F8F8"/>
                </a:solidFill>
              </a:endParaRPr>
            </a:p>
          </p:txBody>
        </p:sp>
      </p:grpSp>
    </p:spTree>
    <p:extLst>
      <p:ext uri="{BB962C8B-B14F-4D97-AF65-F5344CB8AC3E}">
        <p14:creationId xmlns:p14="http://schemas.microsoft.com/office/powerpoint/2010/main" val="4144020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46A46D-E3DC-48A9-9F5F-82DA5BEE94C0}"/>
              </a:ext>
            </a:extLst>
          </p:cNvPr>
          <p:cNvSpPr>
            <a:spLocks noGrp="1"/>
          </p:cNvSpPr>
          <p:nvPr>
            <p:ph type="title"/>
          </p:nvPr>
        </p:nvSpPr>
        <p:spPr/>
        <p:txBody>
          <a:bodyPr/>
          <a:lstStyle/>
          <a:p>
            <a:r>
              <a:rPr lang="ru-RU" dirty="0"/>
              <a:t>Противопоказания</a:t>
            </a:r>
          </a:p>
        </p:txBody>
      </p:sp>
      <p:sp>
        <p:nvSpPr>
          <p:cNvPr id="3" name="Объект 2">
            <a:extLst>
              <a:ext uri="{FF2B5EF4-FFF2-40B4-BE49-F238E27FC236}">
                <a16:creationId xmlns:a16="http://schemas.microsoft.com/office/drawing/2014/main" id="{F8C51519-FB7E-4C07-B575-93E0C73957D4}"/>
              </a:ext>
            </a:extLst>
          </p:cNvPr>
          <p:cNvSpPr>
            <a:spLocks noGrp="1"/>
          </p:cNvSpPr>
          <p:nvPr>
            <p:ph idx="1"/>
          </p:nvPr>
        </p:nvSpPr>
        <p:spPr/>
        <p:txBody>
          <a:bodyPr/>
          <a:lstStyle/>
          <a:p>
            <a:r>
              <a:rPr lang="ru-RU" dirty="0"/>
              <a:t>Животное не должно съесть тейп!!!</a:t>
            </a:r>
          </a:p>
          <a:p>
            <a:r>
              <a:rPr lang="ru-RU" dirty="0"/>
              <a:t>Для оптимальной работы </a:t>
            </a:r>
            <a:r>
              <a:rPr lang="ru-RU" dirty="0" err="1"/>
              <a:t>кинезиотейп</a:t>
            </a:r>
            <a:r>
              <a:rPr lang="ru-RU" dirty="0"/>
              <a:t> нуждается в движении</a:t>
            </a:r>
          </a:p>
          <a:p>
            <a:r>
              <a:rPr lang="ru-RU" dirty="0" err="1"/>
              <a:t>Кинезиотейп</a:t>
            </a:r>
            <a:r>
              <a:rPr lang="ru-RU" dirty="0"/>
              <a:t> не является инструментом для иммобилизации</a:t>
            </a:r>
          </a:p>
          <a:p>
            <a:r>
              <a:rPr lang="ru-RU" dirty="0"/>
              <a:t>Не </a:t>
            </a:r>
            <a:r>
              <a:rPr lang="ru-RU" dirty="0" err="1"/>
              <a:t>монометодика</a:t>
            </a:r>
            <a:endParaRPr lang="ru-RU" dirty="0"/>
          </a:p>
        </p:txBody>
      </p:sp>
    </p:spTree>
    <p:extLst>
      <p:ext uri="{BB962C8B-B14F-4D97-AF65-F5344CB8AC3E}">
        <p14:creationId xmlns:p14="http://schemas.microsoft.com/office/powerpoint/2010/main" val="3623855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993EE0-1029-4FE4-A2F1-0A9D80678983}"/>
              </a:ext>
            </a:extLst>
          </p:cNvPr>
          <p:cNvSpPr>
            <a:spLocks noGrp="1"/>
          </p:cNvSpPr>
          <p:nvPr>
            <p:ph type="title"/>
          </p:nvPr>
        </p:nvSpPr>
        <p:spPr/>
        <p:txBody>
          <a:bodyPr/>
          <a:lstStyle/>
          <a:p>
            <a:r>
              <a:rPr lang="ru-RU" dirty="0"/>
              <a:t>Анатомические ориентиры</a:t>
            </a:r>
          </a:p>
        </p:txBody>
      </p:sp>
      <p:pic>
        <p:nvPicPr>
          <p:cNvPr id="5" name="Объект 4">
            <a:extLst>
              <a:ext uri="{FF2B5EF4-FFF2-40B4-BE49-F238E27FC236}">
                <a16:creationId xmlns:a16="http://schemas.microsoft.com/office/drawing/2014/main" id="{8CD3AAAB-39BB-44B4-A20B-A24D9CF0BC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1231106"/>
            <a:ext cx="4876800" cy="4457700"/>
          </a:xfrm>
        </p:spPr>
      </p:pic>
    </p:spTree>
    <p:extLst>
      <p:ext uri="{BB962C8B-B14F-4D97-AF65-F5344CB8AC3E}">
        <p14:creationId xmlns:p14="http://schemas.microsoft.com/office/powerpoint/2010/main" val="2102147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2BA043-1A6D-47B4-B164-4A93BF56059C}"/>
              </a:ext>
            </a:extLst>
          </p:cNvPr>
          <p:cNvSpPr>
            <a:spLocks noGrp="1"/>
          </p:cNvSpPr>
          <p:nvPr>
            <p:ph type="title"/>
          </p:nvPr>
        </p:nvSpPr>
        <p:spPr/>
        <p:txBody>
          <a:bodyPr/>
          <a:lstStyle/>
          <a:p>
            <a:r>
              <a:rPr lang="ru-RU" dirty="0"/>
              <a:t>Основные </a:t>
            </a:r>
            <a:r>
              <a:rPr lang="ru-RU"/>
              <a:t>правила наложения</a:t>
            </a:r>
          </a:p>
        </p:txBody>
      </p:sp>
      <p:sp>
        <p:nvSpPr>
          <p:cNvPr id="3" name="Объект 2">
            <a:extLst>
              <a:ext uri="{FF2B5EF4-FFF2-40B4-BE49-F238E27FC236}">
                <a16:creationId xmlns:a16="http://schemas.microsoft.com/office/drawing/2014/main" id="{731EF361-396A-42A8-809C-FC39A8374764}"/>
              </a:ext>
            </a:extLst>
          </p:cNvPr>
          <p:cNvSpPr>
            <a:spLocks noGrp="1"/>
          </p:cNvSpPr>
          <p:nvPr>
            <p:ph idx="1"/>
          </p:nvPr>
        </p:nvSpPr>
        <p:spPr/>
        <p:txBody>
          <a:bodyPr>
            <a:normAutofit fontScale="92500" lnSpcReduction="10000"/>
          </a:bodyPr>
          <a:lstStyle/>
          <a:p>
            <a:r>
              <a:rPr lang="ru-RU" dirty="0"/>
              <a:t>База – это хвост тейпа, который мы закрепляем первым, база всегда накладывается без натяжения. После наложения натяжение тейпа будет стремится к базе.</a:t>
            </a:r>
          </a:p>
          <a:p>
            <a:r>
              <a:rPr lang="ru-RU" dirty="0"/>
              <a:t>Якорь – это хвост тейпа, которым мы завершаем </a:t>
            </a:r>
            <a:r>
              <a:rPr lang="ru-RU" dirty="0" err="1"/>
              <a:t>тейпирование</a:t>
            </a:r>
            <a:r>
              <a:rPr lang="ru-RU" dirty="0"/>
              <a:t>, якорь также накладывается без натяжения. После наложения натяжение тейпа будет стремиться от якоря!</a:t>
            </a:r>
          </a:p>
        </p:txBody>
      </p:sp>
    </p:spTree>
    <p:extLst>
      <p:ext uri="{BB962C8B-B14F-4D97-AF65-F5344CB8AC3E}">
        <p14:creationId xmlns:p14="http://schemas.microsoft.com/office/powerpoint/2010/main" val="2495220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2BA043-1A6D-47B4-B164-4A93BF56059C}"/>
              </a:ext>
            </a:extLst>
          </p:cNvPr>
          <p:cNvSpPr>
            <a:spLocks noGrp="1"/>
          </p:cNvSpPr>
          <p:nvPr>
            <p:ph type="title"/>
          </p:nvPr>
        </p:nvSpPr>
        <p:spPr/>
        <p:txBody>
          <a:bodyPr/>
          <a:lstStyle/>
          <a:p>
            <a:r>
              <a:rPr lang="ru-RU" dirty="0"/>
              <a:t>Основные </a:t>
            </a:r>
            <a:r>
              <a:rPr lang="ru-RU"/>
              <a:t>правила наложения</a:t>
            </a:r>
          </a:p>
        </p:txBody>
      </p:sp>
      <p:sp>
        <p:nvSpPr>
          <p:cNvPr id="3" name="Объект 2">
            <a:extLst>
              <a:ext uri="{FF2B5EF4-FFF2-40B4-BE49-F238E27FC236}">
                <a16:creationId xmlns:a16="http://schemas.microsoft.com/office/drawing/2014/main" id="{731EF361-396A-42A8-809C-FC39A8374764}"/>
              </a:ext>
            </a:extLst>
          </p:cNvPr>
          <p:cNvSpPr>
            <a:spLocks noGrp="1"/>
          </p:cNvSpPr>
          <p:nvPr>
            <p:ph idx="1"/>
          </p:nvPr>
        </p:nvSpPr>
        <p:spPr/>
        <p:txBody>
          <a:bodyPr>
            <a:normAutofit fontScale="62500" lnSpcReduction="20000"/>
          </a:bodyPr>
          <a:lstStyle/>
          <a:p>
            <a:r>
              <a:rPr lang="ru-RU" dirty="0"/>
              <a:t>Кожа должна быть чистой, сухой и обезжиренной</a:t>
            </a:r>
          </a:p>
          <a:p>
            <a:r>
              <a:rPr lang="ru-RU" sz="3200" b="0" i="0" u="none" dirty="0">
                <a:ea typeface="Times New Roman"/>
                <a:cs typeface="Times New Roman"/>
                <a:sym typeface="Times New Roman"/>
              </a:rPr>
              <a:t>Не допускается применение кремов, мазей, гелей перед наложением </a:t>
            </a:r>
            <a:r>
              <a:rPr lang="ru-RU" sz="3200" b="0" i="0" u="none" dirty="0" err="1">
                <a:ea typeface="Times New Roman"/>
                <a:cs typeface="Times New Roman"/>
                <a:sym typeface="Times New Roman"/>
              </a:rPr>
              <a:t>кинезиотейпа</a:t>
            </a:r>
            <a:endParaRPr lang="ru-RU" dirty="0"/>
          </a:p>
          <a:p>
            <a:r>
              <a:rPr lang="ru-RU" dirty="0"/>
              <a:t>Шерсть должна быть короткой</a:t>
            </a:r>
          </a:p>
          <a:p>
            <a:r>
              <a:rPr lang="ru-RU" dirty="0"/>
              <a:t>Базы и якоря всегда должны накладываться без натяжения</a:t>
            </a:r>
          </a:p>
          <a:p>
            <a:r>
              <a:rPr lang="ru-RU" dirty="0"/>
              <a:t>Концы тейпа всегда должны быть закруглены</a:t>
            </a:r>
          </a:p>
          <a:p>
            <a:r>
              <a:rPr lang="ru-RU" dirty="0"/>
              <a:t>Максимально растягиваем кожу</a:t>
            </a:r>
          </a:p>
          <a:p>
            <a:r>
              <a:rPr lang="ru-RU" sz="3200" b="0" i="0" u="none" dirty="0">
                <a:ea typeface="Times New Roman"/>
                <a:cs typeface="Times New Roman"/>
                <a:sym typeface="Times New Roman"/>
              </a:rPr>
              <a:t>Для функционального и механического воздействия на двигательный стереотип конечности придают нейтральное (желаемое) положение перед выполнением аппликации</a:t>
            </a:r>
            <a:endParaRPr lang="ru-RU" dirty="0"/>
          </a:p>
          <a:p>
            <a:r>
              <a:rPr lang="ru-RU" dirty="0"/>
              <a:t>Избегайте складок на коже и тейпе</a:t>
            </a:r>
          </a:p>
          <a:p>
            <a:r>
              <a:rPr lang="ru-RU" dirty="0"/>
              <a:t>После наложения протрите тейп для лучшей фиксации</a:t>
            </a:r>
          </a:p>
          <a:p>
            <a:r>
              <a:rPr lang="ru-RU" dirty="0"/>
              <a:t>Не надо дополнительно разогревать ни тейп, ни кожу</a:t>
            </a:r>
          </a:p>
          <a:p>
            <a:r>
              <a:rPr lang="ru-RU" sz="3200" b="0" i="0" u="none" dirty="0">
                <a:ea typeface="Times New Roman"/>
                <a:cs typeface="Times New Roman"/>
                <a:sym typeface="Times New Roman"/>
              </a:rPr>
              <a:t>Не оставляйте на коже тейп при появлении зуда или боли.</a:t>
            </a:r>
            <a:endParaRPr lang="ru-RU" dirty="0">
              <a:sym typeface="Times New Roman"/>
            </a:endParaRPr>
          </a:p>
          <a:p>
            <a:r>
              <a:rPr lang="ru-RU" sz="3200" b="0" i="0" u="none" dirty="0">
                <a:ea typeface="Times New Roman"/>
                <a:cs typeface="Times New Roman"/>
                <a:sym typeface="Times New Roman"/>
              </a:rPr>
              <a:t>Избегайте касания адгезивного слоя до наклеивания на кожу.</a:t>
            </a:r>
            <a:endParaRPr lang="ru-RU" dirty="0"/>
          </a:p>
          <a:p>
            <a:endParaRPr lang="ru-RU" dirty="0"/>
          </a:p>
        </p:txBody>
      </p:sp>
    </p:spTree>
    <p:extLst>
      <p:ext uri="{BB962C8B-B14F-4D97-AF65-F5344CB8AC3E}">
        <p14:creationId xmlns:p14="http://schemas.microsoft.com/office/powerpoint/2010/main" val="2246147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A8F8BC-238A-4DC4-B88B-C4E6A07FB589}"/>
              </a:ext>
            </a:extLst>
          </p:cNvPr>
          <p:cNvSpPr>
            <a:spLocks noGrp="1"/>
          </p:cNvSpPr>
          <p:nvPr>
            <p:ph type="title"/>
          </p:nvPr>
        </p:nvSpPr>
        <p:spPr/>
        <p:txBody>
          <a:bodyPr/>
          <a:lstStyle/>
          <a:p>
            <a:r>
              <a:rPr lang="ru-RU" dirty="0"/>
              <a:t>Удаление аппликации</a:t>
            </a:r>
          </a:p>
        </p:txBody>
      </p:sp>
      <p:sp>
        <p:nvSpPr>
          <p:cNvPr id="3" name="Объект 2">
            <a:extLst>
              <a:ext uri="{FF2B5EF4-FFF2-40B4-BE49-F238E27FC236}">
                <a16:creationId xmlns:a16="http://schemas.microsoft.com/office/drawing/2014/main" id="{98BE8598-5CBB-4FC1-B572-335CC6799C9D}"/>
              </a:ext>
            </a:extLst>
          </p:cNvPr>
          <p:cNvSpPr>
            <a:spLocks noGrp="1"/>
          </p:cNvSpPr>
          <p:nvPr>
            <p:ph idx="1"/>
          </p:nvPr>
        </p:nvSpPr>
        <p:spPr/>
        <p:txBody>
          <a:bodyPr>
            <a:normAutofit fontScale="92500"/>
          </a:bodyPr>
          <a:lstStyle/>
          <a:p>
            <a:r>
              <a:rPr lang="ru-RU" dirty="0"/>
              <a:t>Первые 10-20 минут может появиться зуд</a:t>
            </a:r>
          </a:p>
          <a:p>
            <a:r>
              <a:rPr lang="ru-RU" dirty="0"/>
              <a:t>Если дольше (30-60 мин), тейп надо снимать</a:t>
            </a:r>
          </a:p>
          <a:p>
            <a:r>
              <a:rPr lang="ru-RU" dirty="0"/>
              <a:t>Тейп снимается крайне аккуратно!</a:t>
            </a:r>
          </a:p>
          <a:p>
            <a:r>
              <a:rPr lang="ru-RU" dirty="0"/>
              <a:t>Не надо растягивать или тереть кожу</a:t>
            </a:r>
          </a:p>
          <a:p>
            <a:r>
              <a:rPr lang="ru-RU" dirty="0"/>
              <a:t>Снимаем тейп по вектору роста волос</a:t>
            </a:r>
          </a:p>
          <a:p>
            <a:r>
              <a:rPr lang="ru-RU" sz="3200" i="0" u="none" dirty="0">
                <a:ea typeface="Times New Roman"/>
                <a:cs typeface="Times New Roman"/>
                <a:sym typeface="Times New Roman"/>
              </a:rPr>
              <a:t>Удалять сверху вниз, по направлению роста волос, скручиваем тейп - </a:t>
            </a:r>
            <a:r>
              <a:rPr lang="ru-RU" sz="3200" i="0" u="none" dirty="0" err="1">
                <a:ea typeface="Book Antiqua"/>
                <a:cs typeface="Book Antiqua"/>
                <a:sym typeface="Book Antiqua"/>
              </a:rPr>
              <a:t>Roll</a:t>
            </a:r>
            <a:r>
              <a:rPr lang="ru-RU" sz="3200" i="0" u="none" dirty="0">
                <a:ea typeface="Book Antiqua"/>
                <a:cs typeface="Book Antiqua"/>
                <a:sym typeface="Book Antiqua"/>
              </a:rPr>
              <a:t>-</a:t>
            </a:r>
            <a:r>
              <a:rPr lang="ru-RU" sz="3200" i="0" u="none" dirty="0">
                <a:ea typeface="Times New Roman"/>
                <a:cs typeface="Times New Roman"/>
                <a:sym typeface="Times New Roman"/>
              </a:rPr>
              <a:t>метод</a:t>
            </a:r>
            <a:endParaRPr lang="ru-RU" dirty="0"/>
          </a:p>
          <a:p>
            <a:r>
              <a:rPr lang="ru-RU" dirty="0"/>
              <a:t>Тейп может быть наложен только один раз</a:t>
            </a:r>
          </a:p>
        </p:txBody>
      </p:sp>
    </p:spTree>
    <p:extLst>
      <p:ext uri="{BB962C8B-B14F-4D97-AF65-F5344CB8AC3E}">
        <p14:creationId xmlns:p14="http://schemas.microsoft.com/office/powerpoint/2010/main" val="245383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73A18D-F11B-4951-9AC7-08A31C03CF8E}"/>
              </a:ext>
            </a:extLst>
          </p:cNvPr>
          <p:cNvSpPr>
            <a:spLocks noGrp="1"/>
          </p:cNvSpPr>
          <p:nvPr>
            <p:ph type="title"/>
          </p:nvPr>
        </p:nvSpPr>
        <p:spPr>
          <a:xfrm>
            <a:off x="323528" y="33874"/>
            <a:ext cx="8229600" cy="1143000"/>
          </a:xfrm>
        </p:spPr>
        <p:txBody>
          <a:bodyPr/>
          <a:lstStyle/>
          <a:p>
            <a:r>
              <a:rPr lang="ru-RU" dirty="0"/>
              <a:t>История метода</a:t>
            </a:r>
          </a:p>
        </p:txBody>
      </p:sp>
      <p:sp>
        <p:nvSpPr>
          <p:cNvPr id="3" name="Объект 2">
            <a:extLst>
              <a:ext uri="{FF2B5EF4-FFF2-40B4-BE49-F238E27FC236}">
                <a16:creationId xmlns:a16="http://schemas.microsoft.com/office/drawing/2014/main" id="{E752E3EC-6AEF-48C3-BF6F-1B8538E0D623}"/>
              </a:ext>
            </a:extLst>
          </p:cNvPr>
          <p:cNvSpPr>
            <a:spLocks noGrp="1"/>
          </p:cNvSpPr>
          <p:nvPr>
            <p:ph idx="1"/>
          </p:nvPr>
        </p:nvSpPr>
        <p:spPr>
          <a:xfrm>
            <a:off x="323528" y="1196752"/>
            <a:ext cx="5688632" cy="4464495"/>
          </a:xfrm>
        </p:spPr>
        <p:txBody>
          <a:bodyPr>
            <a:normAutofit fontScale="85000" lnSpcReduction="20000"/>
          </a:bodyPr>
          <a:lstStyle/>
          <a:p>
            <a:r>
              <a:rPr lang="ru-RU" dirty="0"/>
              <a:t>Методика </a:t>
            </a:r>
            <a:r>
              <a:rPr lang="ru-RU" dirty="0" err="1"/>
              <a:t>кинезиотейпирования</a:t>
            </a:r>
            <a:r>
              <a:rPr lang="ru-RU" dirty="0"/>
              <a:t> была создана в 1979 году после 6 лет клинических испытаний. Основателем оригинальной методики </a:t>
            </a:r>
            <a:r>
              <a:rPr lang="ru-RU" dirty="0" err="1"/>
              <a:t>кинезиотейпирования</a:t>
            </a:r>
            <a:r>
              <a:rPr lang="ru-RU" dirty="0"/>
              <a:t> является американский  </a:t>
            </a:r>
            <a:r>
              <a:rPr lang="ru-RU" dirty="0" err="1"/>
              <a:t>хиропрактик</a:t>
            </a:r>
            <a:r>
              <a:rPr lang="ru-RU" dirty="0"/>
              <a:t> японского происхождения, председатель Международной Ассоциации </a:t>
            </a:r>
            <a:r>
              <a:rPr lang="ru-RU" dirty="0" err="1"/>
              <a:t>Кинезиотейпирования</a:t>
            </a:r>
            <a:r>
              <a:rPr lang="ru-RU" dirty="0"/>
              <a:t> KTAI доктор Кензо </a:t>
            </a:r>
            <a:r>
              <a:rPr lang="ru-RU" dirty="0" err="1"/>
              <a:t>Касе</a:t>
            </a:r>
            <a:r>
              <a:rPr lang="ru-RU" dirty="0"/>
              <a:t> (</a:t>
            </a:r>
            <a:r>
              <a:rPr lang="ru-RU" dirty="0" err="1"/>
              <a:t>Kenzo</a:t>
            </a:r>
            <a:r>
              <a:rPr lang="ru-RU" dirty="0"/>
              <a:t> </a:t>
            </a:r>
            <a:r>
              <a:rPr lang="ru-RU" dirty="0" err="1"/>
              <a:t>Kase</a:t>
            </a:r>
            <a:r>
              <a:rPr lang="ru-RU" dirty="0"/>
              <a:t>).</a:t>
            </a:r>
            <a:br>
              <a:rPr lang="ru-RU" dirty="0"/>
            </a:br>
            <a:endParaRPr lang="ru-RU" dirty="0"/>
          </a:p>
        </p:txBody>
      </p:sp>
      <p:pic>
        <p:nvPicPr>
          <p:cNvPr id="5" name="Рисунок 4">
            <a:extLst>
              <a:ext uri="{FF2B5EF4-FFF2-40B4-BE49-F238E27FC236}">
                <a16:creationId xmlns:a16="http://schemas.microsoft.com/office/drawing/2014/main" id="{F0EFC32E-B7A8-4BC4-9164-0ECDB172036B}"/>
              </a:ext>
            </a:extLst>
          </p:cNvPr>
          <p:cNvPicPr>
            <a:picLocks noChangeAspect="1"/>
          </p:cNvPicPr>
          <p:nvPr/>
        </p:nvPicPr>
        <p:blipFill rotWithShape="1">
          <a:blip r:embed="rId2">
            <a:extLst>
              <a:ext uri="{28A0092B-C50C-407E-A947-70E740481C1C}">
                <a14:useLocalDpi xmlns:a14="http://schemas.microsoft.com/office/drawing/2010/main" val="0"/>
              </a:ext>
            </a:extLst>
          </a:blip>
          <a:srcRect l="59450"/>
          <a:stretch/>
        </p:blipFill>
        <p:spPr>
          <a:xfrm>
            <a:off x="5888830" y="1412776"/>
            <a:ext cx="3154706" cy="4248471"/>
          </a:xfrm>
          <a:prstGeom prst="rect">
            <a:avLst/>
          </a:prstGeom>
        </p:spPr>
      </p:pic>
    </p:spTree>
    <p:extLst>
      <p:ext uri="{BB962C8B-B14F-4D97-AF65-F5344CB8AC3E}">
        <p14:creationId xmlns:p14="http://schemas.microsoft.com/office/powerpoint/2010/main" val="3344763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32D1ED-60D4-4A72-BFD7-CD575391E343}"/>
              </a:ext>
            </a:extLst>
          </p:cNvPr>
          <p:cNvSpPr>
            <a:spLocks noGrp="1"/>
          </p:cNvSpPr>
          <p:nvPr>
            <p:ph type="title"/>
          </p:nvPr>
        </p:nvSpPr>
        <p:spPr/>
        <p:txBody>
          <a:bodyPr/>
          <a:lstStyle/>
          <a:p>
            <a:r>
              <a:rPr lang="ru-RU" dirty="0"/>
              <a:t>Формы тейпа</a:t>
            </a:r>
          </a:p>
        </p:txBody>
      </p:sp>
      <p:pic>
        <p:nvPicPr>
          <p:cNvPr id="5" name="Объект 4">
            <a:extLst>
              <a:ext uri="{FF2B5EF4-FFF2-40B4-BE49-F238E27FC236}">
                <a16:creationId xmlns:a16="http://schemas.microsoft.com/office/drawing/2014/main" id="{E295207F-7E9D-43EC-92C2-1CD32869F9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166018"/>
            <a:ext cx="4525963" cy="4525963"/>
          </a:xfrm>
        </p:spPr>
      </p:pic>
      <p:pic>
        <p:nvPicPr>
          <p:cNvPr id="7" name="Рисунок 6">
            <a:extLst>
              <a:ext uri="{FF2B5EF4-FFF2-40B4-BE49-F238E27FC236}">
                <a16:creationId xmlns:a16="http://schemas.microsoft.com/office/drawing/2014/main" id="{74B39EC7-BD34-49AF-B59D-80F04417CB13}"/>
              </a:ext>
            </a:extLst>
          </p:cNvPr>
          <p:cNvPicPr>
            <a:picLocks noChangeAspect="1"/>
          </p:cNvPicPr>
          <p:nvPr/>
        </p:nvPicPr>
        <p:blipFill rotWithShape="1">
          <a:blip r:embed="rId3">
            <a:extLst>
              <a:ext uri="{28A0092B-C50C-407E-A947-70E740481C1C}">
                <a14:useLocalDpi xmlns:a14="http://schemas.microsoft.com/office/drawing/2010/main" val="0"/>
              </a:ext>
            </a:extLst>
          </a:blip>
          <a:srcRect l="76679"/>
          <a:stretch/>
        </p:blipFill>
        <p:spPr>
          <a:xfrm>
            <a:off x="6227506" y="1916832"/>
            <a:ext cx="1915650" cy="3168352"/>
          </a:xfrm>
          <a:prstGeom prst="rect">
            <a:avLst/>
          </a:prstGeom>
        </p:spPr>
      </p:pic>
    </p:spTree>
    <p:extLst>
      <p:ext uri="{BB962C8B-B14F-4D97-AF65-F5344CB8AC3E}">
        <p14:creationId xmlns:p14="http://schemas.microsoft.com/office/powerpoint/2010/main" val="748493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2ED217-C8EB-4FC2-A832-54CADC19DED4}"/>
              </a:ext>
            </a:extLst>
          </p:cNvPr>
          <p:cNvSpPr>
            <a:spLocks noGrp="1"/>
          </p:cNvSpPr>
          <p:nvPr>
            <p:ph type="title"/>
          </p:nvPr>
        </p:nvSpPr>
        <p:spPr/>
        <p:txBody>
          <a:bodyPr/>
          <a:lstStyle/>
          <a:p>
            <a:r>
              <a:rPr lang="ru-RU" dirty="0"/>
              <a:t>Техники</a:t>
            </a:r>
          </a:p>
        </p:txBody>
      </p:sp>
      <p:sp>
        <p:nvSpPr>
          <p:cNvPr id="3" name="Объект 2">
            <a:extLst>
              <a:ext uri="{FF2B5EF4-FFF2-40B4-BE49-F238E27FC236}">
                <a16:creationId xmlns:a16="http://schemas.microsoft.com/office/drawing/2014/main" id="{28F8A321-E082-4905-BDCF-39D2951A0289}"/>
              </a:ext>
            </a:extLst>
          </p:cNvPr>
          <p:cNvSpPr>
            <a:spLocks noGrp="1"/>
          </p:cNvSpPr>
          <p:nvPr>
            <p:ph idx="1"/>
          </p:nvPr>
        </p:nvSpPr>
        <p:spPr/>
        <p:txBody>
          <a:bodyPr/>
          <a:lstStyle/>
          <a:p>
            <a:r>
              <a:rPr lang="ru-RU" dirty="0" err="1"/>
              <a:t>Миофасциальное</a:t>
            </a:r>
            <a:r>
              <a:rPr lang="ru-RU" dirty="0"/>
              <a:t> </a:t>
            </a:r>
            <a:r>
              <a:rPr lang="ru-RU" dirty="0" err="1"/>
              <a:t>тейпирование</a:t>
            </a:r>
            <a:endParaRPr lang="ru-RU" dirty="0"/>
          </a:p>
          <a:p>
            <a:r>
              <a:rPr lang="ru-RU" dirty="0"/>
              <a:t>Мышечная техника</a:t>
            </a:r>
          </a:p>
          <a:p>
            <a:r>
              <a:rPr lang="ru-RU" dirty="0"/>
              <a:t>Сухожильно-связочная техника</a:t>
            </a:r>
          </a:p>
          <a:p>
            <a:r>
              <a:rPr lang="ru-RU" dirty="0" err="1"/>
              <a:t>Лимфотейп</a:t>
            </a:r>
            <a:endParaRPr lang="ru-RU" dirty="0"/>
          </a:p>
          <a:p>
            <a:r>
              <a:rPr lang="ru-RU" dirty="0"/>
              <a:t>Техники для работы с рубцами</a:t>
            </a:r>
          </a:p>
        </p:txBody>
      </p:sp>
      <p:pic>
        <p:nvPicPr>
          <p:cNvPr id="4" name="Рисунок 3">
            <a:extLst>
              <a:ext uri="{FF2B5EF4-FFF2-40B4-BE49-F238E27FC236}">
                <a16:creationId xmlns:a16="http://schemas.microsoft.com/office/drawing/2014/main" id="{AFAE70B0-5D67-45D4-A2AB-C113229EFB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15" t="7378" r="15254"/>
          <a:stretch/>
        </p:blipFill>
        <p:spPr>
          <a:xfrm>
            <a:off x="6660232" y="1788151"/>
            <a:ext cx="2398231" cy="3953766"/>
          </a:xfrm>
          <a:prstGeom prst="rect">
            <a:avLst/>
          </a:prstGeom>
        </p:spPr>
      </p:pic>
    </p:spTree>
    <p:extLst>
      <p:ext uri="{BB962C8B-B14F-4D97-AF65-F5344CB8AC3E}">
        <p14:creationId xmlns:p14="http://schemas.microsoft.com/office/powerpoint/2010/main" val="3364895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C67D37-2275-4011-9A4C-C81613B432F6}"/>
              </a:ext>
            </a:extLst>
          </p:cNvPr>
          <p:cNvSpPr>
            <a:spLocks noGrp="1"/>
          </p:cNvSpPr>
          <p:nvPr>
            <p:ph type="title"/>
          </p:nvPr>
        </p:nvSpPr>
        <p:spPr/>
        <p:txBody>
          <a:bodyPr/>
          <a:lstStyle/>
          <a:p>
            <a:r>
              <a:rPr lang="ru-RU" dirty="0"/>
              <a:t>Натяжение</a:t>
            </a:r>
          </a:p>
        </p:txBody>
      </p:sp>
      <p:sp>
        <p:nvSpPr>
          <p:cNvPr id="3" name="Объект 2">
            <a:extLst>
              <a:ext uri="{FF2B5EF4-FFF2-40B4-BE49-F238E27FC236}">
                <a16:creationId xmlns:a16="http://schemas.microsoft.com/office/drawing/2014/main" id="{9232CD73-280E-4C69-A4F5-4AD03F9761D4}"/>
              </a:ext>
            </a:extLst>
          </p:cNvPr>
          <p:cNvSpPr>
            <a:spLocks noGrp="1"/>
          </p:cNvSpPr>
          <p:nvPr>
            <p:ph idx="1"/>
          </p:nvPr>
        </p:nvSpPr>
        <p:spPr/>
        <p:txBody>
          <a:bodyPr>
            <a:normAutofit fontScale="62500" lnSpcReduction="20000"/>
          </a:bodyPr>
          <a:lstStyle/>
          <a:p>
            <a:pPr marL="547687" marR="0" lvl="0" indent="0" algn="l" rtl="0">
              <a:lnSpc>
                <a:spcPct val="100000"/>
              </a:lnSpc>
              <a:spcBef>
                <a:spcPts val="0"/>
              </a:spcBef>
              <a:spcAft>
                <a:spcPts val="0"/>
              </a:spcAft>
              <a:buClr>
                <a:srgbClr val="F9F9F9"/>
              </a:buClr>
              <a:buSzPts val="1560"/>
              <a:buFont typeface="Noto Sans Symbols"/>
              <a:buNone/>
            </a:pPr>
            <a:r>
              <a:rPr lang="ru-RU" sz="3200" b="0" i="0" u="none" dirty="0">
                <a:ea typeface="Times New Roman"/>
                <a:cs typeface="Times New Roman"/>
                <a:sym typeface="Times New Roman"/>
              </a:rPr>
              <a:t>Натяжение </a:t>
            </a:r>
            <a:r>
              <a:rPr lang="ru-RU" sz="3200" b="0" i="0" u="none" dirty="0" err="1">
                <a:ea typeface="Times New Roman"/>
                <a:cs typeface="Times New Roman"/>
                <a:sym typeface="Times New Roman"/>
              </a:rPr>
              <a:t>кинензиотейпа</a:t>
            </a:r>
            <a:r>
              <a:rPr lang="ru-RU" sz="3200" b="0" i="0" u="none" dirty="0">
                <a:ea typeface="Times New Roman"/>
                <a:cs typeface="Times New Roman"/>
                <a:sym typeface="Times New Roman"/>
              </a:rPr>
              <a:t>  определяется в процентах от максимально возможного.</a:t>
            </a:r>
            <a:endParaRPr lang="ru-RU" dirty="0"/>
          </a:p>
          <a:p>
            <a:pPr marL="448628" marR="0" lvl="0" indent="0" algn="l" rtl="0">
              <a:lnSpc>
                <a:spcPct val="100000"/>
              </a:lnSpc>
              <a:spcBef>
                <a:spcPts val="480"/>
              </a:spcBef>
              <a:spcAft>
                <a:spcPts val="0"/>
              </a:spcAft>
              <a:buClr>
                <a:srgbClr val="F9F9F9"/>
              </a:buClr>
              <a:buSzPts val="1560"/>
              <a:buNone/>
            </a:pPr>
            <a:r>
              <a:rPr lang="ru-RU" sz="3200" b="0" i="0" u="none" dirty="0">
                <a:ea typeface="Times New Roman"/>
                <a:cs typeface="Times New Roman"/>
                <a:sym typeface="Times New Roman"/>
              </a:rPr>
              <a:t>Без натяжения (0%)</a:t>
            </a:r>
            <a:endParaRPr lang="ru-RU" dirty="0"/>
          </a:p>
          <a:p>
            <a:pPr marL="448628" marR="0" lvl="0" indent="0" algn="l" rtl="0">
              <a:lnSpc>
                <a:spcPct val="100000"/>
              </a:lnSpc>
              <a:spcBef>
                <a:spcPts val="480"/>
              </a:spcBef>
              <a:spcAft>
                <a:spcPts val="0"/>
              </a:spcAft>
              <a:buClr>
                <a:srgbClr val="F9F9F9"/>
              </a:buClr>
              <a:buSzPts val="1560"/>
              <a:buNone/>
            </a:pPr>
            <a:r>
              <a:rPr lang="ru-RU" sz="3200" b="0" i="0" u="none" dirty="0">
                <a:ea typeface="Times New Roman"/>
                <a:cs typeface="Times New Roman"/>
                <a:sym typeface="Times New Roman"/>
              </a:rPr>
              <a:t>Легкая степень (0-25%)</a:t>
            </a:r>
            <a:endParaRPr lang="ru-RU" dirty="0"/>
          </a:p>
          <a:p>
            <a:pPr marL="448628" marR="0" lvl="0" indent="0" algn="l" rtl="0">
              <a:lnSpc>
                <a:spcPct val="100000"/>
              </a:lnSpc>
              <a:spcBef>
                <a:spcPts val="480"/>
              </a:spcBef>
              <a:spcAft>
                <a:spcPts val="0"/>
              </a:spcAft>
              <a:buClr>
                <a:srgbClr val="F9F9F9"/>
              </a:buClr>
              <a:buSzPts val="1560"/>
              <a:buNone/>
            </a:pPr>
            <a:r>
              <a:rPr lang="ru-RU" sz="3200" b="0" i="0" u="none" dirty="0">
                <a:ea typeface="Times New Roman"/>
                <a:cs typeface="Times New Roman"/>
                <a:sym typeface="Times New Roman"/>
              </a:rPr>
              <a:t>Средняя степень (25-50%)</a:t>
            </a:r>
            <a:endParaRPr lang="ru-RU" dirty="0"/>
          </a:p>
          <a:p>
            <a:pPr marL="448628" marR="0" lvl="0" indent="0" algn="l" rtl="0">
              <a:lnSpc>
                <a:spcPct val="100000"/>
              </a:lnSpc>
              <a:spcBef>
                <a:spcPts val="480"/>
              </a:spcBef>
              <a:spcAft>
                <a:spcPts val="0"/>
              </a:spcAft>
              <a:buClr>
                <a:srgbClr val="F9F9F9"/>
              </a:buClr>
              <a:buSzPts val="1560"/>
              <a:buNone/>
            </a:pPr>
            <a:r>
              <a:rPr lang="ru-RU" sz="3200" b="0" i="0" u="none" dirty="0">
                <a:ea typeface="Times New Roman"/>
                <a:cs typeface="Times New Roman"/>
                <a:sym typeface="Times New Roman"/>
              </a:rPr>
              <a:t>Сильное натяжение (50-75%)</a:t>
            </a:r>
            <a:endParaRPr lang="ru-RU" dirty="0"/>
          </a:p>
          <a:p>
            <a:pPr marL="448628" marR="0" lvl="0" indent="0" algn="l" rtl="0">
              <a:lnSpc>
                <a:spcPct val="100000"/>
              </a:lnSpc>
              <a:spcBef>
                <a:spcPts val="480"/>
              </a:spcBef>
              <a:spcAft>
                <a:spcPts val="0"/>
              </a:spcAft>
              <a:buClr>
                <a:srgbClr val="F9F9F9"/>
              </a:buClr>
              <a:buSzPts val="1560"/>
              <a:buNone/>
            </a:pPr>
            <a:r>
              <a:rPr lang="ru-RU" sz="3200" b="0" i="0" u="none" dirty="0">
                <a:ea typeface="Times New Roman"/>
                <a:cs typeface="Times New Roman"/>
                <a:sym typeface="Times New Roman"/>
              </a:rPr>
              <a:t>Максимальное натяжение (100%)</a:t>
            </a:r>
            <a:endParaRPr lang="ru-RU" dirty="0"/>
          </a:p>
          <a:p>
            <a:endParaRPr lang="ru-RU" dirty="0"/>
          </a:p>
          <a:p>
            <a:endParaRPr lang="ru-RU" dirty="0"/>
          </a:p>
          <a:p>
            <a:r>
              <a:rPr lang="ru-RU" dirty="0"/>
              <a:t>Лимфа/гематома 0-5% </a:t>
            </a:r>
          </a:p>
          <a:p>
            <a:r>
              <a:rPr lang="ru-RU" dirty="0"/>
              <a:t>Мышца 15 - 25% </a:t>
            </a:r>
          </a:p>
          <a:p>
            <a:r>
              <a:rPr lang="ru-RU" dirty="0"/>
              <a:t>Сухожильно-связочная техника 75-100% </a:t>
            </a:r>
          </a:p>
          <a:p>
            <a:r>
              <a:rPr lang="ru-RU" dirty="0"/>
              <a:t>Коррекция 25-50-75% </a:t>
            </a:r>
          </a:p>
          <a:p>
            <a:r>
              <a:rPr lang="ru-RU" dirty="0"/>
              <a:t>Работа с рубцами 0-25-50% </a:t>
            </a:r>
          </a:p>
          <a:p>
            <a:endParaRPr lang="ru-RU" dirty="0"/>
          </a:p>
        </p:txBody>
      </p:sp>
      <p:pic>
        <p:nvPicPr>
          <p:cNvPr id="4" name="Google Shape;366;p54" descr="D:\Кинезиотейпирование\КККККТТТТТ\-55-638.jpg">
            <a:extLst>
              <a:ext uri="{FF2B5EF4-FFF2-40B4-BE49-F238E27FC236}">
                <a16:creationId xmlns:a16="http://schemas.microsoft.com/office/drawing/2014/main" id="{75D69E44-287E-4429-958B-BCDCDB92044A}"/>
              </a:ext>
            </a:extLst>
          </p:cNvPr>
          <p:cNvPicPr preferRelativeResize="0"/>
          <p:nvPr/>
        </p:nvPicPr>
        <p:blipFill rotWithShape="1">
          <a:blip r:embed="rId2">
            <a:alphaModFix/>
          </a:blip>
          <a:srcRect l="1665" t="28906" r="9168" b="5307"/>
          <a:stretch/>
        </p:blipFill>
        <p:spPr>
          <a:xfrm>
            <a:off x="5076056" y="1628800"/>
            <a:ext cx="3962400" cy="2259012"/>
          </a:xfrm>
          <a:prstGeom prst="rect">
            <a:avLst/>
          </a:prstGeom>
          <a:noFill/>
          <a:ln>
            <a:noFill/>
          </a:ln>
        </p:spPr>
      </p:pic>
    </p:spTree>
    <p:extLst>
      <p:ext uri="{BB962C8B-B14F-4D97-AF65-F5344CB8AC3E}">
        <p14:creationId xmlns:p14="http://schemas.microsoft.com/office/powerpoint/2010/main" val="2916325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836F62-CE86-4EC4-9C53-4EE3E9E3D1AD}"/>
              </a:ext>
            </a:extLst>
          </p:cNvPr>
          <p:cNvSpPr>
            <a:spLocks noGrp="1"/>
          </p:cNvSpPr>
          <p:nvPr>
            <p:ph type="title"/>
          </p:nvPr>
        </p:nvSpPr>
        <p:spPr/>
        <p:txBody>
          <a:bodyPr/>
          <a:lstStyle/>
          <a:p>
            <a:r>
              <a:rPr lang="ru-RU" dirty="0"/>
              <a:t>Мышечная техника</a:t>
            </a:r>
          </a:p>
        </p:txBody>
      </p:sp>
      <p:sp>
        <p:nvSpPr>
          <p:cNvPr id="3" name="Объект 2">
            <a:extLst>
              <a:ext uri="{FF2B5EF4-FFF2-40B4-BE49-F238E27FC236}">
                <a16:creationId xmlns:a16="http://schemas.microsoft.com/office/drawing/2014/main" id="{BD860A14-601D-48D1-A458-ED192EC0334E}"/>
              </a:ext>
            </a:extLst>
          </p:cNvPr>
          <p:cNvSpPr>
            <a:spLocks noGrp="1"/>
          </p:cNvSpPr>
          <p:nvPr>
            <p:ph idx="1"/>
          </p:nvPr>
        </p:nvSpPr>
        <p:spPr/>
        <p:txBody>
          <a:bodyPr>
            <a:normAutofit fontScale="70000" lnSpcReduction="20000"/>
          </a:bodyPr>
          <a:lstStyle/>
          <a:p>
            <a:r>
              <a:rPr lang="ru-RU" dirty="0"/>
              <a:t>Базу накладываем в нейтральной позиции без натяжения</a:t>
            </a:r>
          </a:p>
          <a:p>
            <a:r>
              <a:rPr lang="ru-RU" dirty="0"/>
              <a:t>Растягиваем кожу и мускул, тейп накладываем с натяжением</a:t>
            </a:r>
          </a:p>
          <a:p>
            <a:r>
              <a:rPr lang="ru-RU" dirty="0"/>
              <a:t>Якорь накладываем без натяжения</a:t>
            </a:r>
          </a:p>
          <a:p>
            <a:r>
              <a:rPr lang="ru-RU" sz="3200" dirty="0"/>
              <a:t>Сухожильный тяж, фиксирующий мышцу ближе к «центру тела» называется «начало». Самая удаленная от «центра тела» точка крепления мышцы называется «место крепления» </a:t>
            </a:r>
            <a:endParaRPr lang="ru-RU" sz="3200" dirty="0">
              <a:ea typeface="Times New Roman"/>
              <a:cs typeface="Times New Roman"/>
              <a:sym typeface="Times New Roman"/>
            </a:endParaRPr>
          </a:p>
          <a:p>
            <a:r>
              <a:rPr lang="ru-RU" sz="3200" i="0" u="none" dirty="0">
                <a:ea typeface="Times New Roman"/>
                <a:cs typeface="Times New Roman"/>
                <a:sym typeface="Times New Roman"/>
              </a:rPr>
              <a:t>Изменение тонуса мышц:</a:t>
            </a:r>
            <a:endParaRPr lang="ru-RU" sz="3200" dirty="0"/>
          </a:p>
          <a:p>
            <a:pPr marL="547687" marR="0" lvl="0" indent="-411162" rtl="0">
              <a:lnSpc>
                <a:spcPct val="100000"/>
              </a:lnSpc>
              <a:spcBef>
                <a:spcPts val="560"/>
              </a:spcBef>
              <a:spcAft>
                <a:spcPts val="0"/>
              </a:spcAft>
              <a:buClr>
                <a:srgbClr val="F9F9F9"/>
              </a:buClr>
              <a:buSzPts val="1820"/>
              <a:buFont typeface="Noto Sans Symbols"/>
              <a:buNone/>
            </a:pPr>
            <a:r>
              <a:rPr lang="ru-RU" sz="3200" i="0" u="none" dirty="0">
                <a:ea typeface="Times New Roman"/>
                <a:cs typeface="Times New Roman"/>
                <a:sym typeface="Times New Roman"/>
              </a:rPr>
              <a:t>- Повышение тонуса: </a:t>
            </a:r>
            <a:endParaRPr lang="ru-RU" sz="3200" dirty="0"/>
          </a:p>
          <a:p>
            <a:pPr marL="547687" marR="0" lvl="0" indent="-411162" rtl="0">
              <a:lnSpc>
                <a:spcPct val="100000"/>
              </a:lnSpc>
              <a:spcBef>
                <a:spcPts val="560"/>
              </a:spcBef>
              <a:spcAft>
                <a:spcPts val="0"/>
              </a:spcAft>
              <a:buClr>
                <a:srgbClr val="F9F9F9"/>
              </a:buClr>
              <a:buSzPts val="1820"/>
              <a:buFont typeface="Noto Sans Symbols"/>
              <a:buNone/>
            </a:pPr>
            <a:r>
              <a:rPr lang="ru-RU" sz="3200" i="0" u="none" dirty="0">
                <a:ea typeface="Times New Roman"/>
                <a:cs typeface="Times New Roman"/>
                <a:sym typeface="Times New Roman"/>
              </a:rPr>
              <a:t>аппликация (</a:t>
            </a:r>
            <a:r>
              <a:rPr lang="ru-RU" sz="3200" dirty="0"/>
              <a:t>натяжение тейпа 15-25%)</a:t>
            </a:r>
          </a:p>
          <a:p>
            <a:pPr marL="547687" marR="0" lvl="0" indent="-411162" rtl="0">
              <a:lnSpc>
                <a:spcPct val="100000"/>
              </a:lnSpc>
              <a:spcBef>
                <a:spcPts val="560"/>
              </a:spcBef>
              <a:spcAft>
                <a:spcPts val="0"/>
              </a:spcAft>
              <a:buClr>
                <a:srgbClr val="F9F9F9"/>
              </a:buClr>
              <a:buSzPts val="1820"/>
              <a:buFont typeface="Noto Sans Symbols"/>
              <a:buNone/>
            </a:pPr>
            <a:r>
              <a:rPr lang="ru-RU" sz="3200" i="0" u="none" dirty="0">
                <a:ea typeface="Times New Roman"/>
                <a:cs typeface="Times New Roman"/>
                <a:sym typeface="Times New Roman"/>
              </a:rPr>
              <a:t>от начала к точке прикрепления.</a:t>
            </a:r>
            <a:endParaRPr lang="ru-RU" sz="3200" dirty="0"/>
          </a:p>
          <a:p>
            <a:pPr marL="547687" marR="0" lvl="0" indent="-411162" rtl="0">
              <a:lnSpc>
                <a:spcPct val="100000"/>
              </a:lnSpc>
              <a:spcBef>
                <a:spcPts val="560"/>
              </a:spcBef>
              <a:spcAft>
                <a:spcPts val="0"/>
              </a:spcAft>
              <a:buClr>
                <a:srgbClr val="F9F9F9"/>
              </a:buClr>
              <a:buSzPts val="1820"/>
              <a:buFont typeface="Noto Sans Symbols"/>
              <a:buNone/>
            </a:pPr>
            <a:r>
              <a:rPr lang="ru-RU" sz="3200" i="0" u="none" dirty="0">
                <a:ea typeface="Times New Roman"/>
                <a:cs typeface="Times New Roman"/>
                <a:sym typeface="Times New Roman"/>
              </a:rPr>
              <a:t>- Понижение тонуса:</a:t>
            </a:r>
            <a:endParaRPr lang="ru-RU" sz="3200" dirty="0"/>
          </a:p>
          <a:p>
            <a:pPr marL="547687" marR="0" lvl="0" indent="-411162" rtl="0">
              <a:lnSpc>
                <a:spcPct val="100000"/>
              </a:lnSpc>
              <a:spcBef>
                <a:spcPts val="560"/>
              </a:spcBef>
              <a:spcAft>
                <a:spcPts val="0"/>
              </a:spcAft>
              <a:buClr>
                <a:srgbClr val="F9F9F9"/>
              </a:buClr>
              <a:buSzPts val="1820"/>
              <a:buFont typeface="Noto Sans Symbols"/>
              <a:buNone/>
            </a:pPr>
            <a:r>
              <a:rPr lang="ru-RU" sz="3200" i="0" u="none" dirty="0">
                <a:ea typeface="Times New Roman"/>
                <a:cs typeface="Times New Roman"/>
                <a:sym typeface="Times New Roman"/>
              </a:rPr>
              <a:t>аппликация (</a:t>
            </a:r>
            <a:r>
              <a:rPr lang="ru-RU" sz="3200" dirty="0"/>
              <a:t>натяжение тейпа 10-15% )</a:t>
            </a:r>
          </a:p>
          <a:p>
            <a:pPr marL="547687" marR="0" lvl="0" indent="-411162" rtl="0">
              <a:lnSpc>
                <a:spcPct val="100000"/>
              </a:lnSpc>
              <a:spcBef>
                <a:spcPts val="560"/>
              </a:spcBef>
              <a:spcAft>
                <a:spcPts val="0"/>
              </a:spcAft>
              <a:buClr>
                <a:srgbClr val="F9F9F9"/>
              </a:buClr>
              <a:buSzPts val="1820"/>
              <a:buFont typeface="Noto Sans Symbols"/>
              <a:buNone/>
            </a:pPr>
            <a:r>
              <a:rPr lang="ru-RU" sz="3200" i="0" u="none" dirty="0">
                <a:ea typeface="Times New Roman"/>
                <a:cs typeface="Times New Roman"/>
                <a:sym typeface="Times New Roman"/>
              </a:rPr>
              <a:t>от точки прикрепления к началу.</a:t>
            </a:r>
            <a:endParaRPr lang="ru-RU" sz="3200" dirty="0"/>
          </a:p>
          <a:p>
            <a:endParaRPr lang="ru-RU" dirty="0"/>
          </a:p>
        </p:txBody>
      </p:sp>
    </p:spTree>
    <p:extLst>
      <p:ext uri="{BB962C8B-B14F-4D97-AF65-F5344CB8AC3E}">
        <p14:creationId xmlns:p14="http://schemas.microsoft.com/office/powerpoint/2010/main" val="31423228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836F62-CE86-4EC4-9C53-4EE3E9E3D1AD}"/>
              </a:ext>
            </a:extLst>
          </p:cNvPr>
          <p:cNvSpPr>
            <a:spLocks noGrp="1"/>
          </p:cNvSpPr>
          <p:nvPr>
            <p:ph type="title"/>
          </p:nvPr>
        </p:nvSpPr>
        <p:spPr/>
        <p:txBody>
          <a:bodyPr/>
          <a:lstStyle/>
          <a:p>
            <a:r>
              <a:rPr lang="ru-RU" dirty="0"/>
              <a:t>Мышцы лошади</a:t>
            </a:r>
          </a:p>
        </p:txBody>
      </p:sp>
      <p:pic>
        <p:nvPicPr>
          <p:cNvPr id="5" name="Объект 4">
            <a:extLst>
              <a:ext uri="{FF2B5EF4-FFF2-40B4-BE49-F238E27FC236}">
                <a16:creationId xmlns:a16="http://schemas.microsoft.com/office/drawing/2014/main" id="{CCDAD22A-D88F-45DA-BF25-844D62112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0750" y="1186678"/>
            <a:ext cx="4762500" cy="4476750"/>
          </a:xfrm>
        </p:spPr>
      </p:pic>
    </p:spTree>
    <p:extLst>
      <p:ext uri="{BB962C8B-B14F-4D97-AF65-F5344CB8AC3E}">
        <p14:creationId xmlns:p14="http://schemas.microsoft.com/office/powerpoint/2010/main" val="1394763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6C38F4-768B-4A66-AAB1-4A73E0B7AF7C}"/>
              </a:ext>
            </a:extLst>
          </p:cNvPr>
          <p:cNvSpPr>
            <a:spLocks noGrp="1"/>
          </p:cNvSpPr>
          <p:nvPr>
            <p:ph type="title"/>
          </p:nvPr>
        </p:nvSpPr>
        <p:spPr/>
        <p:txBody>
          <a:bodyPr/>
          <a:lstStyle/>
          <a:p>
            <a:r>
              <a:rPr lang="ru-RU" dirty="0" err="1"/>
              <a:t>Миофасциальное</a:t>
            </a:r>
            <a:r>
              <a:rPr lang="ru-RU" dirty="0"/>
              <a:t> </a:t>
            </a:r>
            <a:r>
              <a:rPr lang="ru-RU" dirty="0" err="1"/>
              <a:t>тейпирование</a:t>
            </a:r>
            <a:endParaRPr lang="ru-RU" dirty="0"/>
          </a:p>
        </p:txBody>
      </p:sp>
      <p:sp>
        <p:nvSpPr>
          <p:cNvPr id="3" name="Объект 2">
            <a:extLst>
              <a:ext uri="{FF2B5EF4-FFF2-40B4-BE49-F238E27FC236}">
                <a16:creationId xmlns:a16="http://schemas.microsoft.com/office/drawing/2014/main" id="{3349924E-67F0-467E-A76E-07B1D2887B96}"/>
              </a:ext>
            </a:extLst>
          </p:cNvPr>
          <p:cNvSpPr>
            <a:spLocks noGrp="1"/>
          </p:cNvSpPr>
          <p:nvPr>
            <p:ph idx="1"/>
          </p:nvPr>
        </p:nvSpPr>
        <p:spPr/>
        <p:txBody>
          <a:bodyPr/>
          <a:lstStyle/>
          <a:p>
            <a:r>
              <a:rPr lang="ru-RU" dirty="0"/>
              <a:t>Максимально растянутая кожа</a:t>
            </a:r>
          </a:p>
          <a:p>
            <a:r>
              <a:rPr lang="ru-RU" dirty="0"/>
              <a:t>Средняя часть тейпа растянута на 75% -100%</a:t>
            </a:r>
          </a:p>
          <a:p>
            <a:r>
              <a:rPr lang="ru-RU" dirty="0"/>
              <a:t>Якоря без натяжения</a:t>
            </a:r>
            <a:br>
              <a:rPr lang="ru-RU" dirty="0"/>
            </a:br>
            <a:endParaRPr lang="ru-RU" dirty="0"/>
          </a:p>
        </p:txBody>
      </p:sp>
      <p:pic>
        <p:nvPicPr>
          <p:cNvPr id="4" name="Рисунок 3">
            <a:extLst>
              <a:ext uri="{FF2B5EF4-FFF2-40B4-BE49-F238E27FC236}">
                <a16:creationId xmlns:a16="http://schemas.microsoft.com/office/drawing/2014/main" id="{30C31AA9-4072-4158-A0E6-541203C9B5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320"/>
          <a:stretch/>
        </p:blipFill>
        <p:spPr>
          <a:xfrm>
            <a:off x="277316" y="3654217"/>
            <a:ext cx="4161012" cy="2068498"/>
          </a:xfrm>
          <a:prstGeom prst="rect">
            <a:avLst/>
          </a:prstGeom>
        </p:spPr>
      </p:pic>
      <p:pic>
        <p:nvPicPr>
          <p:cNvPr id="5" name="Объект 8">
            <a:extLst>
              <a:ext uri="{FF2B5EF4-FFF2-40B4-BE49-F238E27FC236}">
                <a16:creationId xmlns:a16="http://schemas.microsoft.com/office/drawing/2014/main" id="{7B884488-5B12-42B5-B17F-00AB94BE8E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7131"/>
          <a:stretch/>
        </p:blipFill>
        <p:spPr>
          <a:xfrm>
            <a:off x="4725011" y="3338911"/>
            <a:ext cx="4382248" cy="2383804"/>
          </a:xfrm>
          <a:prstGeom prst="rect">
            <a:avLst/>
          </a:prstGeom>
        </p:spPr>
      </p:pic>
    </p:spTree>
    <p:extLst>
      <p:ext uri="{BB962C8B-B14F-4D97-AF65-F5344CB8AC3E}">
        <p14:creationId xmlns:p14="http://schemas.microsoft.com/office/powerpoint/2010/main" val="423173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37DDAE-D0B0-497A-9533-831CB01A4C93}"/>
              </a:ext>
            </a:extLst>
          </p:cNvPr>
          <p:cNvSpPr>
            <a:spLocks noGrp="1"/>
          </p:cNvSpPr>
          <p:nvPr>
            <p:ph type="title"/>
          </p:nvPr>
        </p:nvSpPr>
        <p:spPr/>
        <p:txBody>
          <a:bodyPr/>
          <a:lstStyle/>
          <a:p>
            <a:r>
              <a:rPr lang="ru-RU" dirty="0" err="1"/>
              <a:t>Лимфотейп</a:t>
            </a:r>
            <a:endParaRPr lang="ru-RU" dirty="0"/>
          </a:p>
        </p:txBody>
      </p:sp>
      <p:sp>
        <p:nvSpPr>
          <p:cNvPr id="3" name="Объект 2">
            <a:extLst>
              <a:ext uri="{FF2B5EF4-FFF2-40B4-BE49-F238E27FC236}">
                <a16:creationId xmlns:a16="http://schemas.microsoft.com/office/drawing/2014/main" id="{6F0CBE00-C6D7-437D-A9F2-947167496BF8}"/>
              </a:ext>
            </a:extLst>
          </p:cNvPr>
          <p:cNvSpPr>
            <a:spLocks noGrp="1"/>
          </p:cNvSpPr>
          <p:nvPr>
            <p:ph idx="1"/>
          </p:nvPr>
        </p:nvSpPr>
        <p:spPr/>
        <p:txBody>
          <a:bodyPr>
            <a:normAutofit/>
          </a:bodyPr>
          <a:lstStyle/>
          <a:p>
            <a:r>
              <a:rPr lang="ru-RU" sz="2000" dirty="0">
                <a:ea typeface="Calibri"/>
                <a:cs typeface="Calibri"/>
                <a:sym typeface="Calibri"/>
              </a:rPr>
              <a:t>Лимфатическая коррекция используется для усиления лимфодренажа из области отека ткани. Веерообразные полоски наклеиваются с различным натяжением 0-5% лучами в сторону лимфоузлов, а основание – без натяжения на область поверхностного лимфоузла</a:t>
            </a:r>
          </a:p>
          <a:p>
            <a:r>
              <a:rPr lang="ru-RU" sz="2000" dirty="0">
                <a:ea typeface="Times New Roman"/>
                <a:cs typeface="Times New Roman"/>
                <a:sym typeface="Times New Roman"/>
              </a:rPr>
              <a:t>С</a:t>
            </a:r>
            <a:r>
              <a:rPr lang="ru-RU" sz="2000" b="0" i="0" u="none" dirty="0">
                <a:ea typeface="Times New Roman"/>
                <a:cs typeface="Times New Roman"/>
                <a:sym typeface="Times New Roman"/>
              </a:rPr>
              <a:t>оздание дополнительной поддержки – уменьшения растяжимости кожи над местом отёка</a:t>
            </a:r>
            <a:endParaRPr lang="ru-RU" sz="2000" dirty="0">
              <a:sym typeface="Times New Roman"/>
            </a:endParaRPr>
          </a:p>
          <a:p>
            <a:r>
              <a:rPr lang="ru-RU" sz="2000" b="0" i="0" u="none" dirty="0">
                <a:ea typeface="Times New Roman"/>
                <a:cs typeface="Times New Roman"/>
                <a:sym typeface="Times New Roman"/>
              </a:rPr>
              <a:t>Создание областей с пониженным внутритканевым давлением, которые работают как каналы, направляя межтканевую жидкость в ближайший лимфатический коллектор</a:t>
            </a:r>
            <a:endParaRPr lang="ru-RU" sz="2000" dirty="0">
              <a:ea typeface="Calibri"/>
              <a:cs typeface="Calibri"/>
              <a:sym typeface="Calibri"/>
            </a:endParaRPr>
          </a:p>
          <a:p>
            <a:r>
              <a:rPr lang="ru-RU" sz="2000" dirty="0"/>
              <a:t>Чем больше пересечений – тем лучше</a:t>
            </a:r>
          </a:p>
          <a:p>
            <a:endParaRPr lang="ru-RU" sz="2000" dirty="0"/>
          </a:p>
        </p:txBody>
      </p:sp>
    </p:spTree>
    <p:extLst>
      <p:ext uri="{BB962C8B-B14F-4D97-AF65-F5344CB8AC3E}">
        <p14:creationId xmlns:p14="http://schemas.microsoft.com/office/powerpoint/2010/main" val="441817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37DDAE-D0B0-497A-9533-831CB01A4C93}"/>
              </a:ext>
            </a:extLst>
          </p:cNvPr>
          <p:cNvSpPr>
            <a:spLocks noGrp="1"/>
          </p:cNvSpPr>
          <p:nvPr>
            <p:ph type="title"/>
          </p:nvPr>
        </p:nvSpPr>
        <p:spPr/>
        <p:txBody>
          <a:bodyPr>
            <a:normAutofit fontScale="90000"/>
          </a:bodyPr>
          <a:lstStyle/>
          <a:p>
            <a:r>
              <a:rPr lang="ru-RU" i="0" dirty="0">
                <a:solidFill>
                  <a:srgbClr val="2C2E36"/>
                </a:solidFill>
                <a:effectLst/>
              </a:rPr>
              <a:t>Схема лимфатических узлов лошади</a:t>
            </a:r>
            <a:endParaRPr lang="ru-RU" dirty="0"/>
          </a:p>
        </p:txBody>
      </p:sp>
      <p:pic>
        <p:nvPicPr>
          <p:cNvPr id="7" name="Объект 6">
            <a:extLst>
              <a:ext uri="{FF2B5EF4-FFF2-40B4-BE49-F238E27FC236}">
                <a16:creationId xmlns:a16="http://schemas.microsoft.com/office/drawing/2014/main" id="{A868B510-A92E-454B-BAF6-DD30231A27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4610" y="980728"/>
            <a:ext cx="4209638" cy="3747308"/>
          </a:xfrm>
        </p:spPr>
      </p:pic>
      <p:sp>
        <p:nvSpPr>
          <p:cNvPr id="8" name="TextBox 7">
            <a:extLst>
              <a:ext uri="{FF2B5EF4-FFF2-40B4-BE49-F238E27FC236}">
                <a16:creationId xmlns:a16="http://schemas.microsoft.com/office/drawing/2014/main" id="{05E66EED-94F2-481B-8AD4-86920CC415AE}"/>
              </a:ext>
            </a:extLst>
          </p:cNvPr>
          <p:cNvSpPr txBox="1"/>
          <p:nvPr/>
        </p:nvSpPr>
        <p:spPr>
          <a:xfrm>
            <a:off x="611559" y="4707185"/>
            <a:ext cx="8271183" cy="1051358"/>
          </a:xfrm>
          <a:prstGeom prst="rect">
            <a:avLst/>
          </a:prstGeom>
          <a:noFill/>
        </p:spPr>
        <p:txBody>
          <a:bodyPr wrap="square" rtlCol="0">
            <a:spAutoFit/>
          </a:bodyPr>
          <a:lstStyle/>
          <a:p>
            <a:r>
              <a:rPr lang="ru-RU" sz="1200" b="0" i="0" dirty="0">
                <a:solidFill>
                  <a:srgbClr val="2C2E36"/>
                </a:solidFill>
                <a:effectLst/>
              </a:rPr>
              <a:t>1 – заглоточные, 2 – околоушные, 3 – подчелюстные, 4 – глубокие шейные, 5 – поверхностные шейные,</a:t>
            </a:r>
            <a:br>
              <a:rPr lang="ru-RU" sz="1200" dirty="0"/>
            </a:br>
            <a:r>
              <a:rPr lang="ru-RU" sz="1200" b="0" i="0" dirty="0">
                <a:solidFill>
                  <a:srgbClr val="2C2E36"/>
                </a:solidFill>
                <a:effectLst/>
              </a:rPr>
              <a:t>6 – лимфатические узлы у входа в грудную полость (грудные), 7 – </a:t>
            </a:r>
            <a:r>
              <a:rPr lang="ru-RU" sz="1200" b="0" i="0" dirty="0" err="1">
                <a:solidFill>
                  <a:srgbClr val="2C2E36"/>
                </a:solidFill>
                <a:effectLst/>
              </a:rPr>
              <a:t>подкрыльцовые</a:t>
            </a:r>
            <a:r>
              <a:rPr lang="ru-RU" sz="1200" b="0" i="0" dirty="0">
                <a:solidFill>
                  <a:srgbClr val="2C2E36"/>
                </a:solidFill>
                <a:effectLst/>
              </a:rPr>
              <a:t>, 8 – локтевые,</a:t>
            </a:r>
            <a:br>
              <a:rPr lang="ru-RU" sz="1200" dirty="0"/>
            </a:br>
            <a:r>
              <a:rPr lang="ru-RU" sz="1200" b="0" i="0" dirty="0">
                <a:solidFill>
                  <a:srgbClr val="2C2E36"/>
                </a:solidFill>
                <a:effectLst/>
              </a:rPr>
              <a:t>9 – межреберные, 10 – поясничные, 11 – подвздошные медиальные, 12 – подвздошные латеральные,</a:t>
            </a:r>
            <a:br>
              <a:rPr lang="ru-RU" sz="1200" dirty="0"/>
            </a:br>
            <a:r>
              <a:rPr lang="ru-RU" sz="1200" b="0" i="0" dirty="0">
                <a:solidFill>
                  <a:srgbClr val="2C2E36"/>
                </a:solidFill>
                <a:effectLst/>
              </a:rPr>
              <a:t>13 – тазовые, 14 – крестцовые, 15 – заднепроходные, 16 – глубокие паховые, 17 – коленной складки,</a:t>
            </a:r>
            <a:br>
              <a:rPr lang="ru-RU" sz="1200" dirty="0"/>
            </a:br>
            <a:r>
              <a:rPr lang="ru-RU" sz="1200" b="0" i="0" dirty="0">
                <a:solidFill>
                  <a:srgbClr val="2C2E36"/>
                </a:solidFill>
                <a:effectLst/>
              </a:rPr>
              <a:t>18 – подколенные, 19 – поверхностные паховые (у кобыл </a:t>
            </a:r>
            <a:r>
              <a:rPr lang="ru-RU" sz="1200" b="0" i="0" dirty="0" err="1">
                <a:solidFill>
                  <a:srgbClr val="2C2E36"/>
                </a:solidFill>
                <a:effectLst/>
              </a:rPr>
              <a:t>надвыменные</a:t>
            </a:r>
            <a:r>
              <a:rPr lang="ru-RU" sz="1200" b="0" i="0" dirty="0">
                <a:solidFill>
                  <a:srgbClr val="2C2E36"/>
                </a:solidFill>
                <a:effectLst/>
              </a:rPr>
              <a:t>).</a:t>
            </a:r>
            <a:endParaRPr lang="ru-RU" sz="1200" dirty="0"/>
          </a:p>
        </p:txBody>
      </p:sp>
    </p:spTree>
    <p:extLst>
      <p:ext uri="{BB962C8B-B14F-4D97-AF65-F5344CB8AC3E}">
        <p14:creationId xmlns:p14="http://schemas.microsoft.com/office/powerpoint/2010/main" val="41744835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37DDAE-D0B0-497A-9533-831CB01A4C93}"/>
              </a:ext>
            </a:extLst>
          </p:cNvPr>
          <p:cNvSpPr>
            <a:spLocks noGrp="1"/>
          </p:cNvSpPr>
          <p:nvPr>
            <p:ph type="title"/>
          </p:nvPr>
        </p:nvSpPr>
        <p:spPr/>
        <p:txBody>
          <a:bodyPr/>
          <a:lstStyle/>
          <a:p>
            <a:r>
              <a:rPr lang="ru-RU" dirty="0" err="1"/>
              <a:t>Лимфотейп</a:t>
            </a:r>
            <a:endParaRPr lang="ru-RU" dirty="0"/>
          </a:p>
        </p:txBody>
      </p:sp>
      <p:sp>
        <p:nvSpPr>
          <p:cNvPr id="3" name="Объект 2">
            <a:extLst>
              <a:ext uri="{FF2B5EF4-FFF2-40B4-BE49-F238E27FC236}">
                <a16:creationId xmlns:a16="http://schemas.microsoft.com/office/drawing/2014/main" id="{6F0CBE00-C6D7-437D-A9F2-947167496BF8}"/>
              </a:ext>
            </a:extLst>
          </p:cNvPr>
          <p:cNvSpPr>
            <a:spLocks noGrp="1"/>
          </p:cNvSpPr>
          <p:nvPr>
            <p:ph idx="1"/>
          </p:nvPr>
        </p:nvSpPr>
        <p:spPr/>
        <p:txBody>
          <a:bodyPr>
            <a:normAutofit/>
          </a:bodyPr>
          <a:lstStyle/>
          <a:p>
            <a:endParaRPr lang="ru-RU" sz="2000" dirty="0"/>
          </a:p>
        </p:txBody>
      </p:sp>
      <p:pic>
        <p:nvPicPr>
          <p:cNvPr id="4" name="Рисунок 3">
            <a:extLst>
              <a:ext uri="{FF2B5EF4-FFF2-40B4-BE49-F238E27FC236}">
                <a16:creationId xmlns:a16="http://schemas.microsoft.com/office/drawing/2014/main" id="{79DD1CB9-D301-420E-BB3C-611561B4F5C8}"/>
              </a:ext>
            </a:extLst>
          </p:cNvPr>
          <p:cNvPicPr>
            <a:picLocks noChangeAspect="1"/>
          </p:cNvPicPr>
          <p:nvPr/>
        </p:nvPicPr>
        <p:blipFill rotWithShape="1">
          <a:blip r:embed="rId2">
            <a:extLst>
              <a:ext uri="{28A0092B-C50C-407E-A947-70E740481C1C}">
                <a14:useLocalDpi xmlns:a14="http://schemas.microsoft.com/office/drawing/2010/main" val="0"/>
              </a:ext>
            </a:extLst>
          </a:blip>
          <a:srcRect b="28273"/>
          <a:stretch/>
        </p:blipFill>
        <p:spPr>
          <a:xfrm>
            <a:off x="3635896" y="1266362"/>
            <a:ext cx="2757822" cy="4386741"/>
          </a:xfrm>
          <a:prstGeom prst="rect">
            <a:avLst/>
          </a:prstGeom>
        </p:spPr>
      </p:pic>
      <p:pic>
        <p:nvPicPr>
          <p:cNvPr id="5" name="Рисунок 4">
            <a:extLst>
              <a:ext uri="{FF2B5EF4-FFF2-40B4-BE49-F238E27FC236}">
                <a16:creationId xmlns:a16="http://schemas.microsoft.com/office/drawing/2014/main" id="{4D03A6CF-A227-437E-A17A-C53DCB663CB1}"/>
              </a:ext>
            </a:extLst>
          </p:cNvPr>
          <p:cNvPicPr>
            <a:picLocks noChangeAspect="1"/>
          </p:cNvPicPr>
          <p:nvPr/>
        </p:nvPicPr>
        <p:blipFill rotWithShape="1">
          <a:blip r:embed="rId3">
            <a:extLst>
              <a:ext uri="{28A0092B-C50C-407E-A947-70E740481C1C}">
                <a14:useLocalDpi xmlns:a14="http://schemas.microsoft.com/office/drawing/2010/main" val="0"/>
              </a:ext>
            </a:extLst>
          </a:blip>
          <a:srcRect l="-1" r="27608" b="44595"/>
          <a:stretch/>
        </p:blipFill>
        <p:spPr>
          <a:xfrm>
            <a:off x="526109" y="1196751"/>
            <a:ext cx="2702832" cy="4587430"/>
          </a:xfrm>
          <a:prstGeom prst="rect">
            <a:avLst/>
          </a:prstGeom>
        </p:spPr>
      </p:pic>
    </p:spTree>
    <p:extLst>
      <p:ext uri="{BB962C8B-B14F-4D97-AF65-F5344CB8AC3E}">
        <p14:creationId xmlns:p14="http://schemas.microsoft.com/office/powerpoint/2010/main" val="5273528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69DB43-F13E-4B3B-8429-E66A76E2A1A2}"/>
              </a:ext>
            </a:extLst>
          </p:cNvPr>
          <p:cNvSpPr>
            <a:spLocks noGrp="1"/>
          </p:cNvSpPr>
          <p:nvPr>
            <p:ph type="title"/>
          </p:nvPr>
        </p:nvSpPr>
        <p:spPr/>
        <p:txBody>
          <a:bodyPr/>
          <a:lstStyle/>
          <a:p>
            <a:r>
              <a:rPr lang="ru-RU" dirty="0"/>
              <a:t>Гематомы</a:t>
            </a:r>
          </a:p>
        </p:txBody>
      </p:sp>
      <p:pic>
        <p:nvPicPr>
          <p:cNvPr id="4" name="Google Shape;589;p82" descr="http://cs406125.vk.me/v406125342/61cb/l6Kl9OBNoD8.jpg">
            <a:extLst>
              <a:ext uri="{FF2B5EF4-FFF2-40B4-BE49-F238E27FC236}">
                <a16:creationId xmlns:a16="http://schemas.microsoft.com/office/drawing/2014/main" id="{6763F788-52FF-4EA2-87FF-468822E2ED1B}"/>
              </a:ext>
            </a:extLst>
          </p:cNvPr>
          <p:cNvPicPr preferRelativeResize="0">
            <a:picLocks noGrp="1"/>
          </p:cNvPicPr>
          <p:nvPr>
            <p:ph idx="1"/>
          </p:nvPr>
        </p:nvPicPr>
        <p:blipFill rotWithShape="1">
          <a:blip r:embed="rId2">
            <a:alphaModFix/>
          </a:blip>
          <a:srcRect/>
          <a:stretch/>
        </p:blipFill>
        <p:spPr>
          <a:xfrm>
            <a:off x="1522592" y="1166018"/>
            <a:ext cx="6098815" cy="4525963"/>
          </a:xfrm>
          <a:prstGeom prst="rect">
            <a:avLst/>
          </a:prstGeom>
          <a:noFill/>
          <a:ln>
            <a:noFill/>
          </a:ln>
        </p:spPr>
      </p:pic>
    </p:spTree>
    <p:extLst>
      <p:ext uri="{BB962C8B-B14F-4D97-AF65-F5344CB8AC3E}">
        <p14:creationId xmlns:p14="http://schemas.microsoft.com/office/powerpoint/2010/main" val="732314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73A18D-F11B-4951-9AC7-08A31C03CF8E}"/>
              </a:ext>
            </a:extLst>
          </p:cNvPr>
          <p:cNvSpPr>
            <a:spLocks noGrp="1"/>
          </p:cNvSpPr>
          <p:nvPr>
            <p:ph type="title"/>
          </p:nvPr>
        </p:nvSpPr>
        <p:spPr/>
        <p:txBody>
          <a:bodyPr/>
          <a:lstStyle/>
          <a:p>
            <a:r>
              <a:rPr lang="ru-RU" dirty="0"/>
              <a:t>История метода</a:t>
            </a:r>
          </a:p>
        </p:txBody>
      </p:sp>
      <p:sp>
        <p:nvSpPr>
          <p:cNvPr id="3" name="Объект 2">
            <a:extLst>
              <a:ext uri="{FF2B5EF4-FFF2-40B4-BE49-F238E27FC236}">
                <a16:creationId xmlns:a16="http://schemas.microsoft.com/office/drawing/2014/main" id="{E752E3EC-6AEF-48C3-BF6F-1B8538E0D623}"/>
              </a:ext>
            </a:extLst>
          </p:cNvPr>
          <p:cNvSpPr>
            <a:spLocks noGrp="1"/>
          </p:cNvSpPr>
          <p:nvPr>
            <p:ph idx="1"/>
          </p:nvPr>
        </p:nvSpPr>
        <p:spPr>
          <a:xfrm>
            <a:off x="0" y="1196752"/>
            <a:ext cx="9036496" cy="5400600"/>
          </a:xfrm>
        </p:spPr>
        <p:txBody>
          <a:bodyPr>
            <a:normAutofit fontScale="47500" lnSpcReduction="20000"/>
          </a:bodyPr>
          <a:lstStyle/>
          <a:p>
            <a:r>
              <a:rPr lang="ru-RU" dirty="0"/>
              <a:t>В начале 70-х годов ХХ века доктор </a:t>
            </a:r>
            <a:r>
              <a:rPr lang="ru-RU" dirty="0" err="1"/>
              <a:t>Касе</a:t>
            </a:r>
            <a:r>
              <a:rPr lang="ru-RU" dirty="0"/>
              <a:t> задумался над созданием методики, позволившей бы сохранить эффект руки терапевта на долгое время. </a:t>
            </a:r>
          </a:p>
          <a:p>
            <a:r>
              <a:rPr lang="ru-RU" dirty="0"/>
              <a:t>В 1973 году он вырабатывает основные концепции будущего метода. </a:t>
            </a:r>
          </a:p>
          <a:p>
            <a:r>
              <a:rPr lang="ru-RU" dirty="0"/>
              <a:t>В 1979 году появляется первое описание оригинальной методики </a:t>
            </a:r>
            <a:r>
              <a:rPr lang="ru-RU" dirty="0" err="1"/>
              <a:t>кинезиотейпирования</a:t>
            </a:r>
            <a:r>
              <a:rPr lang="ru-RU" dirty="0"/>
              <a:t> и принципов наложения аппликаций, </a:t>
            </a:r>
            <a:r>
              <a:rPr lang="ru-RU" sz="3200" b="0" i="0" u="none" strike="noStrike" cap="none" dirty="0">
                <a:ea typeface="Times New Roman"/>
                <a:cs typeface="Times New Roman"/>
                <a:sym typeface="Times New Roman"/>
              </a:rPr>
              <a:t>после 6 лет клинических испытаний</a:t>
            </a:r>
            <a:r>
              <a:rPr lang="ru-RU" dirty="0"/>
              <a:t>. </a:t>
            </a:r>
          </a:p>
          <a:p>
            <a:r>
              <a:rPr lang="ru-RU" dirty="0"/>
              <a:t>1982 год отметился в истории методики публикацией первой книги по </a:t>
            </a:r>
            <a:r>
              <a:rPr lang="ru-RU" dirty="0" err="1"/>
              <a:t>кинезиотейпированию</a:t>
            </a:r>
            <a:r>
              <a:rPr lang="ru-RU" dirty="0"/>
              <a:t> на японском языке. </a:t>
            </a:r>
          </a:p>
          <a:p>
            <a:r>
              <a:rPr lang="ru-RU" dirty="0"/>
              <a:t>А уже с 1983 года доктора Кензо </a:t>
            </a:r>
            <a:r>
              <a:rPr lang="ru-RU" dirty="0" err="1"/>
              <a:t>Касе</a:t>
            </a:r>
            <a:r>
              <a:rPr lang="ru-RU" dirty="0"/>
              <a:t> начали приглашать ведущие японские телеканалы на съемки программ про оригинальную методику </a:t>
            </a:r>
            <a:r>
              <a:rPr lang="ru-RU" dirty="0" err="1"/>
              <a:t>кинезиотейпирования</a:t>
            </a:r>
            <a:r>
              <a:rPr lang="ru-RU" dirty="0"/>
              <a:t> </a:t>
            </a:r>
            <a:r>
              <a:rPr lang="ru-RU" dirty="0" err="1"/>
              <a:t>Kinesio</a:t>
            </a:r>
            <a:r>
              <a:rPr lang="ru-RU" dirty="0"/>
              <a:t> </a:t>
            </a:r>
            <a:r>
              <a:rPr lang="ru-RU" dirty="0" err="1"/>
              <a:t>Taping</a:t>
            </a:r>
            <a:r>
              <a:rPr lang="ru-RU" dirty="0"/>
              <a:t>®. В это же время доктор </a:t>
            </a:r>
            <a:r>
              <a:rPr lang="ru-RU" dirty="0" err="1"/>
              <a:t>Касе</a:t>
            </a:r>
            <a:r>
              <a:rPr lang="ru-RU" dirty="0"/>
              <a:t> начинает проводить первые сертификационные семинары по применению методики </a:t>
            </a:r>
            <a:r>
              <a:rPr lang="ru-RU" dirty="0" err="1"/>
              <a:t>кинезиотейпирования</a:t>
            </a:r>
            <a:r>
              <a:rPr lang="ru-RU" dirty="0"/>
              <a:t> в Японии, Европе и США. </a:t>
            </a:r>
          </a:p>
          <a:p>
            <a:r>
              <a:rPr lang="ru-RU" dirty="0"/>
              <a:t>Международное признание методика </a:t>
            </a:r>
            <a:r>
              <a:rPr lang="ru-RU" dirty="0" err="1"/>
              <a:t>кинезиотейпирования</a:t>
            </a:r>
            <a:r>
              <a:rPr lang="ru-RU" dirty="0"/>
              <a:t> получила в 1988 году на Олимпийских Играх в Сеуле, когда весь медицинский мир увидел японских спортсменов с аппликациями </a:t>
            </a:r>
            <a:r>
              <a:rPr lang="ru-RU" dirty="0" err="1"/>
              <a:t>кинезиотейпов</a:t>
            </a:r>
            <a:r>
              <a:rPr lang="ru-RU" dirty="0"/>
              <a:t> и оценил весь потенциал данной методики. </a:t>
            </a:r>
          </a:p>
          <a:p>
            <a:r>
              <a:rPr lang="ru-RU" dirty="0"/>
              <a:t>Начиная с 1995 года, метод был официально введен в алгоритмы оказания медицинской помощи и реабилитации сначала в США, а потом и в Европе. </a:t>
            </a:r>
          </a:p>
          <a:p>
            <a:r>
              <a:rPr lang="ru-RU" dirty="0"/>
              <a:t>С 2003 года  начинается работа с лошадьми.</a:t>
            </a:r>
          </a:p>
          <a:p>
            <a:r>
              <a:rPr lang="ru-RU" dirty="0"/>
              <a:t>В 2007 году была создана Международная Ассоциация </a:t>
            </a:r>
            <a:r>
              <a:rPr lang="ru-RU" dirty="0" err="1"/>
              <a:t>Кинезиотейпирования</a:t>
            </a:r>
            <a:r>
              <a:rPr lang="ru-RU" dirty="0"/>
              <a:t> KTAI (</a:t>
            </a:r>
            <a:r>
              <a:rPr lang="ru-RU" dirty="0" err="1"/>
              <a:t>Kinesio</a:t>
            </a:r>
            <a:r>
              <a:rPr lang="ru-RU" dirty="0"/>
              <a:t> </a:t>
            </a:r>
            <a:r>
              <a:rPr lang="ru-RU" dirty="0" err="1"/>
              <a:t>Taping</a:t>
            </a:r>
            <a:r>
              <a:rPr lang="ru-RU" dirty="0"/>
              <a:t> International Association), которую до сих пор возглавляет создатель методики доктор Кензо </a:t>
            </a:r>
            <a:r>
              <a:rPr lang="ru-RU" dirty="0" err="1"/>
              <a:t>Касе</a:t>
            </a:r>
            <a:r>
              <a:rPr lang="ru-RU" dirty="0"/>
              <a:t>. </a:t>
            </a:r>
          </a:p>
          <a:p>
            <a:r>
              <a:rPr lang="ru-RU" dirty="0"/>
              <a:t>В 2015 году создан Университет </a:t>
            </a:r>
            <a:r>
              <a:rPr lang="ru-RU" dirty="0" err="1"/>
              <a:t>Кинезиотейпирования</a:t>
            </a:r>
            <a:r>
              <a:rPr lang="ru-RU" dirty="0"/>
              <a:t>, доктор Кензо </a:t>
            </a:r>
            <a:r>
              <a:rPr lang="ru-RU" dirty="0" err="1"/>
              <a:t>Касе</a:t>
            </a:r>
            <a:r>
              <a:rPr lang="ru-RU" dirty="0"/>
              <a:t> - президент.</a:t>
            </a:r>
            <a:br>
              <a:rPr lang="ru-RU" dirty="0"/>
            </a:br>
            <a:endParaRPr lang="ru-RU" dirty="0"/>
          </a:p>
        </p:txBody>
      </p:sp>
    </p:spTree>
    <p:extLst>
      <p:ext uri="{BB962C8B-B14F-4D97-AF65-F5344CB8AC3E}">
        <p14:creationId xmlns:p14="http://schemas.microsoft.com/office/powerpoint/2010/main" val="832689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82283D-4268-441A-BB21-CC179A23C344}"/>
              </a:ext>
            </a:extLst>
          </p:cNvPr>
          <p:cNvSpPr>
            <a:spLocks noGrp="1"/>
          </p:cNvSpPr>
          <p:nvPr>
            <p:ph type="title"/>
          </p:nvPr>
        </p:nvSpPr>
        <p:spPr/>
        <p:txBody>
          <a:bodyPr/>
          <a:lstStyle/>
          <a:p>
            <a:r>
              <a:rPr lang="ru-RU" dirty="0"/>
              <a:t>Шрамы, рубцы</a:t>
            </a:r>
          </a:p>
        </p:txBody>
      </p:sp>
      <p:sp>
        <p:nvSpPr>
          <p:cNvPr id="3" name="Объект 2">
            <a:extLst>
              <a:ext uri="{FF2B5EF4-FFF2-40B4-BE49-F238E27FC236}">
                <a16:creationId xmlns:a16="http://schemas.microsoft.com/office/drawing/2014/main" id="{A199BA2B-1A46-4AEF-AE6E-2EEC03E76776}"/>
              </a:ext>
            </a:extLst>
          </p:cNvPr>
          <p:cNvSpPr>
            <a:spLocks noGrp="1"/>
          </p:cNvSpPr>
          <p:nvPr>
            <p:ph idx="1"/>
          </p:nvPr>
        </p:nvSpPr>
        <p:spPr/>
        <p:txBody>
          <a:bodyPr/>
          <a:lstStyle/>
          <a:p>
            <a:r>
              <a:rPr lang="ru-RU" dirty="0"/>
              <a:t>Z техника (хронические, застарелые рубцы, тянущие боли) – 25-100% </a:t>
            </a:r>
          </a:p>
          <a:p>
            <a:r>
              <a:rPr lang="ru-RU" dirty="0"/>
              <a:t>V техника (обширные рубцы, более 6 месяцев) – 25-100% </a:t>
            </a:r>
          </a:p>
          <a:p>
            <a:r>
              <a:rPr lang="ru-RU" dirty="0"/>
              <a:t>Ступенчатая техника (очень болезненные шрамы) – 1-0%, 2 и 3 – 100%</a:t>
            </a:r>
          </a:p>
        </p:txBody>
      </p:sp>
    </p:spTree>
    <p:extLst>
      <p:ext uri="{BB962C8B-B14F-4D97-AF65-F5344CB8AC3E}">
        <p14:creationId xmlns:p14="http://schemas.microsoft.com/office/powerpoint/2010/main" val="21128181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833E3F-7CE0-4E9D-A386-9D790619CB35}"/>
              </a:ext>
            </a:extLst>
          </p:cNvPr>
          <p:cNvSpPr>
            <a:spLocks noGrp="1"/>
          </p:cNvSpPr>
          <p:nvPr>
            <p:ph type="title"/>
          </p:nvPr>
        </p:nvSpPr>
        <p:spPr/>
        <p:txBody>
          <a:bodyPr/>
          <a:lstStyle/>
          <a:p>
            <a:r>
              <a:rPr lang="ru-RU" dirty="0"/>
              <a:t>Правила аппликаций</a:t>
            </a:r>
          </a:p>
        </p:txBody>
      </p:sp>
      <p:sp>
        <p:nvSpPr>
          <p:cNvPr id="3" name="Объект 2">
            <a:extLst>
              <a:ext uri="{FF2B5EF4-FFF2-40B4-BE49-F238E27FC236}">
                <a16:creationId xmlns:a16="http://schemas.microsoft.com/office/drawing/2014/main" id="{1BAC1406-B64F-4756-82E7-7A2643AF80D3}"/>
              </a:ext>
            </a:extLst>
          </p:cNvPr>
          <p:cNvSpPr>
            <a:spLocks noGrp="1"/>
          </p:cNvSpPr>
          <p:nvPr>
            <p:ph idx="1"/>
          </p:nvPr>
        </p:nvSpPr>
        <p:spPr/>
        <p:txBody>
          <a:bodyPr/>
          <a:lstStyle/>
          <a:p>
            <a:r>
              <a:rPr lang="ru-RU" dirty="0"/>
              <a:t>Оцените пациента</a:t>
            </a:r>
          </a:p>
          <a:p>
            <a:r>
              <a:rPr lang="ru-RU" dirty="0"/>
              <a:t>Составьте план</a:t>
            </a:r>
          </a:p>
          <a:p>
            <a:r>
              <a:rPr lang="ru-RU" dirty="0"/>
              <a:t>Аппликаций может быть несколько, но они не должны противодействовать друг другу </a:t>
            </a:r>
          </a:p>
          <a:p>
            <a:r>
              <a:rPr lang="ru-RU" dirty="0"/>
              <a:t>Наносите тейпы в порядке возрастания натяжения</a:t>
            </a:r>
          </a:p>
          <a:p>
            <a:r>
              <a:rPr lang="ru-RU" dirty="0"/>
              <a:t>При необходимости используйте дополнительные якоря</a:t>
            </a:r>
          </a:p>
        </p:txBody>
      </p:sp>
    </p:spTree>
    <p:extLst>
      <p:ext uri="{BB962C8B-B14F-4D97-AF65-F5344CB8AC3E}">
        <p14:creationId xmlns:p14="http://schemas.microsoft.com/office/powerpoint/2010/main" val="35080185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266944-E9AF-42E5-809B-382AD9090D29}"/>
              </a:ext>
            </a:extLst>
          </p:cNvPr>
          <p:cNvSpPr>
            <a:spLocks noGrp="1"/>
          </p:cNvSpPr>
          <p:nvPr>
            <p:ph type="title"/>
          </p:nvPr>
        </p:nvSpPr>
        <p:spPr/>
        <p:txBody>
          <a:bodyPr>
            <a:normAutofit/>
          </a:bodyPr>
          <a:lstStyle/>
          <a:p>
            <a:r>
              <a:rPr lang="ru-RU" dirty="0"/>
              <a:t>Основные  ошибки</a:t>
            </a:r>
          </a:p>
        </p:txBody>
      </p:sp>
      <p:sp>
        <p:nvSpPr>
          <p:cNvPr id="3" name="Объект 2">
            <a:extLst>
              <a:ext uri="{FF2B5EF4-FFF2-40B4-BE49-F238E27FC236}">
                <a16:creationId xmlns:a16="http://schemas.microsoft.com/office/drawing/2014/main" id="{5626A783-80EF-476D-86E3-A5BDA346CDDB}"/>
              </a:ext>
            </a:extLst>
          </p:cNvPr>
          <p:cNvSpPr>
            <a:spLocks noGrp="1"/>
          </p:cNvSpPr>
          <p:nvPr>
            <p:ph idx="1"/>
          </p:nvPr>
        </p:nvSpPr>
        <p:spPr>
          <a:xfrm>
            <a:off x="323528" y="980728"/>
            <a:ext cx="8568952" cy="5400600"/>
          </a:xfrm>
        </p:spPr>
        <p:txBody>
          <a:bodyPr>
            <a:noAutofit/>
          </a:bodyPr>
          <a:lstStyle/>
          <a:p>
            <a:pPr marL="0" indent="0">
              <a:buNone/>
            </a:pPr>
            <a:r>
              <a:rPr lang="ru-RU" sz="1100" b="0" i="0" dirty="0">
                <a:solidFill>
                  <a:srgbClr val="000000"/>
                </a:solidFill>
                <a:effectLst/>
              </a:rPr>
              <a:t>1. Незакруглённые края тейпа.</a:t>
            </a:r>
            <a:br>
              <a:rPr lang="ru-RU" sz="1100" dirty="0"/>
            </a:br>
            <a:r>
              <a:rPr lang="ru-RU" sz="1100" b="0" i="0" dirty="0">
                <a:solidFill>
                  <a:srgbClr val="000000"/>
                </a:solidFill>
                <a:effectLst/>
              </a:rPr>
              <a:t>Края любых тейпов нужно закруглять. И базу, и якорь и каждую "ножку </a:t>
            </a:r>
            <a:r>
              <a:rPr lang="ru-RU" sz="1100" b="0" i="0" dirty="0" err="1">
                <a:solidFill>
                  <a:srgbClr val="000000"/>
                </a:solidFill>
                <a:effectLst/>
              </a:rPr>
              <a:t>осьминожки</a:t>
            </a:r>
            <a:r>
              <a:rPr lang="ru-RU" sz="1100" b="0" i="0" dirty="0">
                <a:solidFill>
                  <a:srgbClr val="000000"/>
                </a:solidFill>
                <a:effectLst/>
              </a:rPr>
              <a:t>" - </a:t>
            </a:r>
            <a:r>
              <a:rPr lang="ru-RU" sz="1100" b="0" i="0" dirty="0" err="1">
                <a:solidFill>
                  <a:srgbClr val="000000"/>
                </a:solidFill>
                <a:effectLst/>
              </a:rPr>
              <a:t>лимфодренажного</a:t>
            </a:r>
            <a:r>
              <a:rPr lang="ru-RU" sz="1100" b="0" i="0" dirty="0">
                <a:solidFill>
                  <a:srgbClr val="000000"/>
                </a:solidFill>
                <a:effectLst/>
              </a:rPr>
              <a:t> тейпа. Незакруглённые края тейпа быстрее начнут отклеиваться, цепляясь за шерсть, опилки, попону и </a:t>
            </a:r>
            <a:r>
              <a:rPr lang="ru-RU" sz="1100" b="0" i="0" dirty="0" err="1">
                <a:solidFill>
                  <a:srgbClr val="000000"/>
                </a:solidFill>
                <a:effectLst/>
              </a:rPr>
              <a:t>тд</a:t>
            </a:r>
            <a:r>
              <a:rPr lang="ru-RU" sz="1100" b="0" i="0" dirty="0">
                <a:solidFill>
                  <a:srgbClr val="000000"/>
                </a:solidFill>
                <a:effectLst/>
              </a:rPr>
              <a:t>.</a:t>
            </a:r>
            <a:br>
              <a:rPr lang="ru-RU" sz="1100" dirty="0"/>
            </a:br>
            <a:br>
              <a:rPr lang="ru-RU" sz="1100" dirty="0"/>
            </a:br>
            <a:r>
              <a:rPr lang="ru-RU" sz="1100" b="0" i="0" dirty="0">
                <a:solidFill>
                  <a:srgbClr val="000000"/>
                </a:solidFill>
                <a:effectLst/>
              </a:rPr>
              <a:t>2. "Ножки </a:t>
            </a:r>
            <a:r>
              <a:rPr lang="ru-RU" sz="1100" b="0" i="0" dirty="0" err="1">
                <a:solidFill>
                  <a:srgbClr val="000000"/>
                </a:solidFill>
                <a:effectLst/>
              </a:rPr>
              <a:t>осьминожки</a:t>
            </a:r>
            <a:r>
              <a:rPr lang="ru-RU" sz="1100" b="0" i="0" dirty="0">
                <a:solidFill>
                  <a:srgbClr val="000000"/>
                </a:solidFill>
                <a:effectLst/>
              </a:rPr>
              <a:t>" - одного </a:t>
            </a:r>
            <a:r>
              <a:rPr lang="ru-RU" sz="1100" b="0" i="0" dirty="0" err="1">
                <a:solidFill>
                  <a:srgbClr val="000000"/>
                </a:solidFill>
                <a:effectLst/>
              </a:rPr>
              <a:t>лимфодренажного</a:t>
            </a:r>
            <a:r>
              <a:rPr lang="ru-RU" sz="1100" b="0" i="0" dirty="0">
                <a:solidFill>
                  <a:srgbClr val="000000"/>
                </a:solidFill>
                <a:effectLst/>
              </a:rPr>
              <a:t> тейпа не должны перекрещиваться друг с другом.</a:t>
            </a:r>
            <a:br>
              <a:rPr lang="ru-RU" sz="1100" dirty="0"/>
            </a:br>
            <a:br>
              <a:rPr lang="ru-RU" sz="1100" dirty="0"/>
            </a:br>
            <a:r>
              <a:rPr lang="ru-RU" sz="1100" b="0" i="0" dirty="0">
                <a:solidFill>
                  <a:srgbClr val="000000"/>
                </a:solidFill>
                <a:effectLst/>
              </a:rPr>
              <a:t>3. При гематомах или отёках большой площади мы накладываем два </a:t>
            </a:r>
            <a:r>
              <a:rPr lang="ru-RU" sz="1100" b="0" i="0" dirty="0" err="1">
                <a:solidFill>
                  <a:srgbClr val="000000"/>
                </a:solidFill>
                <a:effectLst/>
              </a:rPr>
              <a:t>лимфодренажных</a:t>
            </a:r>
            <a:r>
              <a:rPr lang="ru-RU" sz="1100" b="0" i="0" dirty="0">
                <a:solidFill>
                  <a:srgbClr val="000000"/>
                </a:solidFill>
                <a:effectLst/>
              </a:rPr>
              <a:t> тейпа, и их "ножки" должны перекрещиваться друг с другом на том месте, где у нас расположено проблемное место (гематома/отёк).</a:t>
            </a:r>
            <a:br>
              <a:rPr lang="ru-RU" sz="1100" dirty="0"/>
            </a:br>
            <a:br>
              <a:rPr lang="ru-RU" sz="1100" dirty="0"/>
            </a:br>
            <a:r>
              <a:rPr lang="ru-RU" sz="1100" b="0" i="0" dirty="0">
                <a:solidFill>
                  <a:srgbClr val="000000"/>
                </a:solidFill>
                <a:effectLst/>
              </a:rPr>
              <a:t>4. База - "голова </a:t>
            </a:r>
            <a:r>
              <a:rPr lang="ru-RU" sz="1100" b="0" i="0" dirty="0" err="1">
                <a:solidFill>
                  <a:srgbClr val="000000"/>
                </a:solidFill>
                <a:effectLst/>
              </a:rPr>
              <a:t>осьминожки</a:t>
            </a:r>
            <a:r>
              <a:rPr lang="ru-RU" sz="1100" b="0" i="0" dirty="0">
                <a:solidFill>
                  <a:srgbClr val="000000"/>
                </a:solidFill>
                <a:effectLst/>
              </a:rPr>
              <a:t>" </a:t>
            </a:r>
            <a:r>
              <a:rPr lang="ru-RU" sz="1100" b="0" i="0" dirty="0" err="1">
                <a:solidFill>
                  <a:srgbClr val="000000"/>
                </a:solidFill>
                <a:effectLst/>
              </a:rPr>
              <a:t>лимфодренажного</a:t>
            </a:r>
            <a:r>
              <a:rPr lang="ru-RU" sz="1100" b="0" i="0" dirty="0">
                <a:solidFill>
                  <a:srgbClr val="000000"/>
                </a:solidFill>
                <a:effectLst/>
              </a:rPr>
              <a:t> тейпа обязательно должна быть направлена в сторону ближайшего лимфоузла.</a:t>
            </a:r>
            <a:br>
              <a:rPr lang="ru-RU" sz="1100" dirty="0"/>
            </a:br>
            <a:r>
              <a:rPr lang="ru-RU" sz="1100" b="0" i="0" dirty="0">
                <a:solidFill>
                  <a:srgbClr val="000000"/>
                </a:solidFill>
                <a:effectLst/>
              </a:rPr>
              <a:t>А ножки такого тейпа распределены по всему участку, на который мы воздействуем.</a:t>
            </a:r>
            <a:br>
              <a:rPr lang="ru-RU" sz="1100" dirty="0"/>
            </a:br>
            <a:br>
              <a:rPr lang="ru-RU" sz="1100" dirty="0"/>
            </a:br>
            <a:r>
              <a:rPr lang="ru-RU" sz="1100" b="0" i="0" dirty="0">
                <a:solidFill>
                  <a:srgbClr val="000000"/>
                </a:solidFill>
                <a:effectLst/>
              </a:rPr>
              <a:t>5. База - "голова </a:t>
            </a:r>
            <a:r>
              <a:rPr lang="ru-RU" sz="1100" b="0" i="0" dirty="0" err="1">
                <a:solidFill>
                  <a:srgbClr val="000000"/>
                </a:solidFill>
                <a:effectLst/>
              </a:rPr>
              <a:t>осьминожки</a:t>
            </a:r>
            <a:r>
              <a:rPr lang="ru-RU" sz="1100" b="0" i="0" dirty="0">
                <a:solidFill>
                  <a:srgbClr val="000000"/>
                </a:solidFill>
                <a:effectLst/>
              </a:rPr>
              <a:t>" </a:t>
            </a:r>
            <a:r>
              <a:rPr lang="ru-RU" sz="1100" b="0" i="0" dirty="0" err="1">
                <a:solidFill>
                  <a:srgbClr val="000000"/>
                </a:solidFill>
                <a:effectLst/>
              </a:rPr>
              <a:t>лимфодренажного</a:t>
            </a:r>
            <a:r>
              <a:rPr lang="ru-RU" sz="1100" b="0" i="0" dirty="0">
                <a:solidFill>
                  <a:srgbClr val="000000"/>
                </a:solidFill>
                <a:effectLst/>
              </a:rPr>
              <a:t> тейпа для аппликации конечностей лошади должна располагаться на мышце!</a:t>
            </a:r>
            <a:br>
              <a:rPr lang="ru-RU" sz="1100" dirty="0"/>
            </a:br>
            <a:r>
              <a:rPr lang="ru-RU" sz="1100" b="0" i="0" dirty="0">
                <a:solidFill>
                  <a:srgbClr val="000000"/>
                </a:solidFill>
                <a:effectLst/>
              </a:rPr>
              <a:t>Не на суставе, не на кости.</a:t>
            </a:r>
            <a:br>
              <a:rPr lang="ru-RU" sz="1100" dirty="0"/>
            </a:br>
            <a:r>
              <a:rPr lang="ru-RU" sz="1100" b="0" i="0" dirty="0">
                <a:solidFill>
                  <a:srgbClr val="000000"/>
                </a:solidFill>
                <a:effectLst/>
              </a:rPr>
              <a:t>Потому что лимфоток запускается работой мышц, соответственно, нам надо вывести лимфу из отёка к мышце.</a:t>
            </a:r>
            <a:br>
              <a:rPr lang="ru-RU" sz="1100" dirty="0"/>
            </a:br>
            <a:br>
              <a:rPr lang="ru-RU" sz="1100" dirty="0"/>
            </a:br>
            <a:r>
              <a:rPr lang="ru-RU" sz="1100" b="0" i="0" dirty="0">
                <a:solidFill>
                  <a:srgbClr val="000000"/>
                </a:solidFill>
                <a:effectLst/>
              </a:rPr>
              <a:t>6. Базу и якорь клеем без натяжения.</a:t>
            </a:r>
            <a:br>
              <a:rPr lang="ru-RU" sz="1100" dirty="0"/>
            </a:br>
            <a:r>
              <a:rPr lang="ru-RU" sz="1100" b="0" i="0" dirty="0">
                <a:solidFill>
                  <a:srgbClr val="000000"/>
                </a:solidFill>
                <a:effectLst/>
              </a:rPr>
              <a:t>Иначе тейп не будет держаться. База и якорь должны быть такого размера, чтобы удерживать рабочую часть с её натяжением.</a:t>
            </a:r>
            <a:br>
              <a:rPr lang="ru-RU" sz="1100" dirty="0"/>
            </a:br>
            <a:br>
              <a:rPr lang="ru-RU" sz="1100" dirty="0"/>
            </a:br>
            <a:r>
              <a:rPr lang="ru-RU" sz="1100" b="0" i="0" dirty="0">
                <a:solidFill>
                  <a:srgbClr val="000000"/>
                </a:solidFill>
                <a:effectLst/>
              </a:rPr>
              <a:t>7. Рабочая часть должна быть такого размера, чтобы охватить нужную нам зону.</a:t>
            </a:r>
            <a:br>
              <a:rPr lang="ru-RU" sz="1100" dirty="0"/>
            </a:br>
            <a:r>
              <a:rPr lang="ru-RU" sz="1100" b="0" i="0" dirty="0">
                <a:solidFill>
                  <a:srgbClr val="000000"/>
                </a:solidFill>
                <a:effectLst/>
              </a:rPr>
              <a:t>Если это </a:t>
            </a:r>
            <a:r>
              <a:rPr lang="ru-RU" sz="1100" b="0" i="0" dirty="0" err="1">
                <a:solidFill>
                  <a:srgbClr val="000000"/>
                </a:solidFill>
                <a:effectLst/>
              </a:rPr>
              <a:t>миофасциальное</a:t>
            </a:r>
            <a:r>
              <a:rPr lang="ru-RU" sz="1100" b="0" i="0" dirty="0">
                <a:solidFill>
                  <a:srgbClr val="000000"/>
                </a:solidFill>
                <a:effectLst/>
              </a:rPr>
              <a:t> </a:t>
            </a:r>
            <a:r>
              <a:rPr lang="ru-RU" sz="1100" b="0" i="0" dirty="0" err="1">
                <a:solidFill>
                  <a:srgbClr val="000000"/>
                </a:solidFill>
                <a:effectLst/>
              </a:rPr>
              <a:t>тейпирование</a:t>
            </a:r>
            <a:r>
              <a:rPr lang="ru-RU" sz="1100" b="0" i="0" dirty="0">
                <a:solidFill>
                  <a:srgbClr val="000000"/>
                </a:solidFill>
                <a:effectLst/>
              </a:rPr>
              <a:t> спины - то рабочая часть будет от базы на проекции остистых отростков позвонков до рёберного угла. Если это </a:t>
            </a:r>
            <a:r>
              <a:rPr lang="ru-RU" sz="1100" b="0" i="0" dirty="0" err="1">
                <a:solidFill>
                  <a:srgbClr val="000000"/>
                </a:solidFill>
                <a:effectLst/>
              </a:rPr>
              <a:t>миофасциальный</a:t>
            </a:r>
            <a:r>
              <a:rPr lang="ru-RU" sz="1100" b="0" i="0" dirty="0">
                <a:solidFill>
                  <a:srgbClr val="000000"/>
                </a:solidFill>
                <a:effectLst/>
              </a:rPr>
              <a:t> тейп с эффектом помпажа "звезда" - длинна лучей тоже должна соответствовать зоне аппликации.</a:t>
            </a:r>
            <a:br>
              <a:rPr lang="ru-RU" sz="1100" dirty="0"/>
            </a:br>
            <a:br>
              <a:rPr lang="ru-RU" sz="1100" dirty="0"/>
            </a:br>
            <a:r>
              <a:rPr lang="ru-RU" sz="1100" b="0" i="0" dirty="0">
                <a:solidFill>
                  <a:srgbClr val="000000"/>
                </a:solidFill>
                <a:effectLst/>
              </a:rPr>
              <a:t>8. Аппликации не должны иметь противоположное друг другу значение.</a:t>
            </a:r>
            <a:br>
              <a:rPr lang="ru-RU" sz="1100" dirty="0"/>
            </a:br>
            <a:br>
              <a:rPr lang="ru-RU" sz="1100" dirty="0"/>
            </a:br>
            <a:r>
              <a:rPr lang="ru-RU" sz="1100" b="0" i="0" dirty="0">
                <a:solidFill>
                  <a:srgbClr val="000000"/>
                </a:solidFill>
                <a:effectLst/>
              </a:rPr>
              <a:t>9. Это не средство для эпиляции!</a:t>
            </a:r>
            <a:br>
              <a:rPr lang="ru-RU" sz="1100" dirty="0"/>
            </a:br>
            <a:r>
              <a:rPr lang="ru-RU" sz="1100" b="0" i="0" dirty="0">
                <a:solidFill>
                  <a:srgbClr val="000000"/>
                </a:solidFill>
                <a:effectLst/>
              </a:rPr>
              <a:t>Снимайте тейп аккуратно, скатывая его по направлению роста шерсти, уважайте лошадь.</a:t>
            </a:r>
            <a:endParaRPr lang="ru-RU" sz="1100" dirty="0"/>
          </a:p>
        </p:txBody>
      </p:sp>
    </p:spTree>
    <p:extLst>
      <p:ext uri="{BB962C8B-B14F-4D97-AF65-F5344CB8AC3E}">
        <p14:creationId xmlns:p14="http://schemas.microsoft.com/office/powerpoint/2010/main" val="20144162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EBCC1A-B73C-4500-A86C-C430B0B9B09E}"/>
              </a:ext>
            </a:extLst>
          </p:cNvPr>
          <p:cNvSpPr>
            <a:spLocks noGrp="1"/>
          </p:cNvSpPr>
          <p:nvPr>
            <p:ph type="title"/>
          </p:nvPr>
        </p:nvSpPr>
        <p:spPr/>
        <p:txBody>
          <a:bodyPr/>
          <a:lstStyle/>
          <a:p>
            <a:r>
              <a:rPr lang="ru-RU" dirty="0"/>
              <a:t>Спасибо за внимание!</a:t>
            </a:r>
          </a:p>
        </p:txBody>
      </p:sp>
      <p:pic>
        <p:nvPicPr>
          <p:cNvPr id="5" name="Объект 4">
            <a:extLst>
              <a:ext uri="{FF2B5EF4-FFF2-40B4-BE49-F238E27FC236}">
                <a16:creationId xmlns:a16="http://schemas.microsoft.com/office/drawing/2014/main" id="{C2FE8070-8C7E-44A3-98D2-8BE3427EAD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9395" y="1556792"/>
            <a:ext cx="4165923" cy="4165923"/>
          </a:xfrm>
        </p:spPr>
      </p:pic>
      <p:pic>
        <p:nvPicPr>
          <p:cNvPr id="6" name="Рисунок 5">
            <a:extLst>
              <a:ext uri="{FF2B5EF4-FFF2-40B4-BE49-F238E27FC236}">
                <a16:creationId xmlns:a16="http://schemas.microsoft.com/office/drawing/2014/main" id="{08C0C223-8345-488A-AB11-5455BFB19D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615" t="7378" r="15254"/>
          <a:stretch/>
        </p:blipFill>
        <p:spPr>
          <a:xfrm>
            <a:off x="590872" y="1196752"/>
            <a:ext cx="2713045" cy="4472774"/>
          </a:xfrm>
          <a:prstGeom prst="rect">
            <a:avLst/>
          </a:prstGeom>
        </p:spPr>
      </p:pic>
    </p:spTree>
    <p:extLst>
      <p:ext uri="{BB962C8B-B14F-4D97-AF65-F5344CB8AC3E}">
        <p14:creationId xmlns:p14="http://schemas.microsoft.com/office/powerpoint/2010/main" val="622253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53752"/>
            <a:ext cx="8280920" cy="1457538"/>
          </a:xfrm>
        </p:spPr>
        <p:txBody>
          <a:bodyPr>
            <a:normAutofit/>
          </a:bodyPr>
          <a:lstStyle/>
          <a:p>
            <a:r>
              <a:rPr lang="ru-RU" dirty="0"/>
              <a:t>5 главных физиологических систем</a:t>
            </a:r>
          </a:p>
        </p:txBody>
      </p:sp>
      <p:sp>
        <p:nvSpPr>
          <p:cNvPr id="13" name="AutoShape 10"/>
          <p:cNvSpPr>
            <a:spLocks noChangeArrowheads="1"/>
          </p:cNvSpPr>
          <p:nvPr/>
        </p:nvSpPr>
        <p:spPr bwMode="auto">
          <a:xfrm>
            <a:off x="1295399" y="1523651"/>
            <a:ext cx="6553200" cy="866775"/>
          </a:xfrm>
          <a:prstGeom prst="roundRect">
            <a:avLst>
              <a:gd name="adj" fmla="val 16667"/>
            </a:avLst>
          </a:prstGeom>
          <a:noFill/>
          <a:ln w="19050" cap="rnd">
            <a:noFill/>
            <a:prstDash val="sysDot"/>
            <a:round/>
            <a:headEnd/>
            <a:tailEnd/>
          </a:ln>
          <a:effectLst/>
        </p:spPr>
        <p:txBody>
          <a:bodyPr wrap="none" anchor="ctr"/>
          <a:lstStyle/>
          <a:p>
            <a:pPr algn="ctr"/>
            <a:r>
              <a:rPr lang="ru-RU" sz="3600" dirty="0">
                <a:solidFill>
                  <a:srgbClr val="000000"/>
                </a:solidFill>
                <a:latin typeface="+mj-lt"/>
              </a:rPr>
              <a:t>на которые воздействует </a:t>
            </a:r>
            <a:r>
              <a:rPr lang="ru-RU" sz="3600" dirty="0" err="1">
                <a:solidFill>
                  <a:srgbClr val="000000"/>
                </a:solidFill>
                <a:latin typeface="+mj-lt"/>
              </a:rPr>
              <a:t>кинезиотейп</a:t>
            </a:r>
            <a:endParaRPr lang="en-US" sz="3600" dirty="0">
              <a:solidFill>
                <a:srgbClr val="000000"/>
              </a:solidFill>
              <a:latin typeface="+mj-lt"/>
            </a:endParaRPr>
          </a:p>
        </p:txBody>
      </p:sp>
      <p:grpSp>
        <p:nvGrpSpPr>
          <p:cNvPr id="14" name="Group 46"/>
          <p:cNvGrpSpPr>
            <a:grpSpLocks/>
          </p:cNvGrpSpPr>
          <p:nvPr/>
        </p:nvGrpSpPr>
        <p:grpSpPr bwMode="auto">
          <a:xfrm>
            <a:off x="1031768" y="2564904"/>
            <a:ext cx="7080461" cy="3282951"/>
            <a:chOff x="2941" y="1670"/>
            <a:chExt cx="2010" cy="1941"/>
          </a:xfrm>
        </p:grpSpPr>
        <p:sp>
          <p:nvSpPr>
            <p:cNvPr id="15" name="Rectangle 37"/>
            <p:cNvSpPr>
              <a:spLocks noChangeArrowheads="1"/>
            </p:cNvSpPr>
            <p:nvPr/>
          </p:nvSpPr>
          <p:spPr bwMode="gray">
            <a:xfrm>
              <a:off x="4661" y="1670"/>
              <a:ext cx="76" cy="1936"/>
            </a:xfrm>
            <a:prstGeom prst="rect">
              <a:avLst/>
            </a:prstGeom>
            <a:gradFill rotWithShape="1">
              <a:gsLst>
                <a:gs pos="0">
                  <a:schemeClr val="bg2"/>
                </a:gs>
                <a:gs pos="50000">
                  <a:schemeClr val="bg2">
                    <a:gamma/>
                    <a:tint val="39216"/>
                    <a:invGamma/>
                  </a:schemeClr>
                </a:gs>
                <a:gs pos="100000">
                  <a:schemeClr val="bg2"/>
                </a:gs>
              </a:gsLst>
              <a:lin ang="0" scaled="1"/>
            </a:gradFill>
            <a:ln w="9525" algn="ctr">
              <a:noFill/>
              <a:miter lim="800000"/>
              <a:headEnd/>
              <a:tailEnd/>
            </a:ln>
            <a:effectLst/>
          </p:spPr>
          <p:txBody>
            <a:bodyPr wrap="none" anchor="ctr"/>
            <a:lstStyle/>
            <a:p>
              <a:endParaRPr lang="ru-RU"/>
            </a:p>
          </p:txBody>
        </p:sp>
        <p:sp>
          <p:nvSpPr>
            <p:cNvPr id="16" name="Rectangle 38"/>
            <p:cNvSpPr>
              <a:spLocks noChangeArrowheads="1"/>
            </p:cNvSpPr>
            <p:nvPr/>
          </p:nvSpPr>
          <p:spPr bwMode="gray">
            <a:xfrm>
              <a:off x="3154" y="1675"/>
              <a:ext cx="76" cy="1936"/>
            </a:xfrm>
            <a:prstGeom prst="rect">
              <a:avLst/>
            </a:prstGeom>
            <a:gradFill rotWithShape="1">
              <a:gsLst>
                <a:gs pos="0">
                  <a:schemeClr val="bg2"/>
                </a:gs>
                <a:gs pos="50000">
                  <a:schemeClr val="bg2">
                    <a:gamma/>
                    <a:tint val="39216"/>
                    <a:invGamma/>
                  </a:schemeClr>
                </a:gs>
                <a:gs pos="100000">
                  <a:schemeClr val="bg2"/>
                </a:gs>
              </a:gsLst>
              <a:lin ang="0" scaled="1"/>
            </a:gradFill>
            <a:ln w="9525" algn="ctr">
              <a:noFill/>
              <a:miter lim="800000"/>
              <a:headEnd/>
              <a:tailEnd/>
            </a:ln>
            <a:effectLst/>
          </p:spPr>
          <p:txBody>
            <a:bodyPr wrap="none" anchor="ctr"/>
            <a:lstStyle/>
            <a:p>
              <a:endParaRPr lang="ru-RU"/>
            </a:p>
          </p:txBody>
        </p:sp>
        <p:sp>
          <p:nvSpPr>
            <p:cNvPr id="17" name="AutoShape 29"/>
            <p:cNvSpPr>
              <a:spLocks noChangeArrowheads="1"/>
            </p:cNvSpPr>
            <p:nvPr/>
          </p:nvSpPr>
          <p:spPr bwMode="gray">
            <a:xfrm>
              <a:off x="2941" y="1801"/>
              <a:ext cx="2010" cy="240"/>
            </a:xfrm>
            <a:prstGeom prst="roundRect">
              <a:avLst>
                <a:gd name="adj" fmla="val 7574"/>
              </a:avLst>
            </a:prstGeom>
            <a:gradFill rotWithShape="1">
              <a:gsLst>
                <a:gs pos="0">
                  <a:schemeClr val="accent1">
                    <a:gamma/>
                    <a:shade val="69804"/>
                    <a:invGamma/>
                  </a:schemeClr>
                </a:gs>
                <a:gs pos="50000">
                  <a:schemeClr val="accent1"/>
                </a:gs>
                <a:gs pos="100000">
                  <a:schemeClr val="accent1">
                    <a:gamma/>
                    <a:shade val="69804"/>
                    <a:invGamma/>
                  </a:schemeClr>
                </a:gs>
              </a:gsLst>
              <a:lin ang="5400000" scaled="1"/>
            </a:gradFill>
            <a:ln w="28575" cap="rnd">
              <a:noFill/>
              <a:prstDash val="sysDot"/>
              <a:round/>
              <a:headEnd/>
              <a:tailEnd/>
            </a:ln>
            <a:effectLst/>
          </p:spPr>
          <p:txBody>
            <a:bodyPr wrap="none" anchor="ctr"/>
            <a:lstStyle/>
            <a:p>
              <a:pPr algn="ctr" eaLnBrk="0" hangingPunct="0">
                <a:buFont typeface="Wingdings" pitchFamily="2" charset="2"/>
                <a:buNone/>
              </a:pPr>
              <a:r>
                <a:rPr lang="ru-RU" sz="2000" b="1" dirty="0">
                  <a:solidFill>
                    <a:srgbClr val="F8F8F8"/>
                  </a:solidFill>
                </a:rPr>
                <a:t>Кожа</a:t>
              </a:r>
              <a:endParaRPr lang="en-US" sz="2000" b="1" dirty="0">
                <a:solidFill>
                  <a:srgbClr val="F8F8F8"/>
                </a:solidFill>
              </a:endParaRPr>
            </a:p>
          </p:txBody>
        </p:sp>
        <p:sp>
          <p:nvSpPr>
            <p:cNvPr id="18" name="AutoShape 30"/>
            <p:cNvSpPr>
              <a:spLocks noChangeArrowheads="1"/>
            </p:cNvSpPr>
            <p:nvPr/>
          </p:nvSpPr>
          <p:spPr bwMode="gray">
            <a:xfrm>
              <a:off x="2941" y="2137"/>
              <a:ext cx="2010" cy="240"/>
            </a:xfrm>
            <a:prstGeom prst="roundRect">
              <a:avLst>
                <a:gd name="adj" fmla="val 7574"/>
              </a:avLst>
            </a:prstGeom>
            <a:gradFill rotWithShape="1">
              <a:gsLst>
                <a:gs pos="0">
                  <a:schemeClr val="accent1">
                    <a:gamma/>
                    <a:shade val="59216"/>
                    <a:invGamma/>
                  </a:schemeClr>
                </a:gs>
                <a:gs pos="50000">
                  <a:schemeClr val="accent1"/>
                </a:gs>
                <a:gs pos="100000">
                  <a:schemeClr val="accent1">
                    <a:gamma/>
                    <a:shade val="59216"/>
                    <a:invGamma/>
                  </a:schemeClr>
                </a:gs>
              </a:gsLst>
              <a:lin ang="5400000" scaled="1"/>
            </a:gradFill>
            <a:ln w="28575" cap="rnd">
              <a:noFill/>
              <a:prstDash val="sysDot"/>
              <a:round/>
              <a:headEnd/>
              <a:tailEnd/>
            </a:ln>
            <a:effectLst/>
          </p:spPr>
          <p:txBody>
            <a:bodyPr wrap="none" anchor="ctr"/>
            <a:lstStyle/>
            <a:p>
              <a:pPr algn="ctr" eaLnBrk="0" hangingPunct="0">
                <a:buFont typeface="Wingdings" pitchFamily="2" charset="2"/>
                <a:buNone/>
              </a:pPr>
              <a:r>
                <a:rPr lang="ru-RU" sz="2000" b="1" dirty="0">
                  <a:solidFill>
                    <a:schemeClr val="bg1"/>
                  </a:solidFill>
                </a:rPr>
                <a:t>Фасция</a:t>
              </a:r>
              <a:endParaRPr lang="en-US" sz="2000" b="1" dirty="0">
                <a:solidFill>
                  <a:schemeClr val="bg1"/>
                </a:solidFill>
              </a:endParaRPr>
            </a:p>
          </p:txBody>
        </p:sp>
        <p:sp>
          <p:nvSpPr>
            <p:cNvPr id="19" name="AutoShape 31"/>
            <p:cNvSpPr>
              <a:spLocks noChangeArrowheads="1"/>
            </p:cNvSpPr>
            <p:nvPr/>
          </p:nvSpPr>
          <p:spPr bwMode="gray">
            <a:xfrm>
              <a:off x="2941" y="2473"/>
              <a:ext cx="2010" cy="240"/>
            </a:xfrm>
            <a:prstGeom prst="roundRect">
              <a:avLst>
                <a:gd name="adj" fmla="val 7574"/>
              </a:avLst>
            </a:prstGeom>
            <a:gradFill rotWithShape="1">
              <a:gsLst>
                <a:gs pos="0">
                  <a:schemeClr val="accent1">
                    <a:gamma/>
                    <a:shade val="69804"/>
                    <a:invGamma/>
                  </a:schemeClr>
                </a:gs>
                <a:gs pos="50000">
                  <a:schemeClr val="accent1"/>
                </a:gs>
                <a:gs pos="100000">
                  <a:schemeClr val="accent1">
                    <a:gamma/>
                    <a:shade val="69804"/>
                    <a:invGamma/>
                  </a:schemeClr>
                </a:gs>
              </a:gsLst>
              <a:lin ang="5400000" scaled="1"/>
            </a:gradFill>
            <a:ln w="28575" cap="rnd">
              <a:noFill/>
              <a:prstDash val="sysDot"/>
              <a:round/>
              <a:headEnd/>
              <a:tailEnd/>
            </a:ln>
            <a:effectLst/>
          </p:spPr>
          <p:txBody>
            <a:bodyPr wrap="none" anchor="t"/>
            <a:lstStyle/>
            <a:p>
              <a:pPr algn="ctr" eaLnBrk="0" hangingPunct="0"/>
              <a:r>
                <a:rPr lang="ru-RU" sz="2000" b="1" i="0" u="none" dirty="0">
                  <a:solidFill>
                    <a:schemeClr val="bg1"/>
                  </a:solidFill>
                  <a:ea typeface="Times New Roman"/>
                  <a:cs typeface="Times New Roman"/>
                  <a:sym typeface="Times New Roman"/>
                </a:rPr>
                <a:t>Периферическое кровообращение и лимфатическая система</a:t>
              </a:r>
              <a:endParaRPr lang="ru-RU" sz="2000" dirty="0">
                <a:solidFill>
                  <a:schemeClr val="bg1"/>
                </a:solidFill>
              </a:endParaRPr>
            </a:p>
            <a:p>
              <a:pPr eaLnBrk="0" hangingPunct="0">
                <a:buFont typeface="Wingdings" pitchFamily="2" charset="2"/>
                <a:buNone/>
              </a:pPr>
              <a:endParaRPr lang="en-US" sz="1600" b="1" dirty="0">
                <a:solidFill>
                  <a:srgbClr val="F8F8F8"/>
                </a:solidFill>
                <a:latin typeface="Arial" charset="0"/>
              </a:endParaRPr>
            </a:p>
          </p:txBody>
        </p:sp>
        <p:sp>
          <p:nvSpPr>
            <p:cNvPr id="20" name="AutoShape 32"/>
            <p:cNvSpPr>
              <a:spLocks noChangeArrowheads="1"/>
            </p:cNvSpPr>
            <p:nvPr/>
          </p:nvSpPr>
          <p:spPr bwMode="gray">
            <a:xfrm>
              <a:off x="2941" y="2809"/>
              <a:ext cx="2010" cy="240"/>
            </a:xfrm>
            <a:prstGeom prst="roundRect">
              <a:avLst>
                <a:gd name="adj" fmla="val 7574"/>
              </a:avLst>
            </a:prstGeom>
            <a:gradFill rotWithShape="1">
              <a:gsLst>
                <a:gs pos="0">
                  <a:schemeClr val="accent1">
                    <a:gamma/>
                    <a:shade val="59216"/>
                    <a:invGamma/>
                  </a:schemeClr>
                </a:gs>
                <a:gs pos="50000">
                  <a:schemeClr val="accent1"/>
                </a:gs>
                <a:gs pos="100000">
                  <a:schemeClr val="accent1">
                    <a:gamma/>
                    <a:shade val="59216"/>
                    <a:invGamma/>
                  </a:schemeClr>
                </a:gs>
              </a:gsLst>
              <a:lin ang="5400000" scaled="1"/>
            </a:gradFill>
            <a:ln w="28575" cap="rnd">
              <a:noFill/>
              <a:prstDash val="sysDot"/>
              <a:round/>
              <a:headEnd/>
              <a:tailEnd/>
            </a:ln>
            <a:effectLst/>
          </p:spPr>
          <p:txBody>
            <a:bodyPr wrap="none" anchor="ctr"/>
            <a:lstStyle/>
            <a:p>
              <a:pPr algn="ctr" eaLnBrk="0" hangingPunct="0">
                <a:buFont typeface="Wingdings" pitchFamily="2" charset="2"/>
                <a:buNone/>
              </a:pPr>
              <a:r>
                <a:rPr lang="ru-RU" sz="2000" b="1" dirty="0">
                  <a:solidFill>
                    <a:srgbClr val="F8F8F8"/>
                  </a:solidFill>
                </a:rPr>
                <a:t>Мышцы</a:t>
              </a:r>
              <a:endParaRPr lang="en-US" sz="2000" b="1" dirty="0">
                <a:solidFill>
                  <a:srgbClr val="F8F8F8"/>
                </a:solidFill>
              </a:endParaRPr>
            </a:p>
          </p:txBody>
        </p:sp>
        <p:sp>
          <p:nvSpPr>
            <p:cNvPr id="21" name="AutoShape 33"/>
            <p:cNvSpPr>
              <a:spLocks noChangeArrowheads="1"/>
            </p:cNvSpPr>
            <p:nvPr/>
          </p:nvSpPr>
          <p:spPr bwMode="gray">
            <a:xfrm>
              <a:off x="2941" y="3145"/>
              <a:ext cx="2010" cy="240"/>
            </a:xfrm>
            <a:prstGeom prst="roundRect">
              <a:avLst>
                <a:gd name="adj" fmla="val 7574"/>
              </a:avLst>
            </a:prstGeom>
            <a:gradFill rotWithShape="1">
              <a:gsLst>
                <a:gs pos="0">
                  <a:schemeClr val="accent1">
                    <a:gamma/>
                    <a:shade val="69804"/>
                    <a:invGamma/>
                  </a:schemeClr>
                </a:gs>
                <a:gs pos="50000">
                  <a:schemeClr val="accent1"/>
                </a:gs>
                <a:gs pos="100000">
                  <a:schemeClr val="accent1">
                    <a:gamma/>
                    <a:shade val="69804"/>
                    <a:invGamma/>
                  </a:schemeClr>
                </a:gs>
              </a:gsLst>
              <a:lin ang="5400000" scaled="1"/>
            </a:gradFill>
            <a:ln w="28575" cap="rnd">
              <a:noFill/>
              <a:prstDash val="sysDot"/>
              <a:round/>
              <a:headEnd/>
              <a:tailEnd/>
            </a:ln>
            <a:effectLst/>
          </p:spPr>
          <p:txBody>
            <a:bodyPr wrap="none" anchor="ctr"/>
            <a:lstStyle/>
            <a:p>
              <a:pPr algn="ctr" eaLnBrk="0" hangingPunct="0">
                <a:buFont typeface="Wingdings" pitchFamily="2" charset="2"/>
                <a:buNone/>
              </a:pPr>
              <a:r>
                <a:rPr lang="ru-RU" sz="2000" b="1" dirty="0">
                  <a:solidFill>
                    <a:srgbClr val="F8F8F8"/>
                  </a:solidFill>
                </a:rPr>
                <a:t>Суставы</a:t>
              </a:r>
              <a:endParaRPr lang="en-US" sz="2000" b="1" dirty="0">
                <a:solidFill>
                  <a:srgbClr val="F8F8F8"/>
                </a:solidFill>
              </a:endParaRPr>
            </a:p>
          </p:txBody>
        </p:sp>
      </p:grpSp>
    </p:spTree>
    <p:extLst>
      <p:ext uri="{BB962C8B-B14F-4D97-AF65-F5344CB8AC3E}">
        <p14:creationId xmlns:p14="http://schemas.microsoft.com/office/powerpoint/2010/main" val="2365136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93B5CC-CC3C-4E09-99C6-70C1712E4C48}"/>
              </a:ext>
            </a:extLst>
          </p:cNvPr>
          <p:cNvSpPr>
            <a:spLocks noGrp="1"/>
          </p:cNvSpPr>
          <p:nvPr>
            <p:ph type="title"/>
          </p:nvPr>
        </p:nvSpPr>
        <p:spPr>
          <a:xfrm>
            <a:off x="457200" y="273050"/>
            <a:ext cx="8579296" cy="1162050"/>
          </a:xfrm>
        </p:spPr>
        <p:txBody>
          <a:bodyPr anchor="t">
            <a:normAutofit/>
          </a:bodyPr>
          <a:lstStyle/>
          <a:p>
            <a:pPr algn="ctr"/>
            <a:r>
              <a:rPr lang="ru-RU" sz="4400" b="0" dirty="0"/>
              <a:t>Что такое </a:t>
            </a:r>
            <a:r>
              <a:rPr lang="ru-RU" sz="4400" b="0" dirty="0" err="1"/>
              <a:t>кинезиотейпирование</a:t>
            </a:r>
            <a:r>
              <a:rPr lang="ru-RU" sz="4400" b="0" dirty="0"/>
              <a:t>?</a:t>
            </a:r>
          </a:p>
        </p:txBody>
      </p:sp>
      <p:sp>
        <p:nvSpPr>
          <p:cNvPr id="3" name="Объект 2">
            <a:extLst>
              <a:ext uri="{FF2B5EF4-FFF2-40B4-BE49-F238E27FC236}">
                <a16:creationId xmlns:a16="http://schemas.microsoft.com/office/drawing/2014/main" id="{37E31902-B859-4EC3-B036-136ACC35EC02}"/>
              </a:ext>
            </a:extLst>
          </p:cNvPr>
          <p:cNvSpPr>
            <a:spLocks noGrp="1"/>
          </p:cNvSpPr>
          <p:nvPr>
            <p:ph idx="1"/>
          </p:nvPr>
        </p:nvSpPr>
        <p:spPr>
          <a:xfrm>
            <a:off x="4932040" y="1700808"/>
            <a:ext cx="4032448" cy="4425355"/>
          </a:xfrm>
        </p:spPr>
        <p:txBody>
          <a:bodyPr>
            <a:normAutofit/>
          </a:bodyPr>
          <a:lstStyle/>
          <a:p>
            <a:pPr algn="r"/>
            <a:r>
              <a:rPr lang="en-US" sz="1600" dirty="0"/>
              <a:t>Dr. </a:t>
            </a:r>
            <a:r>
              <a:rPr lang="en-US" sz="1600" dirty="0" err="1"/>
              <a:t>Kase</a:t>
            </a:r>
            <a:r>
              <a:rPr lang="en-US" sz="1600" dirty="0"/>
              <a:t> Kinesio Taping a Horse</a:t>
            </a:r>
            <a:br>
              <a:rPr lang="ru-RU" sz="1600" dirty="0"/>
            </a:br>
            <a:endParaRPr lang="ru-RU" sz="1600" dirty="0"/>
          </a:p>
        </p:txBody>
      </p:sp>
      <p:sp>
        <p:nvSpPr>
          <p:cNvPr id="4" name="Текст 3">
            <a:extLst>
              <a:ext uri="{FF2B5EF4-FFF2-40B4-BE49-F238E27FC236}">
                <a16:creationId xmlns:a16="http://schemas.microsoft.com/office/drawing/2014/main" id="{B37E7E91-31CC-4A8D-A198-30A40C98D148}"/>
              </a:ext>
            </a:extLst>
          </p:cNvPr>
          <p:cNvSpPr>
            <a:spLocks noGrp="1"/>
          </p:cNvSpPr>
          <p:nvPr>
            <p:ph type="body" sz="half" idx="2"/>
          </p:nvPr>
        </p:nvSpPr>
        <p:spPr>
          <a:xfrm>
            <a:off x="323528" y="1340768"/>
            <a:ext cx="4392488" cy="5244182"/>
          </a:xfrm>
        </p:spPr>
        <p:txBody>
          <a:bodyPr/>
          <a:lstStyle/>
          <a:p>
            <a:pPr marL="285750" indent="-285750">
              <a:buFont typeface="Arial" panose="020B0604020202020204" pitchFamily="34" charset="0"/>
              <a:buChar char="•"/>
            </a:pPr>
            <a:r>
              <a:rPr lang="ru-RU" sz="2000" b="0" i="0" u="none" dirty="0">
                <a:ea typeface="Times New Roman"/>
                <a:cs typeface="Times New Roman"/>
                <a:sym typeface="Times New Roman"/>
              </a:rPr>
              <a:t>Проверенный временем терапевтический метод с использованием уникального строения эластического тейпа;</a:t>
            </a:r>
            <a:endParaRPr lang="ru-RU" sz="2000" dirty="0"/>
          </a:p>
          <a:p>
            <a:pPr marL="285750" indent="-285750">
              <a:buFont typeface="Arial" panose="020B0604020202020204" pitchFamily="34" charset="0"/>
              <a:buChar char="•"/>
            </a:pPr>
            <a:r>
              <a:rPr lang="ru-RU" sz="2000" dirty="0"/>
              <a:t> </a:t>
            </a:r>
            <a:r>
              <a:rPr lang="ru-RU" sz="2000" b="0" i="0" u="none" dirty="0">
                <a:ea typeface="Times New Roman"/>
                <a:cs typeface="Times New Roman"/>
                <a:sym typeface="Times New Roman"/>
              </a:rPr>
              <a:t>Способ воздействия, стимулирующий функцию различного рода тканей и систем;</a:t>
            </a:r>
            <a:endParaRPr lang="ru-RU" sz="2000" dirty="0"/>
          </a:p>
          <a:p>
            <a:pPr marL="285750" indent="-285750">
              <a:buFont typeface="Arial" panose="020B0604020202020204" pitchFamily="34" charset="0"/>
              <a:buChar char="•"/>
            </a:pPr>
            <a:r>
              <a:rPr lang="ru-RU" sz="2000" dirty="0"/>
              <a:t> </a:t>
            </a:r>
            <a:r>
              <a:rPr lang="ru-RU" sz="2000" b="0" i="0" u="none" dirty="0">
                <a:ea typeface="Times New Roman"/>
                <a:cs typeface="Times New Roman"/>
                <a:sym typeface="Times New Roman"/>
              </a:rPr>
              <a:t>Разнообразие способов, которые могут быть применены, а также ношение в течение длительного периода при сохранении терапевтического эффекта между посещениями врача.</a:t>
            </a:r>
            <a:br>
              <a:rPr lang="ru-RU" dirty="0"/>
            </a:br>
            <a:endParaRPr lang="ru-RU" dirty="0"/>
          </a:p>
          <a:p>
            <a:endParaRPr lang="ru-RU" dirty="0"/>
          </a:p>
        </p:txBody>
      </p:sp>
      <p:pic>
        <p:nvPicPr>
          <p:cNvPr id="6" name="Рисунок 5">
            <a:extLst>
              <a:ext uri="{FF2B5EF4-FFF2-40B4-BE49-F238E27FC236}">
                <a16:creationId xmlns:a16="http://schemas.microsoft.com/office/drawing/2014/main" id="{D3FFB536-A0F6-426A-AE5C-B203B69FBD53}"/>
              </a:ext>
            </a:extLst>
          </p:cNvPr>
          <p:cNvPicPr>
            <a:picLocks noChangeAspect="1"/>
          </p:cNvPicPr>
          <p:nvPr/>
        </p:nvPicPr>
        <p:blipFill rotWithShape="1">
          <a:blip r:embed="rId2">
            <a:extLst>
              <a:ext uri="{28A0092B-C50C-407E-A947-70E740481C1C}">
                <a14:useLocalDpi xmlns:a14="http://schemas.microsoft.com/office/drawing/2010/main" val="0"/>
              </a:ext>
            </a:extLst>
          </a:blip>
          <a:srcRect l="13077"/>
          <a:stretch/>
        </p:blipFill>
        <p:spPr>
          <a:xfrm>
            <a:off x="4657328" y="2060848"/>
            <a:ext cx="4400319" cy="2520280"/>
          </a:xfrm>
          <a:prstGeom prst="rect">
            <a:avLst/>
          </a:prstGeom>
        </p:spPr>
      </p:pic>
    </p:spTree>
    <p:extLst>
      <p:ext uri="{BB962C8B-B14F-4D97-AF65-F5344CB8AC3E}">
        <p14:creationId xmlns:p14="http://schemas.microsoft.com/office/powerpoint/2010/main" val="219926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53077"/>
            <a:ext cx="8229600" cy="1143000"/>
          </a:xfrm>
        </p:spPr>
        <p:txBody>
          <a:bodyPr/>
          <a:lstStyle/>
          <a:p>
            <a:r>
              <a:rPr lang="ru-RU" dirty="0"/>
              <a:t>Свойства тейпа</a:t>
            </a:r>
          </a:p>
        </p:txBody>
      </p:sp>
      <p:grpSp>
        <p:nvGrpSpPr>
          <p:cNvPr id="5" name="Group 45"/>
          <p:cNvGrpSpPr>
            <a:grpSpLocks/>
          </p:cNvGrpSpPr>
          <p:nvPr/>
        </p:nvGrpSpPr>
        <p:grpSpPr bwMode="auto">
          <a:xfrm>
            <a:off x="132520" y="1867248"/>
            <a:ext cx="8928992" cy="3228096"/>
            <a:chOff x="709" y="1669"/>
            <a:chExt cx="1957" cy="1261"/>
          </a:xfrm>
        </p:grpSpPr>
        <p:sp>
          <p:nvSpPr>
            <p:cNvPr id="8" name="AutoShape 5"/>
            <p:cNvSpPr>
              <a:spLocks noChangeArrowheads="1"/>
            </p:cNvSpPr>
            <p:nvPr/>
          </p:nvSpPr>
          <p:spPr bwMode="gray">
            <a:xfrm>
              <a:off x="712" y="1669"/>
              <a:ext cx="1954" cy="154"/>
            </a:xfrm>
            <a:prstGeom prst="roundRect">
              <a:avLst>
                <a:gd name="adj" fmla="val 7574"/>
              </a:avLst>
            </a:prstGeom>
            <a:gradFill rotWithShape="1">
              <a:gsLst>
                <a:gs pos="0">
                  <a:schemeClr val="accent2">
                    <a:gamma/>
                    <a:shade val="69804"/>
                    <a:invGamma/>
                  </a:schemeClr>
                </a:gs>
                <a:gs pos="50000">
                  <a:schemeClr val="accent2"/>
                </a:gs>
                <a:gs pos="100000">
                  <a:schemeClr val="accent2">
                    <a:gamma/>
                    <a:shade val="69804"/>
                    <a:invGamma/>
                  </a:schemeClr>
                </a:gs>
              </a:gsLst>
              <a:lin ang="5400000" scaled="1"/>
            </a:gradFill>
            <a:ln w="28575" cap="rnd">
              <a:noFill/>
              <a:prstDash val="sysDot"/>
              <a:round/>
              <a:headEnd/>
              <a:tailEnd/>
            </a:ln>
            <a:effectLst/>
          </p:spPr>
          <p:txBody>
            <a:bodyPr wrap="none" anchor="t"/>
            <a:lstStyle/>
            <a:p>
              <a:pPr algn="ctr" eaLnBrk="0" hangingPunct="0"/>
              <a:r>
                <a:rPr lang="ru-RU" sz="2000" b="1" i="0" u="none" dirty="0">
                  <a:solidFill>
                    <a:schemeClr val="lt1"/>
                  </a:solidFill>
                  <a:ea typeface="Times New Roman"/>
                  <a:cs typeface="Times New Roman"/>
                  <a:sym typeface="Times New Roman"/>
                </a:rPr>
                <a:t>Тейп </a:t>
              </a:r>
              <a:r>
                <a:rPr lang="ru-RU" sz="2000" b="1" dirty="0">
                  <a:solidFill>
                    <a:schemeClr val="lt1"/>
                  </a:solidFill>
                  <a:ea typeface="Times New Roman"/>
                  <a:cs typeface="Times New Roman"/>
                  <a:sym typeface="Times New Roman"/>
                </a:rPr>
                <a:t>тянется только вдоль продольной оси (только в одном направлении)</a:t>
              </a:r>
              <a:endParaRPr lang="ru-RU" sz="2000" b="1" dirty="0"/>
            </a:p>
            <a:p>
              <a:pPr eaLnBrk="0" hangingPunct="0">
                <a:buFont typeface="Wingdings" pitchFamily="2" charset="2"/>
                <a:buNone/>
              </a:pPr>
              <a:endParaRPr lang="en-US" sz="1600" b="1" dirty="0">
                <a:solidFill>
                  <a:srgbClr val="F8F8F8"/>
                </a:solidFill>
                <a:latin typeface="Arial" charset="0"/>
              </a:endParaRPr>
            </a:p>
          </p:txBody>
        </p:sp>
        <p:sp>
          <p:nvSpPr>
            <p:cNvPr id="9" name="AutoShape 6"/>
            <p:cNvSpPr>
              <a:spLocks noChangeArrowheads="1"/>
            </p:cNvSpPr>
            <p:nvPr/>
          </p:nvSpPr>
          <p:spPr bwMode="gray">
            <a:xfrm>
              <a:off x="709" y="2029"/>
              <a:ext cx="1954" cy="154"/>
            </a:xfrm>
            <a:prstGeom prst="roundRect">
              <a:avLst>
                <a:gd name="adj" fmla="val 7574"/>
              </a:avLst>
            </a:prstGeom>
            <a:gradFill rotWithShape="1">
              <a:gsLst>
                <a:gs pos="0">
                  <a:schemeClr val="accent2">
                    <a:gamma/>
                    <a:shade val="59216"/>
                    <a:invGamma/>
                  </a:schemeClr>
                </a:gs>
                <a:gs pos="50000">
                  <a:schemeClr val="accent2"/>
                </a:gs>
                <a:gs pos="100000">
                  <a:schemeClr val="accent2">
                    <a:gamma/>
                    <a:shade val="59216"/>
                    <a:invGamma/>
                  </a:schemeClr>
                </a:gs>
              </a:gsLst>
              <a:lin ang="5400000" scaled="1"/>
            </a:gradFill>
            <a:ln w="28575" cap="rnd">
              <a:noFill/>
              <a:prstDash val="sysDot"/>
              <a:round/>
              <a:headEnd/>
              <a:tailEnd/>
            </a:ln>
            <a:effectLst/>
          </p:spPr>
          <p:txBody>
            <a:bodyPr wrap="none" anchor="t"/>
            <a:lstStyle/>
            <a:p>
              <a:pPr algn="ctr" eaLnBrk="0" hangingPunct="0">
                <a:buFont typeface="Wingdings" pitchFamily="2" charset="2"/>
                <a:buNone/>
              </a:pPr>
              <a:r>
                <a:rPr lang="ru-RU" sz="2000" b="1" dirty="0">
                  <a:solidFill>
                    <a:srgbClr val="F8F8F8"/>
                  </a:solidFill>
                </a:rPr>
                <a:t>Клей нанесён таким образом, что не мешает воздушной проходимости</a:t>
              </a:r>
              <a:endParaRPr lang="en-US" sz="2000" b="1" dirty="0">
                <a:solidFill>
                  <a:srgbClr val="F8F8F8"/>
                </a:solidFill>
              </a:endParaRPr>
            </a:p>
          </p:txBody>
        </p:sp>
        <p:sp>
          <p:nvSpPr>
            <p:cNvPr id="10" name="AutoShape 7"/>
            <p:cNvSpPr>
              <a:spLocks noChangeArrowheads="1"/>
            </p:cNvSpPr>
            <p:nvPr/>
          </p:nvSpPr>
          <p:spPr bwMode="gray">
            <a:xfrm>
              <a:off x="709" y="2401"/>
              <a:ext cx="1953" cy="154"/>
            </a:xfrm>
            <a:prstGeom prst="roundRect">
              <a:avLst>
                <a:gd name="adj" fmla="val 7574"/>
              </a:avLst>
            </a:prstGeom>
            <a:gradFill rotWithShape="1">
              <a:gsLst>
                <a:gs pos="0">
                  <a:schemeClr val="accent2">
                    <a:gamma/>
                    <a:shade val="69804"/>
                    <a:invGamma/>
                  </a:schemeClr>
                </a:gs>
                <a:gs pos="50000">
                  <a:schemeClr val="accent2"/>
                </a:gs>
                <a:gs pos="100000">
                  <a:schemeClr val="accent2">
                    <a:gamma/>
                    <a:shade val="69804"/>
                    <a:invGamma/>
                  </a:schemeClr>
                </a:gs>
              </a:gsLst>
              <a:lin ang="5400000" scaled="1"/>
            </a:gradFill>
            <a:ln w="28575" cap="rnd">
              <a:noFill/>
              <a:prstDash val="sysDot"/>
              <a:round/>
              <a:headEnd/>
              <a:tailEnd/>
            </a:ln>
            <a:effectLst/>
          </p:spPr>
          <p:txBody>
            <a:bodyPr wrap="none" anchor="t"/>
            <a:lstStyle/>
            <a:p>
              <a:pPr algn="ctr" eaLnBrk="0" hangingPunct="0"/>
              <a:r>
                <a:rPr lang="ru-RU" sz="2000" b="1" i="0" u="none" dirty="0">
                  <a:solidFill>
                    <a:schemeClr val="lt1"/>
                  </a:solidFill>
                  <a:ea typeface="Times New Roman"/>
                  <a:cs typeface="Times New Roman"/>
                  <a:sym typeface="Times New Roman"/>
                </a:rPr>
                <a:t>Тейп нанесен на бумажную подложку с 5-10% натяжением</a:t>
              </a:r>
              <a:endParaRPr lang="en-US" sz="2000" b="1" dirty="0">
                <a:solidFill>
                  <a:srgbClr val="F8F8F8"/>
                </a:solidFill>
              </a:endParaRPr>
            </a:p>
            <a:p>
              <a:pPr algn="ctr" eaLnBrk="0" hangingPunct="0">
                <a:buFont typeface="Wingdings" pitchFamily="2" charset="2"/>
                <a:buNone/>
              </a:pPr>
              <a:endParaRPr lang="en-US" sz="2000" b="1" dirty="0">
                <a:solidFill>
                  <a:srgbClr val="F8F8F8"/>
                </a:solidFill>
              </a:endParaRPr>
            </a:p>
          </p:txBody>
        </p:sp>
        <p:sp>
          <p:nvSpPr>
            <p:cNvPr id="11" name="AutoShape 8"/>
            <p:cNvSpPr>
              <a:spLocks noChangeArrowheads="1"/>
            </p:cNvSpPr>
            <p:nvPr/>
          </p:nvSpPr>
          <p:spPr bwMode="gray">
            <a:xfrm>
              <a:off x="709" y="2776"/>
              <a:ext cx="1954" cy="154"/>
            </a:xfrm>
            <a:prstGeom prst="roundRect">
              <a:avLst>
                <a:gd name="adj" fmla="val 7574"/>
              </a:avLst>
            </a:prstGeom>
            <a:gradFill rotWithShape="1">
              <a:gsLst>
                <a:gs pos="0">
                  <a:schemeClr val="accent2">
                    <a:gamma/>
                    <a:shade val="59216"/>
                    <a:invGamma/>
                  </a:schemeClr>
                </a:gs>
                <a:gs pos="50000">
                  <a:schemeClr val="accent2"/>
                </a:gs>
                <a:gs pos="100000">
                  <a:schemeClr val="accent2">
                    <a:gamma/>
                    <a:shade val="59216"/>
                    <a:invGamma/>
                  </a:schemeClr>
                </a:gs>
              </a:gsLst>
              <a:lin ang="5400000" scaled="1"/>
            </a:gradFill>
            <a:ln w="28575" cap="rnd">
              <a:noFill/>
              <a:prstDash val="sysDot"/>
              <a:round/>
              <a:headEnd/>
              <a:tailEnd/>
            </a:ln>
            <a:effectLst/>
          </p:spPr>
          <p:txBody>
            <a:bodyPr wrap="none" anchor="t"/>
            <a:lstStyle/>
            <a:p>
              <a:pPr algn="ctr" eaLnBrk="0" hangingPunct="0"/>
              <a:r>
                <a:rPr lang="ru-RU" sz="2000" b="1" dirty="0">
                  <a:solidFill>
                    <a:schemeClr val="bg1"/>
                  </a:solidFill>
                </a:rPr>
                <a:t>Различные цвета и ширина</a:t>
              </a:r>
              <a:endParaRPr lang="en-US" sz="2000" b="1" dirty="0">
                <a:solidFill>
                  <a:schemeClr val="bg1"/>
                </a:solidFill>
              </a:endParaRPr>
            </a:p>
            <a:p>
              <a:pPr algn="ctr" eaLnBrk="0" hangingPunct="0">
                <a:buFont typeface="Wingdings" pitchFamily="2" charset="2"/>
                <a:buNone/>
              </a:pPr>
              <a:endParaRPr lang="en-US" sz="2000" b="1" dirty="0">
                <a:solidFill>
                  <a:srgbClr val="F8F8F8"/>
                </a:solidFill>
              </a:endParaRPr>
            </a:p>
          </p:txBody>
        </p:sp>
      </p:grpSp>
      <p:sp>
        <p:nvSpPr>
          <p:cNvPr id="13" name="AutoShape 10"/>
          <p:cNvSpPr>
            <a:spLocks noChangeArrowheads="1"/>
          </p:cNvSpPr>
          <p:nvPr/>
        </p:nvSpPr>
        <p:spPr bwMode="auto">
          <a:xfrm>
            <a:off x="1268808" y="979777"/>
            <a:ext cx="6553200" cy="866775"/>
          </a:xfrm>
          <a:prstGeom prst="roundRect">
            <a:avLst>
              <a:gd name="adj" fmla="val 16667"/>
            </a:avLst>
          </a:prstGeom>
          <a:noFill/>
          <a:ln w="19050" cap="rnd">
            <a:noFill/>
            <a:prstDash val="sysDot"/>
            <a:round/>
            <a:headEnd/>
            <a:tailEnd/>
          </a:ln>
          <a:effectLst/>
        </p:spPr>
        <p:txBody>
          <a:bodyPr wrap="none" anchor="ctr"/>
          <a:lstStyle/>
          <a:p>
            <a:endParaRPr lang="en-US" dirty="0">
              <a:solidFill>
                <a:srgbClr val="000000"/>
              </a:solidFill>
              <a:latin typeface="Arial" charset="0"/>
            </a:endParaRPr>
          </a:p>
        </p:txBody>
      </p:sp>
      <p:grpSp>
        <p:nvGrpSpPr>
          <p:cNvPr id="24" name="Group 46">
            <a:extLst>
              <a:ext uri="{FF2B5EF4-FFF2-40B4-BE49-F238E27FC236}">
                <a16:creationId xmlns:a16="http://schemas.microsoft.com/office/drawing/2014/main" id="{7771C392-AF99-4BAE-A908-F9DDA40D5F66}"/>
              </a:ext>
            </a:extLst>
          </p:cNvPr>
          <p:cNvGrpSpPr>
            <a:grpSpLocks/>
          </p:cNvGrpSpPr>
          <p:nvPr/>
        </p:nvGrpSpPr>
        <p:grpSpPr bwMode="auto">
          <a:xfrm>
            <a:off x="130899" y="1375578"/>
            <a:ext cx="8928992" cy="4186345"/>
            <a:chOff x="2903" y="1544"/>
            <a:chExt cx="2010" cy="1656"/>
          </a:xfrm>
        </p:grpSpPr>
        <p:sp>
          <p:nvSpPr>
            <p:cNvPr id="27" name="AutoShape 29">
              <a:extLst>
                <a:ext uri="{FF2B5EF4-FFF2-40B4-BE49-F238E27FC236}">
                  <a16:creationId xmlns:a16="http://schemas.microsoft.com/office/drawing/2014/main" id="{364DA8F9-063E-45BD-AF37-E1FAE1576365}"/>
                </a:ext>
              </a:extLst>
            </p:cNvPr>
            <p:cNvSpPr>
              <a:spLocks noChangeArrowheads="1"/>
            </p:cNvSpPr>
            <p:nvPr/>
          </p:nvSpPr>
          <p:spPr bwMode="gray">
            <a:xfrm>
              <a:off x="2903" y="1544"/>
              <a:ext cx="2010" cy="156"/>
            </a:xfrm>
            <a:prstGeom prst="roundRect">
              <a:avLst>
                <a:gd name="adj" fmla="val 7574"/>
              </a:avLst>
            </a:prstGeom>
            <a:gradFill rotWithShape="1">
              <a:gsLst>
                <a:gs pos="0">
                  <a:schemeClr val="accent1">
                    <a:gamma/>
                    <a:shade val="69804"/>
                    <a:invGamma/>
                  </a:schemeClr>
                </a:gs>
                <a:gs pos="50000">
                  <a:schemeClr val="accent1"/>
                </a:gs>
                <a:gs pos="100000">
                  <a:schemeClr val="accent1">
                    <a:gamma/>
                    <a:shade val="69804"/>
                    <a:invGamma/>
                  </a:schemeClr>
                </a:gs>
              </a:gsLst>
              <a:lin ang="5400000" scaled="1"/>
            </a:gradFill>
            <a:ln w="28575" cap="rnd">
              <a:noFill/>
              <a:prstDash val="sysDot"/>
              <a:round/>
              <a:headEnd/>
              <a:tailEnd/>
            </a:ln>
            <a:effectLst/>
          </p:spPr>
          <p:txBody>
            <a:bodyPr wrap="none" anchor="ctr"/>
            <a:lstStyle/>
            <a:p>
              <a:pPr algn="ctr" eaLnBrk="0" hangingPunct="0">
                <a:buFont typeface="Wingdings" pitchFamily="2" charset="2"/>
                <a:buNone/>
              </a:pPr>
              <a:r>
                <a:rPr lang="ru-RU" sz="2000" b="1" dirty="0">
                  <a:solidFill>
                    <a:schemeClr val="bg1"/>
                  </a:solidFill>
                </a:rPr>
                <a:t>Тейп изготовлен из хлопка и эластичных волокон</a:t>
              </a:r>
              <a:endParaRPr lang="en-US" sz="2000" b="1" dirty="0">
                <a:solidFill>
                  <a:schemeClr val="bg1"/>
                </a:solidFill>
              </a:endParaRPr>
            </a:p>
          </p:txBody>
        </p:sp>
        <p:sp>
          <p:nvSpPr>
            <p:cNvPr id="28" name="AutoShape 30">
              <a:extLst>
                <a:ext uri="{FF2B5EF4-FFF2-40B4-BE49-F238E27FC236}">
                  <a16:creationId xmlns:a16="http://schemas.microsoft.com/office/drawing/2014/main" id="{9C287515-9231-48B5-8110-E9F4B2EDA061}"/>
                </a:ext>
              </a:extLst>
            </p:cNvPr>
            <p:cNvSpPr>
              <a:spLocks noChangeArrowheads="1"/>
            </p:cNvSpPr>
            <p:nvPr/>
          </p:nvSpPr>
          <p:spPr bwMode="gray">
            <a:xfrm>
              <a:off x="2904" y="2293"/>
              <a:ext cx="2007" cy="148"/>
            </a:xfrm>
            <a:prstGeom prst="roundRect">
              <a:avLst>
                <a:gd name="adj" fmla="val 7574"/>
              </a:avLst>
            </a:prstGeom>
            <a:gradFill rotWithShape="1">
              <a:gsLst>
                <a:gs pos="0">
                  <a:schemeClr val="accent1">
                    <a:gamma/>
                    <a:shade val="59216"/>
                    <a:invGamma/>
                  </a:schemeClr>
                </a:gs>
                <a:gs pos="50000">
                  <a:schemeClr val="accent1"/>
                </a:gs>
                <a:gs pos="100000">
                  <a:schemeClr val="accent1">
                    <a:gamma/>
                    <a:shade val="59216"/>
                    <a:invGamma/>
                  </a:schemeClr>
                </a:gs>
              </a:gsLst>
              <a:lin ang="5400000" scaled="1"/>
            </a:gradFill>
            <a:ln w="28575" cap="rnd">
              <a:noFill/>
              <a:prstDash val="sysDot"/>
              <a:round/>
              <a:headEnd/>
              <a:tailEnd/>
            </a:ln>
            <a:effectLst/>
          </p:spPr>
          <p:txBody>
            <a:bodyPr wrap="none" anchor="t"/>
            <a:lstStyle/>
            <a:p>
              <a:pPr algn="ctr" eaLnBrk="0" hangingPunct="0"/>
              <a:r>
                <a:rPr lang="ru-RU" sz="2000" b="1" i="0" u="none" dirty="0">
                  <a:solidFill>
                    <a:schemeClr val="lt1"/>
                  </a:solidFill>
                  <a:ea typeface="Times New Roman"/>
                  <a:cs typeface="Times New Roman"/>
                  <a:sym typeface="Times New Roman"/>
                </a:rPr>
                <a:t>Клейкость адгезивного слоя тейпа активируется  нагреванием (растиранием)</a:t>
              </a:r>
              <a:endParaRPr lang="en-US" sz="2000" b="1" dirty="0">
                <a:solidFill>
                  <a:srgbClr val="F8F8F8"/>
                </a:solidFill>
              </a:endParaRPr>
            </a:p>
            <a:p>
              <a:pPr algn="ctr" eaLnBrk="0" hangingPunct="0"/>
              <a:r>
                <a:rPr lang="ru-RU" sz="2000" b="1" dirty="0">
                  <a:solidFill>
                    <a:schemeClr val="lt1"/>
                  </a:solidFill>
                  <a:ea typeface="Times New Roman"/>
                  <a:cs typeface="Times New Roman"/>
                  <a:sym typeface="Times New Roman"/>
                </a:rPr>
                <a:t>                       </a:t>
              </a:r>
              <a:endParaRPr lang="en-US" sz="2000" b="1" dirty="0">
                <a:solidFill>
                  <a:schemeClr val="bg1"/>
                </a:solidFill>
                <a:latin typeface="Arial" charset="0"/>
              </a:endParaRPr>
            </a:p>
          </p:txBody>
        </p:sp>
        <p:sp>
          <p:nvSpPr>
            <p:cNvPr id="29" name="AutoShape 31">
              <a:extLst>
                <a:ext uri="{FF2B5EF4-FFF2-40B4-BE49-F238E27FC236}">
                  <a16:creationId xmlns:a16="http://schemas.microsoft.com/office/drawing/2014/main" id="{A27F6E91-0856-4C27-8678-5726CCED7DF4}"/>
                </a:ext>
              </a:extLst>
            </p:cNvPr>
            <p:cNvSpPr>
              <a:spLocks noChangeArrowheads="1"/>
            </p:cNvSpPr>
            <p:nvPr/>
          </p:nvSpPr>
          <p:spPr bwMode="gray">
            <a:xfrm>
              <a:off x="2905" y="1928"/>
              <a:ext cx="2007" cy="148"/>
            </a:xfrm>
            <a:prstGeom prst="roundRect">
              <a:avLst>
                <a:gd name="adj" fmla="val 7574"/>
              </a:avLst>
            </a:prstGeom>
            <a:gradFill rotWithShape="1">
              <a:gsLst>
                <a:gs pos="0">
                  <a:schemeClr val="accent1">
                    <a:gamma/>
                    <a:shade val="69804"/>
                    <a:invGamma/>
                  </a:schemeClr>
                </a:gs>
                <a:gs pos="50000">
                  <a:schemeClr val="accent1"/>
                </a:gs>
                <a:gs pos="100000">
                  <a:schemeClr val="accent1">
                    <a:gamma/>
                    <a:shade val="69804"/>
                    <a:invGamma/>
                  </a:schemeClr>
                </a:gs>
              </a:gsLst>
              <a:lin ang="5400000" scaled="1"/>
            </a:gradFill>
            <a:ln w="28575" cap="rnd">
              <a:noFill/>
              <a:prstDash val="sysDot"/>
              <a:round/>
              <a:headEnd/>
              <a:tailEnd/>
            </a:ln>
            <a:effectLst/>
          </p:spPr>
          <p:txBody>
            <a:bodyPr wrap="none" anchor="ctr"/>
            <a:lstStyle/>
            <a:p>
              <a:pPr algn="ctr" eaLnBrk="0" hangingPunct="0">
                <a:buFont typeface="Wingdings" pitchFamily="2" charset="2"/>
                <a:buNone/>
              </a:pPr>
              <a:r>
                <a:rPr lang="ru-RU" sz="2000" b="1" dirty="0">
                  <a:solidFill>
                    <a:schemeClr val="bg1"/>
                  </a:solidFill>
                </a:rPr>
                <a:t>Гипоаллергенный клей</a:t>
              </a:r>
              <a:endParaRPr lang="en-US" sz="2000" b="1" dirty="0">
                <a:solidFill>
                  <a:schemeClr val="bg1"/>
                </a:solidFill>
              </a:endParaRPr>
            </a:p>
          </p:txBody>
        </p:sp>
        <p:sp>
          <p:nvSpPr>
            <p:cNvPr id="30" name="AutoShape 32">
              <a:extLst>
                <a:ext uri="{FF2B5EF4-FFF2-40B4-BE49-F238E27FC236}">
                  <a16:creationId xmlns:a16="http://schemas.microsoft.com/office/drawing/2014/main" id="{6F9F00F5-3DFE-4719-8198-62431E6F9DC4}"/>
                </a:ext>
              </a:extLst>
            </p:cNvPr>
            <p:cNvSpPr>
              <a:spLocks noChangeArrowheads="1"/>
            </p:cNvSpPr>
            <p:nvPr/>
          </p:nvSpPr>
          <p:spPr bwMode="gray">
            <a:xfrm>
              <a:off x="2903" y="2665"/>
              <a:ext cx="2008" cy="156"/>
            </a:xfrm>
            <a:prstGeom prst="roundRect">
              <a:avLst>
                <a:gd name="adj" fmla="val 7574"/>
              </a:avLst>
            </a:prstGeom>
            <a:gradFill rotWithShape="1">
              <a:gsLst>
                <a:gs pos="0">
                  <a:schemeClr val="accent1">
                    <a:gamma/>
                    <a:shade val="59216"/>
                    <a:invGamma/>
                  </a:schemeClr>
                </a:gs>
                <a:gs pos="50000">
                  <a:schemeClr val="accent1"/>
                </a:gs>
                <a:gs pos="100000">
                  <a:schemeClr val="accent1">
                    <a:gamma/>
                    <a:shade val="59216"/>
                    <a:invGamma/>
                  </a:schemeClr>
                </a:gs>
              </a:gsLst>
              <a:lin ang="5400000" scaled="1"/>
            </a:gradFill>
            <a:ln w="28575" cap="rnd">
              <a:noFill/>
              <a:prstDash val="sysDot"/>
              <a:round/>
              <a:headEnd/>
              <a:tailEnd/>
            </a:ln>
            <a:effectLst/>
          </p:spPr>
          <p:txBody>
            <a:bodyPr wrap="none" anchor="t"/>
            <a:lstStyle/>
            <a:p>
              <a:pPr algn="ctr" eaLnBrk="0" hangingPunct="0"/>
              <a:r>
                <a:rPr lang="ru-RU" sz="2000" b="1" i="0" u="none" dirty="0">
                  <a:solidFill>
                    <a:schemeClr val="lt1"/>
                  </a:solidFill>
                  <a:ea typeface="Times New Roman"/>
                  <a:cs typeface="Times New Roman"/>
                  <a:sym typeface="Times New Roman"/>
                </a:rPr>
                <a:t>Тейп не содержит лекарственных веществ</a:t>
              </a:r>
              <a:endParaRPr lang="en-US" sz="2000" b="1" dirty="0">
                <a:solidFill>
                  <a:srgbClr val="F8F8F8"/>
                </a:solidFill>
              </a:endParaRPr>
            </a:p>
            <a:p>
              <a:pPr eaLnBrk="0" hangingPunct="0"/>
              <a:endParaRPr lang="en-US" sz="1600" b="1" dirty="0">
                <a:solidFill>
                  <a:srgbClr val="F8F8F8"/>
                </a:solidFill>
                <a:latin typeface="Arial" charset="0"/>
              </a:endParaRPr>
            </a:p>
          </p:txBody>
        </p:sp>
        <p:sp>
          <p:nvSpPr>
            <p:cNvPr id="31" name="AutoShape 33">
              <a:extLst>
                <a:ext uri="{FF2B5EF4-FFF2-40B4-BE49-F238E27FC236}">
                  <a16:creationId xmlns:a16="http://schemas.microsoft.com/office/drawing/2014/main" id="{928B4DE4-BB7D-4942-B751-E16FF4369F79}"/>
                </a:ext>
              </a:extLst>
            </p:cNvPr>
            <p:cNvSpPr>
              <a:spLocks noChangeArrowheads="1"/>
            </p:cNvSpPr>
            <p:nvPr/>
          </p:nvSpPr>
          <p:spPr bwMode="gray">
            <a:xfrm>
              <a:off x="2903" y="3052"/>
              <a:ext cx="2010" cy="148"/>
            </a:xfrm>
            <a:prstGeom prst="roundRect">
              <a:avLst>
                <a:gd name="adj" fmla="val 7574"/>
              </a:avLst>
            </a:prstGeom>
            <a:gradFill rotWithShape="1">
              <a:gsLst>
                <a:gs pos="0">
                  <a:schemeClr val="accent1">
                    <a:gamma/>
                    <a:shade val="69804"/>
                    <a:invGamma/>
                  </a:schemeClr>
                </a:gs>
                <a:gs pos="50000">
                  <a:schemeClr val="accent1"/>
                </a:gs>
                <a:gs pos="100000">
                  <a:schemeClr val="accent1">
                    <a:gamma/>
                    <a:shade val="69804"/>
                    <a:invGamma/>
                  </a:schemeClr>
                </a:gs>
              </a:gsLst>
              <a:lin ang="5400000" scaled="1"/>
            </a:gradFill>
            <a:ln w="28575" cap="rnd">
              <a:noFill/>
              <a:prstDash val="sysDot"/>
              <a:round/>
              <a:headEnd/>
              <a:tailEnd/>
            </a:ln>
            <a:effectLst/>
          </p:spPr>
          <p:txBody>
            <a:bodyPr wrap="none" anchor="ctr"/>
            <a:lstStyle/>
            <a:p>
              <a:pPr algn="ctr" eaLnBrk="0" hangingPunct="0">
                <a:buFont typeface="Wingdings" pitchFamily="2" charset="2"/>
                <a:buNone/>
              </a:pPr>
              <a:r>
                <a:rPr lang="ru-RU" sz="2000" b="1" dirty="0">
                  <a:solidFill>
                    <a:srgbClr val="F8F8F8"/>
                  </a:solidFill>
                </a:rPr>
                <a:t>Тейп можно использовать только один раз</a:t>
              </a:r>
              <a:endParaRPr lang="en-US" sz="2000" b="1" dirty="0">
                <a:solidFill>
                  <a:srgbClr val="F8F8F8"/>
                </a:solidFill>
              </a:endParaRPr>
            </a:p>
          </p:txBody>
        </p:sp>
      </p:grpSp>
    </p:spTree>
    <p:extLst>
      <p:ext uri="{BB962C8B-B14F-4D97-AF65-F5344CB8AC3E}">
        <p14:creationId xmlns:p14="http://schemas.microsoft.com/office/powerpoint/2010/main" val="3330450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Принципы действия</a:t>
            </a:r>
          </a:p>
        </p:txBody>
      </p:sp>
      <p:grpSp>
        <p:nvGrpSpPr>
          <p:cNvPr id="6" name="Group 6"/>
          <p:cNvGrpSpPr>
            <a:grpSpLocks/>
          </p:cNvGrpSpPr>
          <p:nvPr/>
        </p:nvGrpSpPr>
        <p:grpSpPr bwMode="auto">
          <a:xfrm>
            <a:off x="22317" y="1751717"/>
            <a:ext cx="1362075" cy="1322388"/>
            <a:chOff x="4320" y="1152"/>
            <a:chExt cx="414" cy="402"/>
          </a:xfrm>
        </p:grpSpPr>
        <p:sp>
          <p:nvSpPr>
            <p:cNvPr id="7" name="AutoShape 7"/>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endParaRPr lang="ru-RU"/>
            </a:p>
          </p:txBody>
        </p:sp>
        <p:sp>
          <p:nvSpPr>
            <p:cNvPr id="8" name="Freeform 8"/>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0">
              <a:noFill/>
              <a:prstDash val="solid"/>
              <a:round/>
              <a:headEnd/>
              <a:tailEnd/>
            </a:ln>
          </p:spPr>
          <p:txBody>
            <a:bodyPr/>
            <a:lstStyle/>
            <a:p>
              <a:endParaRPr lang="ru-RU"/>
            </a:p>
          </p:txBody>
        </p:sp>
      </p:grpSp>
      <p:grpSp>
        <p:nvGrpSpPr>
          <p:cNvPr id="10" name="Group 10"/>
          <p:cNvGrpSpPr>
            <a:grpSpLocks/>
          </p:cNvGrpSpPr>
          <p:nvPr/>
        </p:nvGrpSpPr>
        <p:grpSpPr bwMode="auto">
          <a:xfrm>
            <a:off x="5054664" y="1751717"/>
            <a:ext cx="1362075" cy="1322388"/>
            <a:chOff x="4320" y="1152"/>
            <a:chExt cx="414" cy="402"/>
          </a:xfrm>
        </p:grpSpPr>
        <p:sp>
          <p:nvSpPr>
            <p:cNvPr id="11" name="AutoShape 11"/>
            <p:cNvSpPr>
              <a:spLocks noChangeArrowheads="1"/>
            </p:cNvSpPr>
            <p:nvPr/>
          </p:nvSpPr>
          <p:spPr bwMode="gray">
            <a:xfrm>
              <a:off x="4320" y="1152"/>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endParaRPr lang="ru-RU"/>
            </a:p>
          </p:txBody>
        </p:sp>
        <p:sp>
          <p:nvSpPr>
            <p:cNvPr id="12" name="Freeform 12"/>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w="0">
              <a:noFill/>
              <a:prstDash val="solid"/>
              <a:round/>
              <a:headEnd/>
              <a:tailEnd/>
            </a:ln>
          </p:spPr>
          <p:txBody>
            <a:bodyPr/>
            <a:lstStyle/>
            <a:p>
              <a:endParaRPr lang="ru-RU"/>
            </a:p>
          </p:txBody>
        </p:sp>
      </p:grpSp>
      <p:grpSp>
        <p:nvGrpSpPr>
          <p:cNvPr id="13" name="Group 13"/>
          <p:cNvGrpSpPr>
            <a:grpSpLocks/>
          </p:cNvGrpSpPr>
          <p:nvPr/>
        </p:nvGrpSpPr>
        <p:grpSpPr bwMode="auto">
          <a:xfrm>
            <a:off x="2432143" y="1751717"/>
            <a:ext cx="1362075" cy="1322388"/>
            <a:chOff x="4320" y="1152"/>
            <a:chExt cx="414" cy="402"/>
          </a:xfrm>
        </p:grpSpPr>
        <p:sp>
          <p:nvSpPr>
            <p:cNvPr id="14" name="AutoShape 14"/>
            <p:cNvSpPr>
              <a:spLocks noChangeArrowheads="1"/>
            </p:cNvSpPr>
            <p:nvPr/>
          </p:nvSpPr>
          <p:spPr bwMode="gray">
            <a:xfrm>
              <a:off x="4320" y="1152"/>
              <a:ext cx="414" cy="40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endParaRPr lang="ru-RU" dirty="0"/>
            </a:p>
          </p:txBody>
        </p:sp>
        <p:sp>
          <p:nvSpPr>
            <p:cNvPr id="15" name="Freeform 15"/>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w="0">
              <a:noFill/>
              <a:prstDash val="solid"/>
              <a:round/>
              <a:headEnd/>
              <a:tailEnd/>
            </a:ln>
          </p:spPr>
          <p:txBody>
            <a:bodyPr/>
            <a:lstStyle/>
            <a:p>
              <a:endParaRPr lang="ru-RU"/>
            </a:p>
          </p:txBody>
        </p:sp>
      </p:grpSp>
      <p:grpSp>
        <p:nvGrpSpPr>
          <p:cNvPr id="21" name="Group 6">
            <a:extLst>
              <a:ext uri="{FF2B5EF4-FFF2-40B4-BE49-F238E27FC236}">
                <a16:creationId xmlns:a16="http://schemas.microsoft.com/office/drawing/2014/main" id="{5C6D3F9D-6B8E-4D93-BBFB-B4CD72EEDC2B}"/>
              </a:ext>
            </a:extLst>
          </p:cNvPr>
          <p:cNvGrpSpPr>
            <a:grpSpLocks/>
          </p:cNvGrpSpPr>
          <p:nvPr/>
        </p:nvGrpSpPr>
        <p:grpSpPr bwMode="auto">
          <a:xfrm>
            <a:off x="7640270" y="1751717"/>
            <a:ext cx="1362075" cy="1322388"/>
            <a:chOff x="4320" y="1152"/>
            <a:chExt cx="414" cy="402"/>
          </a:xfrm>
        </p:grpSpPr>
        <p:sp>
          <p:nvSpPr>
            <p:cNvPr id="22" name="AutoShape 7">
              <a:extLst>
                <a:ext uri="{FF2B5EF4-FFF2-40B4-BE49-F238E27FC236}">
                  <a16:creationId xmlns:a16="http://schemas.microsoft.com/office/drawing/2014/main" id="{524FAEAB-5AB4-4D7E-A0EF-2190D166EC1C}"/>
                </a:ext>
              </a:extLst>
            </p:cNvPr>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endParaRPr lang="ru-RU" dirty="0"/>
            </a:p>
          </p:txBody>
        </p:sp>
        <p:sp>
          <p:nvSpPr>
            <p:cNvPr id="23" name="Freeform 8">
              <a:extLst>
                <a:ext uri="{FF2B5EF4-FFF2-40B4-BE49-F238E27FC236}">
                  <a16:creationId xmlns:a16="http://schemas.microsoft.com/office/drawing/2014/main" id="{434D9304-E8E8-4861-AB9D-4E5AAF5C692D}"/>
                </a:ext>
              </a:extLst>
            </p:cNvPr>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0">
              <a:noFill/>
              <a:prstDash val="solid"/>
              <a:round/>
              <a:headEnd/>
              <a:tailEnd/>
            </a:ln>
          </p:spPr>
          <p:txBody>
            <a:bodyPr/>
            <a:lstStyle/>
            <a:p>
              <a:endParaRPr lang="ru-RU"/>
            </a:p>
          </p:txBody>
        </p:sp>
      </p:grpSp>
      <p:grpSp>
        <p:nvGrpSpPr>
          <p:cNvPr id="24" name="Group 10">
            <a:extLst>
              <a:ext uri="{FF2B5EF4-FFF2-40B4-BE49-F238E27FC236}">
                <a16:creationId xmlns:a16="http://schemas.microsoft.com/office/drawing/2014/main" id="{4B36D15A-26C1-4B76-A53F-2CF84C2EF8DC}"/>
              </a:ext>
            </a:extLst>
          </p:cNvPr>
          <p:cNvGrpSpPr>
            <a:grpSpLocks/>
          </p:cNvGrpSpPr>
          <p:nvPr/>
        </p:nvGrpSpPr>
        <p:grpSpPr bwMode="auto">
          <a:xfrm>
            <a:off x="1043608" y="3933056"/>
            <a:ext cx="1362075" cy="1322388"/>
            <a:chOff x="4320" y="1152"/>
            <a:chExt cx="414" cy="402"/>
          </a:xfrm>
        </p:grpSpPr>
        <p:sp>
          <p:nvSpPr>
            <p:cNvPr id="25" name="AutoShape 11">
              <a:extLst>
                <a:ext uri="{FF2B5EF4-FFF2-40B4-BE49-F238E27FC236}">
                  <a16:creationId xmlns:a16="http://schemas.microsoft.com/office/drawing/2014/main" id="{ED7A2D92-1C16-498C-AFB1-CA54C82C5AFA}"/>
                </a:ext>
              </a:extLst>
            </p:cNvPr>
            <p:cNvSpPr>
              <a:spLocks noChangeArrowheads="1"/>
            </p:cNvSpPr>
            <p:nvPr/>
          </p:nvSpPr>
          <p:spPr bwMode="gray">
            <a:xfrm>
              <a:off x="4320" y="1152"/>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endParaRPr lang="ru-RU" dirty="0"/>
            </a:p>
          </p:txBody>
        </p:sp>
        <p:sp>
          <p:nvSpPr>
            <p:cNvPr id="26" name="Freeform 12">
              <a:extLst>
                <a:ext uri="{FF2B5EF4-FFF2-40B4-BE49-F238E27FC236}">
                  <a16:creationId xmlns:a16="http://schemas.microsoft.com/office/drawing/2014/main" id="{130ACB00-2AFF-475D-B6D6-A006F7841CC1}"/>
                </a:ext>
              </a:extLst>
            </p:cNvPr>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w="0">
              <a:noFill/>
              <a:prstDash val="solid"/>
              <a:round/>
              <a:headEnd/>
              <a:tailEnd/>
            </a:ln>
          </p:spPr>
          <p:txBody>
            <a:bodyPr/>
            <a:lstStyle/>
            <a:p>
              <a:endParaRPr lang="ru-RU"/>
            </a:p>
          </p:txBody>
        </p:sp>
      </p:grpSp>
      <p:grpSp>
        <p:nvGrpSpPr>
          <p:cNvPr id="27" name="Group 13">
            <a:extLst>
              <a:ext uri="{FF2B5EF4-FFF2-40B4-BE49-F238E27FC236}">
                <a16:creationId xmlns:a16="http://schemas.microsoft.com/office/drawing/2014/main" id="{8F5704F0-5539-44A8-9402-BD0D37EBC182}"/>
              </a:ext>
            </a:extLst>
          </p:cNvPr>
          <p:cNvGrpSpPr>
            <a:grpSpLocks/>
          </p:cNvGrpSpPr>
          <p:nvPr/>
        </p:nvGrpSpPr>
        <p:grpSpPr bwMode="auto">
          <a:xfrm>
            <a:off x="6662912" y="3955017"/>
            <a:ext cx="1362075" cy="1322388"/>
            <a:chOff x="4320" y="1152"/>
            <a:chExt cx="414" cy="402"/>
          </a:xfrm>
        </p:grpSpPr>
        <p:sp>
          <p:nvSpPr>
            <p:cNvPr id="28" name="AutoShape 14">
              <a:extLst>
                <a:ext uri="{FF2B5EF4-FFF2-40B4-BE49-F238E27FC236}">
                  <a16:creationId xmlns:a16="http://schemas.microsoft.com/office/drawing/2014/main" id="{D8C6596E-E9E0-4507-A729-CF343B7BE05A}"/>
                </a:ext>
              </a:extLst>
            </p:cNvPr>
            <p:cNvSpPr>
              <a:spLocks noChangeArrowheads="1"/>
            </p:cNvSpPr>
            <p:nvPr/>
          </p:nvSpPr>
          <p:spPr bwMode="gray">
            <a:xfrm>
              <a:off x="4320" y="1152"/>
              <a:ext cx="414" cy="40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endParaRPr lang="ru-RU"/>
            </a:p>
          </p:txBody>
        </p:sp>
        <p:sp>
          <p:nvSpPr>
            <p:cNvPr id="29" name="Freeform 15">
              <a:extLst>
                <a:ext uri="{FF2B5EF4-FFF2-40B4-BE49-F238E27FC236}">
                  <a16:creationId xmlns:a16="http://schemas.microsoft.com/office/drawing/2014/main" id="{CB67FE25-8727-4D07-8C0E-7E69EDD06159}"/>
                </a:ext>
              </a:extLst>
            </p:cNvPr>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w="0">
              <a:noFill/>
              <a:prstDash val="solid"/>
              <a:round/>
              <a:headEnd/>
              <a:tailEnd/>
            </a:ln>
          </p:spPr>
          <p:txBody>
            <a:bodyPr/>
            <a:lstStyle/>
            <a:p>
              <a:endParaRPr lang="ru-RU"/>
            </a:p>
          </p:txBody>
        </p:sp>
      </p:grpSp>
      <p:grpSp>
        <p:nvGrpSpPr>
          <p:cNvPr id="30" name="Group 6">
            <a:extLst>
              <a:ext uri="{FF2B5EF4-FFF2-40B4-BE49-F238E27FC236}">
                <a16:creationId xmlns:a16="http://schemas.microsoft.com/office/drawing/2014/main" id="{74791A31-8659-4E7C-B7BA-26DEA21BF66E}"/>
              </a:ext>
            </a:extLst>
          </p:cNvPr>
          <p:cNvGrpSpPr>
            <a:grpSpLocks/>
          </p:cNvGrpSpPr>
          <p:nvPr/>
        </p:nvGrpSpPr>
        <p:grpSpPr bwMode="auto">
          <a:xfrm>
            <a:off x="3899585" y="3933056"/>
            <a:ext cx="1362075" cy="1322388"/>
            <a:chOff x="4320" y="1152"/>
            <a:chExt cx="414" cy="402"/>
          </a:xfrm>
        </p:grpSpPr>
        <p:sp>
          <p:nvSpPr>
            <p:cNvPr id="31" name="AutoShape 7">
              <a:extLst>
                <a:ext uri="{FF2B5EF4-FFF2-40B4-BE49-F238E27FC236}">
                  <a16:creationId xmlns:a16="http://schemas.microsoft.com/office/drawing/2014/main" id="{B4AF9874-B936-436F-8A63-C40B85FB08CF}"/>
                </a:ext>
              </a:extLst>
            </p:cNvPr>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endParaRPr lang="ru-RU"/>
            </a:p>
          </p:txBody>
        </p:sp>
        <p:sp>
          <p:nvSpPr>
            <p:cNvPr id="32" name="Freeform 8">
              <a:extLst>
                <a:ext uri="{FF2B5EF4-FFF2-40B4-BE49-F238E27FC236}">
                  <a16:creationId xmlns:a16="http://schemas.microsoft.com/office/drawing/2014/main" id="{8EAE415C-409C-477E-B395-0FE5137A705D}"/>
                </a:ext>
              </a:extLst>
            </p:cNvPr>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0">
              <a:noFill/>
              <a:prstDash val="solid"/>
              <a:round/>
              <a:headEnd/>
              <a:tailEnd/>
            </a:ln>
          </p:spPr>
          <p:txBody>
            <a:bodyPr/>
            <a:lstStyle/>
            <a:p>
              <a:endParaRPr lang="ru-RU"/>
            </a:p>
          </p:txBody>
        </p:sp>
      </p:grpSp>
      <p:sp>
        <p:nvSpPr>
          <p:cNvPr id="33" name="TextBox 32">
            <a:extLst>
              <a:ext uri="{FF2B5EF4-FFF2-40B4-BE49-F238E27FC236}">
                <a16:creationId xmlns:a16="http://schemas.microsoft.com/office/drawing/2014/main" id="{DA96799B-9F92-4EA1-8D0A-FE2FE8BEEFEC}"/>
              </a:ext>
            </a:extLst>
          </p:cNvPr>
          <p:cNvSpPr txBox="1"/>
          <p:nvPr/>
        </p:nvSpPr>
        <p:spPr>
          <a:xfrm>
            <a:off x="53951" y="2036404"/>
            <a:ext cx="1362075" cy="830997"/>
          </a:xfrm>
          <a:prstGeom prst="rect">
            <a:avLst/>
          </a:prstGeom>
          <a:noFill/>
        </p:spPr>
        <p:txBody>
          <a:bodyPr wrap="square" rtlCol="0">
            <a:spAutoFit/>
          </a:bodyPr>
          <a:lstStyle/>
          <a:p>
            <a:r>
              <a:rPr lang="ru-RU" sz="1600" b="1" dirty="0">
                <a:solidFill>
                  <a:schemeClr val="bg1"/>
                </a:solidFill>
              </a:rPr>
              <a:t>Не создает ограничений в движении</a:t>
            </a:r>
          </a:p>
        </p:txBody>
      </p:sp>
      <p:sp>
        <p:nvSpPr>
          <p:cNvPr id="34" name="TextBox 33">
            <a:extLst>
              <a:ext uri="{FF2B5EF4-FFF2-40B4-BE49-F238E27FC236}">
                <a16:creationId xmlns:a16="http://schemas.microsoft.com/office/drawing/2014/main" id="{303C25D8-DDC3-44FE-A7D9-6F1B7D6C1B1D}"/>
              </a:ext>
            </a:extLst>
          </p:cNvPr>
          <p:cNvSpPr txBox="1"/>
          <p:nvPr/>
        </p:nvSpPr>
        <p:spPr>
          <a:xfrm>
            <a:off x="2274534" y="2052139"/>
            <a:ext cx="1559832" cy="885114"/>
          </a:xfrm>
          <a:prstGeom prst="rect">
            <a:avLst/>
          </a:prstGeom>
          <a:noFill/>
        </p:spPr>
        <p:txBody>
          <a:bodyPr wrap="square" rtlCol="0">
            <a:spAutoFit/>
          </a:bodyPr>
          <a:lstStyle/>
          <a:p>
            <a:pPr marL="136525" marR="0" lvl="0" algn="l" rtl="0">
              <a:lnSpc>
                <a:spcPct val="80000"/>
              </a:lnSpc>
              <a:spcBef>
                <a:spcPts val="460"/>
              </a:spcBef>
              <a:spcAft>
                <a:spcPts val="0"/>
              </a:spcAft>
              <a:buClr>
                <a:srgbClr val="F9F9F9"/>
              </a:buClr>
              <a:buSzPts val="1495"/>
            </a:pPr>
            <a:r>
              <a:rPr lang="ru-RU" sz="1600" b="1" i="0" u="none" dirty="0">
                <a:solidFill>
                  <a:schemeClr val="lt1"/>
                </a:solidFill>
                <a:ea typeface="Times New Roman"/>
                <a:cs typeface="Times New Roman"/>
                <a:sym typeface="Times New Roman"/>
              </a:rPr>
              <a:t>Обеспечивает нормальный объем движений</a:t>
            </a:r>
            <a:endParaRPr lang="ru-RU" sz="1600" b="1" dirty="0"/>
          </a:p>
        </p:txBody>
      </p:sp>
      <p:sp>
        <p:nvSpPr>
          <p:cNvPr id="35" name="TextBox 34">
            <a:extLst>
              <a:ext uri="{FF2B5EF4-FFF2-40B4-BE49-F238E27FC236}">
                <a16:creationId xmlns:a16="http://schemas.microsoft.com/office/drawing/2014/main" id="{86569DA0-76D1-493E-8B22-2552F7F48211}"/>
              </a:ext>
            </a:extLst>
          </p:cNvPr>
          <p:cNvSpPr txBox="1"/>
          <p:nvPr/>
        </p:nvSpPr>
        <p:spPr>
          <a:xfrm>
            <a:off x="5054664" y="1951096"/>
            <a:ext cx="1433685" cy="1077218"/>
          </a:xfrm>
          <a:prstGeom prst="rect">
            <a:avLst/>
          </a:prstGeom>
          <a:noFill/>
        </p:spPr>
        <p:txBody>
          <a:bodyPr wrap="square" rtlCol="0">
            <a:spAutoFit/>
          </a:bodyPr>
          <a:lstStyle/>
          <a:p>
            <a:r>
              <a:rPr lang="ru-RU" sz="1600" b="1" dirty="0">
                <a:solidFill>
                  <a:schemeClr val="bg1"/>
                </a:solidFill>
              </a:rPr>
              <a:t>Стимуляция естественного процесса заживления</a:t>
            </a:r>
          </a:p>
        </p:txBody>
      </p:sp>
      <p:sp>
        <p:nvSpPr>
          <p:cNvPr id="36" name="TextBox 35">
            <a:extLst>
              <a:ext uri="{FF2B5EF4-FFF2-40B4-BE49-F238E27FC236}">
                <a16:creationId xmlns:a16="http://schemas.microsoft.com/office/drawing/2014/main" id="{FB3605DD-9248-448A-BDFE-3F6C3FC995FE}"/>
              </a:ext>
            </a:extLst>
          </p:cNvPr>
          <p:cNvSpPr txBox="1"/>
          <p:nvPr/>
        </p:nvSpPr>
        <p:spPr>
          <a:xfrm>
            <a:off x="7677185" y="1951095"/>
            <a:ext cx="1287303" cy="1354217"/>
          </a:xfrm>
          <a:prstGeom prst="rect">
            <a:avLst/>
          </a:prstGeom>
          <a:noFill/>
        </p:spPr>
        <p:txBody>
          <a:bodyPr wrap="square" rtlCol="0">
            <a:spAutoFit/>
          </a:bodyPr>
          <a:lstStyle/>
          <a:p>
            <a:r>
              <a:rPr lang="ru-RU" sz="1600" b="1" i="0" u="none" dirty="0">
                <a:solidFill>
                  <a:schemeClr val="lt1"/>
                </a:solidFill>
                <a:ea typeface="Times New Roman"/>
                <a:cs typeface="Times New Roman"/>
                <a:sym typeface="Times New Roman"/>
              </a:rPr>
              <a:t>Эффект меняется от способов наложения</a:t>
            </a:r>
            <a:endParaRPr lang="ru-RU" sz="1600" b="1" dirty="0"/>
          </a:p>
          <a:p>
            <a:endParaRPr lang="ru-RU" dirty="0"/>
          </a:p>
        </p:txBody>
      </p:sp>
      <p:sp>
        <p:nvSpPr>
          <p:cNvPr id="37" name="TextBox 36">
            <a:extLst>
              <a:ext uri="{FF2B5EF4-FFF2-40B4-BE49-F238E27FC236}">
                <a16:creationId xmlns:a16="http://schemas.microsoft.com/office/drawing/2014/main" id="{6F89BBA7-0C71-4240-BFF0-D9E093F05BF2}"/>
              </a:ext>
            </a:extLst>
          </p:cNvPr>
          <p:cNvSpPr txBox="1"/>
          <p:nvPr/>
        </p:nvSpPr>
        <p:spPr>
          <a:xfrm>
            <a:off x="1086377" y="3953966"/>
            <a:ext cx="1276535" cy="1323439"/>
          </a:xfrm>
          <a:prstGeom prst="rect">
            <a:avLst/>
          </a:prstGeom>
          <a:noFill/>
        </p:spPr>
        <p:txBody>
          <a:bodyPr wrap="square" rtlCol="0">
            <a:spAutoFit/>
          </a:bodyPr>
          <a:lstStyle/>
          <a:p>
            <a:r>
              <a:rPr lang="ru-RU" sz="1600" b="1" dirty="0">
                <a:solidFill>
                  <a:schemeClr val="bg1"/>
                </a:solidFill>
              </a:rPr>
              <a:t>Эффективен всё время носки (до нескольких дней)</a:t>
            </a:r>
          </a:p>
        </p:txBody>
      </p:sp>
      <p:sp>
        <p:nvSpPr>
          <p:cNvPr id="38" name="TextBox 37">
            <a:extLst>
              <a:ext uri="{FF2B5EF4-FFF2-40B4-BE49-F238E27FC236}">
                <a16:creationId xmlns:a16="http://schemas.microsoft.com/office/drawing/2014/main" id="{19B0B762-191F-4308-9423-8C4D0EEB2CB0}"/>
              </a:ext>
            </a:extLst>
          </p:cNvPr>
          <p:cNvSpPr txBox="1"/>
          <p:nvPr/>
        </p:nvSpPr>
        <p:spPr>
          <a:xfrm>
            <a:off x="6525661" y="4186224"/>
            <a:ext cx="1636575" cy="1354217"/>
          </a:xfrm>
          <a:prstGeom prst="rect">
            <a:avLst/>
          </a:prstGeom>
          <a:noFill/>
        </p:spPr>
        <p:txBody>
          <a:bodyPr wrap="square" rtlCol="0">
            <a:spAutoFit/>
          </a:bodyPr>
          <a:lstStyle/>
          <a:p>
            <a:pPr marL="136525" marR="0" lvl="0" algn="l" rtl="0">
              <a:lnSpc>
                <a:spcPct val="80000"/>
              </a:lnSpc>
              <a:spcBef>
                <a:spcPts val="460"/>
              </a:spcBef>
              <a:spcAft>
                <a:spcPts val="0"/>
              </a:spcAft>
              <a:buClr>
                <a:srgbClr val="F9F9F9"/>
              </a:buClr>
              <a:buSzPts val="1495"/>
            </a:pPr>
            <a:r>
              <a:rPr lang="ru-RU" sz="1600" b="1" i="0" u="none" dirty="0">
                <a:solidFill>
                  <a:schemeClr val="lt1"/>
                </a:solidFill>
                <a:ea typeface="Times New Roman"/>
                <a:cs typeface="Times New Roman"/>
                <a:sym typeface="Times New Roman"/>
              </a:rPr>
              <a:t>Эффективное лечение между визитами специалиста</a:t>
            </a:r>
            <a:endParaRPr lang="ru-RU" sz="1600" b="1" dirty="0"/>
          </a:p>
          <a:p>
            <a:endParaRPr lang="ru-RU" dirty="0"/>
          </a:p>
        </p:txBody>
      </p:sp>
      <p:sp>
        <p:nvSpPr>
          <p:cNvPr id="39" name="TextBox 38">
            <a:extLst>
              <a:ext uri="{FF2B5EF4-FFF2-40B4-BE49-F238E27FC236}">
                <a16:creationId xmlns:a16="http://schemas.microsoft.com/office/drawing/2014/main" id="{1E155F6A-37C8-4E50-B851-855C09B0F117}"/>
              </a:ext>
            </a:extLst>
          </p:cNvPr>
          <p:cNvSpPr txBox="1"/>
          <p:nvPr/>
        </p:nvSpPr>
        <p:spPr>
          <a:xfrm>
            <a:off x="3985126" y="4141169"/>
            <a:ext cx="1155079" cy="1077218"/>
          </a:xfrm>
          <a:prstGeom prst="rect">
            <a:avLst/>
          </a:prstGeom>
          <a:noFill/>
        </p:spPr>
        <p:txBody>
          <a:bodyPr wrap="square" rtlCol="0">
            <a:spAutoFit/>
          </a:bodyPr>
          <a:lstStyle/>
          <a:p>
            <a:r>
              <a:rPr lang="ru-RU" sz="1600" b="1" i="0" u="none" dirty="0">
                <a:solidFill>
                  <a:schemeClr val="lt1"/>
                </a:solidFill>
                <a:ea typeface="Times New Roman"/>
                <a:cs typeface="Times New Roman"/>
                <a:sym typeface="Times New Roman"/>
              </a:rPr>
              <a:t>Можно носить  от 30 мин до 3 - 5 дней</a:t>
            </a:r>
            <a:endParaRPr lang="ru-RU" sz="1600" b="1" dirty="0"/>
          </a:p>
        </p:txBody>
      </p:sp>
      <p:sp>
        <p:nvSpPr>
          <p:cNvPr id="40" name="TextBox 39">
            <a:extLst>
              <a:ext uri="{FF2B5EF4-FFF2-40B4-BE49-F238E27FC236}">
                <a16:creationId xmlns:a16="http://schemas.microsoft.com/office/drawing/2014/main" id="{CDB25920-3F28-4DC4-A4E6-FC3A20EAFE42}"/>
              </a:ext>
            </a:extLst>
          </p:cNvPr>
          <p:cNvSpPr txBox="1"/>
          <p:nvPr/>
        </p:nvSpPr>
        <p:spPr>
          <a:xfrm>
            <a:off x="1741676" y="1065123"/>
            <a:ext cx="5511652" cy="400110"/>
          </a:xfrm>
          <a:prstGeom prst="rect">
            <a:avLst/>
          </a:prstGeom>
          <a:noFill/>
        </p:spPr>
        <p:txBody>
          <a:bodyPr wrap="square" rtlCol="0">
            <a:spAutoFit/>
          </a:bodyPr>
          <a:lstStyle/>
          <a:p>
            <a:pPr algn="ctr"/>
            <a:r>
              <a:rPr lang="ru-RU" sz="2000" dirty="0"/>
              <a:t>метод </a:t>
            </a:r>
            <a:r>
              <a:rPr lang="ru-RU" sz="2000" dirty="0" err="1"/>
              <a:t>кинезиотейпирования</a:t>
            </a:r>
            <a:endParaRPr lang="ru-RU" sz="2000" dirty="0"/>
          </a:p>
        </p:txBody>
      </p:sp>
    </p:spTree>
    <p:extLst>
      <p:ext uri="{BB962C8B-B14F-4D97-AF65-F5344CB8AC3E}">
        <p14:creationId xmlns:p14="http://schemas.microsoft.com/office/powerpoint/2010/main" val="1874358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730F56-F345-42CB-AA6C-AAD4D1E294E2}"/>
              </a:ext>
            </a:extLst>
          </p:cNvPr>
          <p:cNvSpPr>
            <a:spLocks noGrp="1"/>
          </p:cNvSpPr>
          <p:nvPr>
            <p:ph type="title"/>
          </p:nvPr>
        </p:nvSpPr>
        <p:spPr/>
        <p:txBody>
          <a:bodyPr/>
          <a:lstStyle/>
          <a:p>
            <a:r>
              <a:rPr lang="ru-RU" dirty="0"/>
              <a:t>Цели </a:t>
            </a:r>
            <a:r>
              <a:rPr lang="ru-RU" dirty="0" err="1"/>
              <a:t>кинезиотейпирования</a:t>
            </a:r>
            <a:endParaRPr lang="ru-RU" dirty="0"/>
          </a:p>
        </p:txBody>
      </p:sp>
      <p:sp>
        <p:nvSpPr>
          <p:cNvPr id="3" name="Объект 2">
            <a:extLst>
              <a:ext uri="{FF2B5EF4-FFF2-40B4-BE49-F238E27FC236}">
                <a16:creationId xmlns:a16="http://schemas.microsoft.com/office/drawing/2014/main" id="{6FDED76F-0BD0-4080-A859-64C951E7D0C3}"/>
              </a:ext>
            </a:extLst>
          </p:cNvPr>
          <p:cNvSpPr>
            <a:spLocks noGrp="1"/>
          </p:cNvSpPr>
          <p:nvPr>
            <p:ph idx="1"/>
          </p:nvPr>
        </p:nvSpPr>
        <p:spPr>
          <a:xfrm>
            <a:off x="457200" y="1484784"/>
            <a:ext cx="5559524" cy="4237931"/>
          </a:xfrm>
        </p:spPr>
        <p:txBody>
          <a:bodyPr>
            <a:normAutofit fontScale="85000" lnSpcReduction="20000"/>
          </a:bodyPr>
          <a:lstStyle/>
          <a:p>
            <a:r>
              <a:rPr lang="ru-RU" sz="2400" b="0" i="0" dirty="0">
                <a:solidFill>
                  <a:srgbClr val="000000"/>
                </a:solidFill>
                <a:effectLst/>
              </a:rPr>
              <a:t>Облегчение нормального движения, мышечной активности или улучшения </a:t>
            </a:r>
            <a:r>
              <a:rPr lang="ru-RU" sz="2400" b="0" i="0" dirty="0" err="1">
                <a:solidFill>
                  <a:srgbClr val="000000"/>
                </a:solidFill>
                <a:effectLst/>
              </a:rPr>
              <a:t>постуры</a:t>
            </a:r>
            <a:endParaRPr lang="ru-RU" sz="2400" dirty="0">
              <a:solidFill>
                <a:srgbClr val="000000"/>
              </a:solidFill>
            </a:endParaRPr>
          </a:p>
          <a:p>
            <a:pPr marL="0" indent="0">
              <a:buNone/>
            </a:pPr>
            <a:endParaRPr lang="ru-RU" sz="2400" dirty="0"/>
          </a:p>
          <a:p>
            <a:r>
              <a:rPr lang="ru-RU" sz="2400" b="0" i="0" dirty="0">
                <a:solidFill>
                  <a:srgbClr val="000000"/>
                </a:solidFill>
                <a:effectLst/>
              </a:rPr>
              <a:t>Облегчение боли посредством снижения нагрузки на уязвимых или болезненных структурах</a:t>
            </a:r>
          </a:p>
          <a:p>
            <a:pPr marL="0" indent="0">
              <a:buNone/>
            </a:pPr>
            <a:endParaRPr lang="ru-RU" sz="2400" dirty="0"/>
          </a:p>
          <a:p>
            <a:r>
              <a:rPr lang="ru-RU" sz="2400" b="0" i="0" u="none" dirty="0">
                <a:ea typeface="Times New Roman"/>
                <a:cs typeface="Times New Roman"/>
                <a:sym typeface="Times New Roman"/>
              </a:rPr>
              <a:t>Уменьшение отёка</a:t>
            </a:r>
          </a:p>
          <a:p>
            <a:pPr marL="0" indent="0">
              <a:buNone/>
            </a:pPr>
            <a:endParaRPr lang="ru-RU" sz="2400" dirty="0"/>
          </a:p>
          <a:p>
            <a:r>
              <a:rPr lang="ru-RU" sz="2400" dirty="0">
                <a:ea typeface="Times New Roman"/>
                <a:cs typeface="Times New Roman"/>
                <a:sym typeface="Times New Roman"/>
              </a:rPr>
              <a:t>Улучшение подвижности в области</a:t>
            </a:r>
            <a:r>
              <a:rPr lang="ru-RU" sz="2400" b="0" i="0" u="none" dirty="0">
                <a:ea typeface="Times New Roman"/>
                <a:cs typeface="Times New Roman"/>
                <a:sym typeface="Times New Roman"/>
              </a:rPr>
              <a:t> спаек, шрамов, рубцов</a:t>
            </a:r>
            <a:endParaRPr lang="ru-RU" sz="2400" dirty="0"/>
          </a:p>
          <a:p>
            <a:pPr marL="0" indent="0">
              <a:buNone/>
            </a:pPr>
            <a:br>
              <a:rPr lang="ru-RU" dirty="0"/>
            </a:br>
            <a:endParaRPr lang="ru-RU" dirty="0"/>
          </a:p>
        </p:txBody>
      </p:sp>
      <p:pic>
        <p:nvPicPr>
          <p:cNvPr id="5" name="Рисунок 4">
            <a:extLst>
              <a:ext uri="{FF2B5EF4-FFF2-40B4-BE49-F238E27FC236}">
                <a16:creationId xmlns:a16="http://schemas.microsoft.com/office/drawing/2014/main" id="{A1680F71-0E36-4366-8070-2D6F7F608F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1344149"/>
            <a:ext cx="3127276" cy="4169701"/>
          </a:xfrm>
          <a:prstGeom prst="rect">
            <a:avLst/>
          </a:prstGeom>
        </p:spPr>
      </p:pic>
    </p:spTree>
    <p:extLst>
      <p:ext uri="{BB962C8B-B14F-4D97-AF65-F5344CB8AC3E}">
        <p14:creationId xmlns:p14="http://schemas.microsoft.com/office/powerpoint/2010/main" val="4784259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e827a2a317afa6cdf6d8023cce8e64b5c4f6df1"/>
</p:tagLst>
</file>

<file path=ppt/theme/theme1.xml><?xml version="1.0" encoding="utf-8"?>
<a:theme xmlns:a="http://schemas.openxmlformats.org/drawingml/2006/main" name="Тема Office">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2218</TotalTime>
  <Words>2719</Words>
  <Application>Microsoft Office PowerPoint</Application>
  <PresentationFormat>Экран (4:3)</PresentationFormat>
  <Paragraphs>231</Paragraphs>
  <Slides>43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Тема Office</vt:lpstr>
      <vt:lpstr>Кинезиологическое тейпирование лошадей</vt:lpstr>
      <vt:lpstr>Познакомимся</vt:lpstr>
      <vt:lpstr>История метода</vt:lpstr>
      <vt:lpstr>История метода</vt:lpstr>
      <vt:lpstr>5 главных физиологических систем</vt:lpstr>
      <vt:lpstr>Что такое кинезиотейпирование?</vt:lpstr>
      <vt:lpstr>Свойства тейпа</vt:lpstr>
      <vt:lpstr>Принципы действия</vt:lpstr>
      <vt:lpstr>Цели кинезиотейпирования</vt:lpstr>
      <vt:lpstr>Основные эффекты</vt:lpstr>
      <vt:lpstr>Боль</vt:lpstr>
      <vt:lpstr>Типы нервных волокон</vt:lpstr>
      <vt:lpstr>Воротная теория боли</vt:lpstr>
      <vt:lpstr>Воротная теория боли</vt:lpstr>
      <vt:lpstr>Улучшение функции мышц</vt:lpstr>
      <vt:lpstr>Улучшение функции мышц</vt:lpstr>
      <vt:lpstr>Улучшение функции мышц</vt:lpstr>
      <vt:lpstr>Улучшение крово- и лимфотока</vt:lpstr>
      <vt:lpstr>Улучшение крово- и лимфотока</vt:lpstr>
      <vt:lpstr>Локальное улучшение внутритканевого давления</vt:lpstr>
      <vt:lpstr>Конволюции</vt:lpstr>
      <vt:lpstr>Сегментарное воздействие</vt:lpstr>
      <vt:lpstr>Поддержка суставов</vt:lpstr>
      <vt:lpstr>Противопоказания</vt:lpstr>
      <vt:lpstr>Противопоказания</vt:lpstr>
      <vt:lpstr>Анатомические ориентиры</vt:lpstr>
      <vt:lpstr>Основные правила наложения</vt:lpstr>
      <vt:lpstr>Основные правила наложения</vt:lpstr>
      <vt:lpstr>Удаление аппликации</vt:lpstr>
      <vt:lpstr>Формы тейпа</vt:lpstr>
      <vt:lpstr>Техники</vt:lpstr>
      <vt:lpstr>Натяжение</vt:lpstr>
      <vt:lpstr>Мышечная техника</vt:lpstr>
      <vt:lpstr>Мышцы лошади</vt:lpstr>
      <vt:lpstr>Миофасциальное тейпирование</vt:lpstr>
      <vt:lpstr>Лимфотейп</vt:lpstr>
      <vt:lpstr>Схема лимфатических узлов лошади</vt:lpstr>
      <vt:lpstr>Лимфотейп</vt:lpstr>
      <vt:lpstr>Гематомы</vt:lpstr>
      <vt:lpstr>Шрамы, рубцы</vt:lpstr>
      <vt:lpstr>Правила аппликаций</vt:lpstr>
      <vt:lpstr>Основные  ошибки</vt:lpstr>
      <vt:lpstr>Спасибо за внимание!</vt:lpstr>
    </vt:vector>
  </TitlesOfParts>
  <Company>http://presentation-creation.ru/powerpoint-templates.html</Company>
  <LinksUpToDate>false</LinksUpToDate>
  <SharedDoc>false</SharedDoc>
  <HyperlinkBase>http://presentation-creation.ru/powerpoint-templates.html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Цветные фигуры - шаблон презентации с сайта http://presentation-creation.ru</dc:title>
  <dc:creator>obstinate</dc:creator>
  <dc:description>Шаблон презентации с сайта http://presentation-creation.ru/</dc:description>
  <cp:lastModifiedBy>Екатерина Попова</cp:lastModifiedBy>
  <cp:revision>84</cp:revision>
  <dcterms:created xsi:type="dcterms:W3CDTF">2017-06-26T18:24:14Z</dcterms:created>
  <dcterms:modified xsi:type="dcterms:W3CDTF">2023-04-24T07:33:42Z</dcterms:modified>
</cp:coreProperties>
</file>